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1" r:id="rId3"/>
    <p:sldId id="263" r:id="rId4"/>
    <p:sldId id="301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270" r:id="rId15"/>
    <p:sldId id="302" r:id="rId16"/>
    <p:sldId id="303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BB1"/>
    <a:srgbClr val="200AA2"/>
    <a:srgbClr val="1F4A7F"/>
    <a:srgbClr val="204D84"/>
    <a:srgbClr val="214F87"/>
    <a:srgbClr val="0A26B2"/>
    <a:srgbClr val="09219B"/>
    <a:srgbClr val="2D0EE4"/>
    <a:srgbClr val="230BB5"/>
    <a:srgbClr val="1C09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653" autoAdjust="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ABBA-0464-474E-8E03-C10BD4EE6D09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DDAFB-6D16-489F-A762-A4FD4896F2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DDAFB-6D16-489F-A762-A4FD4896F26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A4E2-53F5-4313-A096-D9F3A79A2A83}" type="datetimeFigureOut">
              <a:rPr lang="pt-BR" smtClean="0"/>
              <a:pPr/>
              <a:t>18/4/2015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2708920"/>
            <a:ext cx="643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TEOLOGIA </a:t>
            </a:r>
            <a:r>
              <a:rPr lang="pt-BR" sz="3600" b="1" dirty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PRÁTICA DE CULTO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5570" y="3306183"/>
            <a:ext cx="6286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spc="-150" dirty="0" smtClean="0">
                <a:solidFill>
                  <a:srgbClr val="2C91D0"/>
                </a:solidFill>
                <a:latin typeface="+mj-lt"/>
              </a:rPr>
              <a:t>As </a:t>
            </a:r>
            <a:r>
              <a:rPr lang="pt-BR" sz="2800" spc="-150" dirty="0">
                <a:solidFill>
                  <a:srgbClr val="2C91D0"/>
                </a:solidFill>
                <a:latin typeface="+mj-lt"/>
              </a:rPr>
              <a:t>crenças e o jeito presbiteriano de adoração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746" y="5157192"/>
            <a:ext cx="86686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 smtClean="0">
                <a:solidFill>
                  <a:schemeClr val="bg1"/>
                </a:solidFill>
                <a:latin typeface="+mj-lt"/>
              </a:rPr>
              <a:t>Eber </a:t>
            </a:r>
            <a:r>
              <a:rPr lang="pt-BR" sz="2800" i="1" dirty="0" err="1">
                <a:solidFill>
                  <a:schemeClr val="bg1"/>
                </a:solidFill>
                <a:latin typeface="+mj-lt"/>
              </a:rPr>
              <a:t>Hávila</a:t>
            </a:r>
            <a:r>
              <a:rPr lang="pt-BR" sz="2800" i="1" dirty="0">
                <a:solidFill>
                  <a:schemeClr val="bg1"/>
                </a:solidFill>
                <a:latin typeface="+mj-lt"/>
              </a:rPr>
              <a:t> Rose</a:t>
            </a:r>
            <a:br>
              <a:rPr lang="pt-BR" sz="2800" i="1" dirty="0">
                <a:solidFill>
                  <a:schemeClr val="bg1"/>
                </a:solidFill>
                <a:latin typeface="+mj-lt"/>
              </a:rPr>
            </a:br>
            <a:r>
              <a:rPr lang="pt-BR" sz="2800" i="1" dirty="0">
                <a:solidFill>
                  <a:schemeClr val="bg1"/>
                </a:solidFill>
                <a:latin typeface="+mj-lt"/>
              </a:rPr>
              <a:t>Cecília Finotti </a:t>
            </a:r>
            <a:r>
              <a:rPr lang="pt-BR" sz="2800" i="1" dirty="0" err="1">
                <a:solidFill>
                  <a:schemeClr val="bg1"/>
                </a:solidFill>
                <a:latin typeface="+mj-lt"/>
              </a:rPr>
              <a:t>Nishikawa</a:t>
            </a:r>
            <a:r>
              <a:rPr lang="pt-BR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  <a:latin typeface="+mj-lt"/>
              </a:rPr>
              <a:t>Almeida</a:t>
            </a:r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844824" y="2093805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85720" y="2214554"/>
            <a:ext cx="3571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Conhecer a Deus</a:t>
            </a:r>
          </a:p>
          <a:p>
            <a:endParaRPr lang="pt-BR" sz="2800" dirty="0" smtClean="0"/>
          </a:p>
          <a:p>
            <a:r>
              <a:rPr lang="pt-BR" sz="2800" dirty="0" smtClean="0"/>
              <a:t>Amar a Sua Glória</a:t>
            </a:r>
          </a:p>
          <a:p>
            <a:endParaRPr lang="pt-BR" sz="2800" dirty="0" smtClean="0"/>
          </a:p>
          <a:p>
            <a:r>
              <a:rPr lang="pt-BR" sz="2800" dirty="0" err="1" smtClean="0"/>
              <a:t>Rm</a:t>
            </a:r>
            <a:r>
              <a:rPr lang="pt-BR" sz="2800" dirty="0" smtClean="0"/>
              <a:t> 11.33-36</a:t>
            </a:r>
          </a:p>
          <a:p>
            <a:endParaRPr lang="pt-BR" sz="2800" dirty="0" smtClean="0"/>
          </a:p>
          <a:p>
            <a:r>
              <a:rPr lang="pt-BR" sz="2800" dirty="0" smtClean="0"/>
              <a:t>O pensamento de Agostinho 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1357290" y="210901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cs typeface="Myriad Arabic" pitchFamily="50" charset="-78"/>
              </a:rPr>
              <a:t>A PAIXÃO DE DEUS POR SUA GLÓRIA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pic>
        <p:nvPicPr>
          <p:cNvPr id="12289" name="Picture 1" descr="C:\Dados\Eber\Geral\Fotos interessantes\image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208200"/>
            <a:ext cx="6072198" cy="4557720"/>
          </a:xfrm>
          <a:prstGeom prst="rect">
            <a:avLst/>
          </a:prstGeom>
          <a:noFill/>
        </p:spPr>
      </p:pic>
      <p:sp>
        <p:nvSpPr>
          <p:cNvPr id="12291" name="AutoShape 3" descr="https://pastorderville.files.wordpress.com/2007/10/ceu_e_nuve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3" name="AutoShape 5" descr="https://pastorderville.files.wordpress.com/2007/10/ceu_e_nuve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5" name="AutoShape 7" descr="https://pastorderville.files.wordpress.com/2007/10/ceu_e_nuve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285852" y="1214422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Anseio pela Alegria</a:t>
            </a:r>
          </a:p>
          <a:p>
            <a:r>
              <a:rPr lang="pt-BR" sz="2800" dirty="0" smtClean="0"/>
              <a:t>Dois pontos necessários para a verdadeira alegria</a:t>
            </a: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0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57224" y="4429132"/>
            <a:ext cx="8429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Falta de visão espiritual quando buscamos a alegria fora de Deus</a:t>
            </a:r>
          </a:p>
          <a:p>
            <a:endParaRPr lang="pt-BR" sz="3200" dirty="0" smtClean="0">
              <a:solidFill>
                <a:schemeClr val="bg1"/>
              </a:solidFill>
            </a:endParaRPr>
          </a:p>
          <a:p>
            <a:r>
              <a:rPr lang="pt-BR" sz="3200" dirty="0" smtClean="0">
                <a:solidFill>
                  <a:schemeClr val="bg1"/>
                </a:solidFill>
              </a:rPr>
              <a:t>Qual o efeito desta percepção no nosso culto</a:t>
            </a:r>
            <a:r>
              <a:rPr lang="pt-BR" sz="24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1357290" y="210901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cs typeface="Myriad Arabic" pitchFamily="50" charset="-78"/>
              </a:rPr>
              <a:t>A PAIXÃO DE DEUS POR SUA GLÓRIA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pic>
        <p:nvPicPr>
          <p:cNvPr id="15" name="Picture 10" descr="http://www.ippinheiros.org.br/wp-content/themes/ippinheiros/scripts/timthumb.php?src=http://www.ippinheiros.org.br/wp-content/uploads/2013/09/DEUS2-e1379939235924.png&amp;w=604&amp;h=210&amp;zc=1&amp;q=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5"/>
            <a:ext cx="9144000" cy="3179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57158" y="6274378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Igreja Reformada, sempre se reformando </a:t>
            </a:r>
            <a:r>
              <a:rPr lang="pt-BR" dirty="0" smtClean="0">
                <a:solidFill>
                  <a:schemeClr val="bg1"/>
                </a:solidFill>
                <a:sym typeface="Wingdings" pitchFamily="2" charset="2"/>
              </a:rPr>
              <a:t> Retornar ao Princípio. Busca da simplicidade</a:t>
            </a: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85720" y="1643050"/>
            <a:ext cx="8858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spcAft>
                <a:spcPts val="1800"/>
              </a:spcAft>
            </a:pPr>
            <a:r>
              <a:rPr lang="pt-BR" sz="2400" dirty="0" smtClean="0"/>
              <a:t>1. Precisamos reconhecer a grandeza de Deus, Sua majestade e glória e honrá-Lo por tudo o que Ele é, com honra e temor. Precisamos ter esta visão da glória de Deus com clareza.</a:t>
            </a:r>
          </a:p>
          <a:p>
            <a:pPr marL="274638" indent="-274638">
              <a:spcAft>
                <a:spcPts val="1800"/>
              </a:spcAft>
            </a:pPr>
            <a:r>
              <a:rPr lang="pt-BR" sz="2400" dirty="0" smtClean="0"/>
              <a:t>2. Precisamos aprender a nos alegrar no Senhor e reconhecer que quanto mais nos regozijamos Nele, nos deleitamos na Sua beleza e majestade, mais Ele é glorificado. </a:t>
            </a:r>
          </a:p>
          <a:p>
            <a:pPr marL="274638" indent="-274638">
              <a:spcAft>
                <a:spcPts val="1800"/>
              </a:spcAft>
            </a:pPr>
            <a:r>
              <a:rPr lang="pt-BR" sz="2400" dirty="0" smtClean="0"/>
              <a:t>3. Deus espera ser honrado pelo seu povo pelo seu amor. Ele reconhece as nossas mais profundas intenções e o que guardamos no recôndito do coração. Se não houver amor, todas as outras coisas perdem completamente o valor (1Co 13).</a:t>
            </a:r>
            <a:endParaRPr lang="pt-BR" sz="2400" dirty="0"/>
          </a:p>
        </p:txBody>
      </p:sp>
      <p:sp>
        <p:nvSpPr>
          <p:cNvPr id="16" name="TextBox 38"/>
          <p:cNvSpPr txBox="1"/>
          <p:nvPr/>
        </p:nvSpPr>
        <p:spPr>
          <a:xfrm>
            <a:off x="1357290" y="210901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cs typeface="Myriad Arabic" pitchFamily="50" charset="-78"/>
              </a:rPr>
              <a:t>CONCLUSÕES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57158" y="6274378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Igreja Reformada, sempre se reformando </a:t>
            </a:r>
            <a:r>
              <a:rPr lang="pt-BR" dirty="0" smtClean="0">
                <a:solidFill>
                  <a:schemeClr val="bg1"/>
                </a:solidFill>
                <a:sym typeface="Wingdings" pitchFamily="2" charset="2"/>
              </a:rPr>
              <a:t> Retornar ao Princípio. Busca da simplicidade</a:t>
            </a: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85720" y="1818396"/>
            <a:ext cx="8858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800" dirty="0" smtClean="0"/>
              <a:t>“Hoje já não trazemos mais animais como oferta de gratidão a Deus ou oferta pelo pecado. Porém, trazemos a Deus nosso louvor, nossa presença, nosso coração. Trazemos nossas ofertas, oferecemos a ele nossos talentos. O princípio é o mesmo. Deus continua a querer o melhor de nós; as nossas primícias. Ele não vai aceitar nada que seja inferior, pois o culto a Deus é expressão da lealdade, da devoção que temos para com ele.” AN</a:t>
            </a:r>
            <a:endParaRPr lang="pt-BR" sz="2800" dirty="0"/>
          </a:p>
        </p:txBody>
      </p:sp>
      <p:sp>
        <p:nvSpPr>
          <p:cNvPr id="16" name="TextBox 38"/>
          <p:cNvSpPr txBox="1"/>
          <p:nvPr/>
        </p:nvSpPr>
        <p:spPr>
          <a:xfrm>
            <a:off x="1357290" y="210901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cs typeface="Myriad Arabic" pitchFamily="50" charset="-78"/>
              </a:rPr>
              <a:t>CONCLUSÕES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7058" y="-27384"/>
            <a:ext cx="9171058" cy="6885384"/>
          </a:xfrm>
          <a:prstGeom prst="rect">
            <a:avLst/>
          </a:prstGeom>
          <a:solidFill>
            <a:srgbClr val="2A92D0"/>
          </a:solidFill>
          <a:ln>
            <a:solidFill>
              <a:srgbClr val="2A9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1415" y="186272"/>
            <a:ext cx="76082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TEOLOGIA </a:t>
            </a:r>
            <a:r>
              <a:rPr lang="pt-BR" sz="4400" b="1" dirty="0">
                <a:solidFill>
                  <a:schemeClr val="bg1"/>
                </a:solidFill>
                <a:latin typeface="+mj-lt"/>
              </a:rPr>
              <a:t>&amp; PRÁTICA DE CULTO</a:t>
            </a:r>
          </a:p>
          <a:p>
            <a:endParaRPr lang="pt-BR" sz="4400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8" name="Rectangle 33"/>
          <p:cNvSpPr/>
          <p:nvPr/>
        </p:nvSpPr>
        <p:spPr>
          <a:xfrm>
            <a:off x="2411760" y="2276872"/>
            <a:ext cx="4209198" cy="207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bg1"/>
                </a:solidFill>
                <a:latin typeface="+mj-lt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xmlns="" val="25508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upload.wikimedia.org/wikipedia/commons/c/c1/Jonathan_Edwards.jpg"/>
          <p:cNvPicPr>
            <a:picLocks noChangeAspect="1" noChangeArrowheads="1"/>
          </p:cNvPicPr>
          <p:nvPr/>
        </p:nvPicPr>
        <p:blipFill>
          <a:blip r:embed="rId3" cstate="print"/>
          <a:srcRect l="84273" b="557"/>
          <a:stretch>
            <a:fillRect/>
          </a:stretch>
        </p:blipFill>
        <p:spPr bwMode="auto">
          <a:xfrm>
            <a:off x="8143900" y="1142984"/>
            <a:ext cx="1000100" cy="5590773"/>
          </a:xfrm>
          <a:prstGeom prst="rect">
            <a:avLst/>
          </a:prstGeom>
          <a:noFill/>
        </p:spPr>
      </p:pic>
      <p:pic>
        <p:nvPicPr>
          <p:cNvPr id="15" name="Picture 2" descr="http://upload.wikimedia.org/wikipedia/commons/c/c1/Jonathan_Edwards.jpg"/>
          <p:cNvPicPr>
            <a:picLocks noChangeAspect="1" noChangeArrowheads="1"/>
          </p:cNvPicPr>
          <p:nvPr/>
        </p:nvPicPr>
        <p:blipFill>
          <a:blip r:embed="rId4" cstate="print"/>
          <a:srcRect l="84273" b="557"/>
          <a:stretch>
            <a:fillRect/>
          </a:stretch>
        </p:blipFill>
        <p:spPr bwMode="auto">
          <a:xfrm>
            <a:off x="7429520" y="1142984"/>
            <a:ext cx="803658" cy="5590773"/>
          </a:xfrm>
          <a:prstGeom prst="rect">
            <a:avLst/>
          </a:prstGeom>
          <a:noFill/>
        </p:spPr>
      </p:pic>
      <p:pic>
        <p:nvPicPr>
          <p:cNvPr id="14" name="Picture 2" descr="http://upload.wikimedia.org/wikipedia/commons/c/c1/Jonathan_Edwards.jpg"/>
          <p:cNvPicPr>
            <a:picLocks noChangeAspect="1" noChangeArrowheads="1"/>
          </p:cNvPicPr>
          <p:nvPr/>
        </p:nvPicPr>
        <p:blipFill>
          <a:blip r:embed="rId4" cstate="print"/>
          <a:srcRect l="84273" b="557"/>
          <a:stretch>
            <a:fillRect/>
          </a:stretch>
        </p:blipFill>
        <p:spPr bwMode="auto">
          <a:xfrm>
            <a:off x="6643702" y="1142984"/>
            <a:ext cx="803658" cy="5590773"/>
          </a:xfrm>
          <a:prstGeom prst="rect">
            <a:avLst/>
          </a:prstGeom>
          <a:noFill/>
        </p:spPr>
      </p:pic>
      <p:pic>
        <p:nvPicPr>
          <p:cNvPr id="13" name="Picture 2" descr="http://upload.wikimedia.org/wikipedia/commons/c/c1/Jonathan_Edwards.jpg"/>
          <p:cNvPicPr>
            <a:picLocks noChangeAspect="1" noChangeArrowheads="1"/>
          </p:cNvPicPr>
          <p:nvPr/>
        </p:nvPicPr>
        <p:blipFill>
          <a:blip r:embed="rId4" cstate="print"/>
          <a:srcRect l="84273" b="557"/>
          <a:stretch>
            <a:fillRect/>
          </a:stretch>
        </p:blipFill>
        <p:spPr bwMode="auto">
          <a:xfrm>
            <a:off x="5857884" y="1142984"/>
            <a:ext cx="803658" cy="5590773"/>
          </a:xfrm>
          <a:prstGeom prst="rect">
            <a:avLst/>
          </a:prstGeom>
          <a:noFill/>
        </p:spPr>
      </p:pic>
      <p:pic>
        <p:nvPicPr>
          <p:cNvPr id="12" name="Picture 2" descr="http://upload.wikimedia.org/wikipedia/commons/c/c1/Jonathan_Edwards.jpg"/>
          <p:cNvPicPr>
            <a:picLocks noChangeAspect="1" noChangeArrowheads="1"/>
          </p:cNvPicPr>
          <p:nvPr/>
        </p:nvPicPr>
        <p:blipFill>
          <a:blip r:embed="rId4" cstate="print"/>
          <a:srcRect l="84273" b="557"/>
          <a:stretch>
            <a:fillRect/>
          </a:stretch>
        </p:blipFill>
        <p:spPr bwMode="auto">
          <a:xfrm>
            <a:off x="5072066" y="1164459"/>
            <a:ext cx="803658" cy="5590773"/>
          </a:xfrm>
          <a:prstGeom prst="rect">
            <a:avLst/>
          </a:prstGeom>
          <a:noFill/>
        </p:spPr>
      </p:pic>
      <p:pic>
        <p:nvPicPr>
          <p:cNvPr id="2050" name="Picture 2" descr="http://upload.wikimedia.org/wikipedia/commons/c/c1/Jonathan_Edwar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4459"/>
            <a:ext cx="5110193" cy="5622127"/>
          </a:xfrm>
          <a:prstGeom prst="rect">
            <a:avLst/>
          </a:prstGeom>
          <a:noFill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571604" y="262574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UM CHAMADO AO DISCERNIMENTO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10242" name="AutoShape 2" descr="https://revolucaodosindigos.files.wordpress.com/2014/07/1044060_713309052035395_90324961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643438" y="1428736"/>
            <a:ext cx="42862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800" dirty="0" smtClean="0">
                <a:solidFill>
                  <a:schemeClr val="bg1"/>
                </a:solidFill>
              </a:rPr>
              <a:t>A influência de Jonathan Edwards na vida de John </a:t>
            </a:r>
            <a:r>
              <a:rPr lang="pt-BR" sz="2800" dirty="0" err="1" smtClean="0">
                <a:solidFill>
                  <a:schemeClr val="bg1"/>
                </a:solidFill>
              </a:rPr>
              <a:t>Piper</a:t>
            </a:r>
            <a:endParaRPr lang="pt-BR" sz="2800" dirty="0" smtClean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pt-BR" sz="2800" dirty="0" smtClean="0">
                <a:solidFill>
                  <a:schemeClr val="bg1"/>
                </a:solidFill>
              </a:rPr>
              <a:t>“Deus é plenamente glorificado em nós quando nos satisfazemos inteiramente nele”</a:t>
            </a:r>
          </a:p>
          <a:p>
            <a:pPr>
              <a:spcAft>
                <a:spcPts val="1800"/>
              </a:spcAft>
            </a:pPr>
            <a:r>
              <a:rPr lang="pt-BR" sz="2800" dirty="0" smtClean="0">
                <a:solidFill>
                  <a:schemeClr val="bg1"/>
                </a:solidFill>
              </a:rPr>
              <a:t>A frase de </a:t>
            </a:r>
            <a:r>
              <a:rPr lang="pt-BR" sz="2800" dirty="0" err="1" smtClean="0">
                <a:solidFill>
                  <a:schemeClr val="bg1"/>
                </a:solidFill>
              </a:rPr>
              <a:t>C.S.Lewis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85720" y="1976519"/>
            <a:ext cx="3571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Anseio pela Alegria</a:t>
            </a:r>
          </a:p>
          <a:p>
            <a:r>
              <a:rPr lang="pt-BR" sz="2400" dirty="0" smtClean="0"/>
              <a:t>Dois pontos necessários para a verdadeira alegria</a:t>
            </a:r>
          </a:p>
          <a:p>
            <a:r>
              <a:rPr lang="pt-BR" sz="2400" dirty="0" smtClean="0"/>
              <a:t>Conhecer a Deus</a:t>
            </a:r>
          </a:p>
          <a:p>
            <a:r>
              <a:rPr lang="pt-BR" sz="2400" dirty="0" smtClean="0"/>
              <a:t>Amar a Sua Glória</a:t>
            </a:r>
          </a:p>
          <a:p>
            <a:r>
              <a:rPr lang="pt-BR" sz="2400" dirty="0" err="1" smtClean="0"/>
              <a:t>Rm</a:t>
            </a:r>
            <a:r>
              <a:rPr lang="pt-BR" sz="2400" dirty="0" smtClean="0"/>
              <a:t> 11.33-36</a:t>
            </a:r>
          </a:p>
          <a:p>
            <a:r>
              <a:rPr lang="pt-BR" sz="2400" dirty="0" smtClean="0"/>
              <a:t>O pensamento de Agostinho 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1357290" y="210901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cs typeface="Myriad Arabic" pitchFamily="50" charset="-78"/>
              </a:rPr>
              <a:t>A PAIXÃO DE DEUS POR SUA GLÓRIA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12291" name="AutoShape 3" descr="https://pastorderville.files.wordpress.com/2007/10/ceu_e_nuve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3" name="AutoShape 5" descr="https://pastorderville.files.wordpress.com/2007/10/ceu_e_nuve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5" name="AutoShape 7" descr="https://pastorderville.files.wordpress.com/2007/10/ceu_e_nuve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6" name="Picture 8" descr="C:\Dados\Eber\evang\Escola Dominical\Programa 2015\Lição 9\ceu_e_nuve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2459" y="1142984"/>
            <a:ext cx="5991574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63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3C8D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98" y="332656"/>
            <a:ext cx="3932861" cy="4978644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3929058" y="1214422"/>
            <a:ext cx="52149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Lição 9</a:t>
            </a:r>
          </a:p>
          <a:p>
            <a:pPr algn="ctr">
              <a:spcAft>
                <a:spcPts val="12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Conclusão - Aplicação da correta teologia em sua prática de culto</a:t>
            </a:r>
          </a:p>
          <a:p>
            <a:pPr algn="ctr">
              <a:spcAft>
                <a:spcPts val="1200"/>
              </a:spcAft>
            </a:pPr>
            <a:r>
              <a:rPr lang="pt-BR" sz="2800" b="1" dirty="0" smtClean="0">
                <a:solidFill>
                  <a:schemeClr val="bg1"/>
                </a:solidFill>
              </a:rPr>
              <a:t>Ml 1.6-14</a:t>
            </a:r>
          </a:p>
        </p:txBody>
      </p:sp>
      <p:sp>
        <p:nvSpPr>
          <p:cNvPr id="12" name="Rectangle 5"/>
          <p:cNvSpPr/>
          <p:nvPr/>
        </p:nvSpPr>
        <p:spPr>
          <a:xfrm>
            <a:off x="395535" y="55721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spc="-150" dirty="0">
                <a:solidFill>
                  <a:srgbClr val="2C91D0"/>
                </a:solidFill>
              </a:rPr>
              <a:t>As crenças e o jeito presbiteriano de adoração</a:t>
            </a:r>
          </a:p>
          <a:p>
            <a:pPr algn="r"/>
            <a:endParaRPr lang="pt-BR" sz="3600" spc="-150" dirty="0">
              <a:solidFill>
                <a:srgbClr val="2A92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95536" y="515719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+mj-lt"/>
              </a:rPr>
              <a:t>TEOLOGIA &amp; PRÁTICA DE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CULTO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404990" y="6218148"/>
            <a:ext cx="8542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+mj-lt"/>
              </a:rPr>
              <a:t>Eber </a:t>
            </a:r>
            <a:r>
              <a:rPr lang="pt-BR" sz="2000" dirty="0" err="1" smtClean="0">
                <a:solidFill>
                  <a:schemeClr val="bg1"/>
                </a:solidFill>
                <a:latin typeface="+mj-lt"/>
              </a:rPr>
              <a:t>Hávila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Rose e Cecília Finotti </a:t>
            </a:r>
            <a:r>
              <a:rPr lang="pt-BR" sz="2000" dirty="0" err="1" smtClean="0">
                <a:solidFill>
                  <a:schemeClr val="bg1"/>
                </a:solidFill>
                <a:latin typeface="+mj-lt"/>
              </a:rPr>
              <a:t>Nishikawa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Almeida 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5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2" grpId="0" build="p"/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3.bp.blogspot.com/-i3gQGWifKLQ/UA1JFUeFOXI/AAAAAAAAEVk/gCI9j_W4qHQ/s1600/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5850"/>
            <a:ext cx="9144000" cy="5772150"/>
          </a:xfrm>
          <a:prstGeom prst="rect">
            <a:avLst/>
          </a:prstGeom>
          <a:noFill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5984" y="154796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INTRODUÇÃO</a:t>
            </a:r>
            <a:endParaRPr lang="pt-BR" sz="4400" b="1" dirty="0">
              <a:solidFill>
                <a:schemeClr val="bg1"/>
              </a:solidFill>
            </a:endParaRPr>
          </a:p>
          <a:p>
            <a:pPr algn="ctr"/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214942" y="107154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histórico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5984" y="154796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INTRODUÇÃO</a:t>
            </a:r>
            <a:endParaRPr lang="pt-BR" sz="4400" b="1" dirty="0">
              <a:solidFill>
                <a:schemeClr val="bg1"/>
              </a:solidFill>
            </a:endParaRPr>
          </a:p>
          <a:p>
            <a:pPr algn="ctr"/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3010" name="Picture 2" descr="http://1.bp.blogspot.com/-IWhwOSZloMI/TtJTCLZfYJI/AAAAAAAAFMM/aLUTrurdXVs/s1600/cidade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4"/>
            <a:ext cx="9144000" cy="563746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2857488" y="1139595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Contexto histórico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57290" y="210901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O SENHOR REPROVA OS SACERDOTES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14282" y="1610013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Uma liderança decadente – Ml 1.6-7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85720" y="2099629"/>
            <a:ext cx="45005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Faltava honra e temor ao nome de Deus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Deus tem zelo pelo seu nome, sua glória e sua reputação. Ele não aceita dividir a sua glória    (Is 42.8)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Sacerdote: “Em que desprezamos o Teu nome?”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Os dois motivos porque Deus não aceita o culto</a:t>
            </a:r>
            <a:endParaRPr lang="pt-BR" sz="2400" dirty="0"/>
          </a:p>
        </p:txBody>
      </p:sp>
      <p:sp>
        <p:nvSpPr>
          <p:cNvPr id="22530" name="AutoShape 2" descr="https://cocebe.files.wordpress.com/2013/07/malaquia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1" name="Picture 3" descr="C:\Dados\Eber\evang\Escola Dominical\Programa 2015\Lição 9\malaqui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4298" y="1142984"/>
            <a:ext cx="4219702" cy="5629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1406" y="1597871"/>
            <a:ext cx="457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Quando se oferece a Deus o resto e não as primícias – Ml 1.8,9,13,14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14282" y="2540399"/>
            <a:ext cx="4000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Vida x Oferta do adorador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Se Deus não aceitar nossa vida, ele também não aceitará nossa oferta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O culto em espírito e em verdade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Deus não aceita nada menos que o melhor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Oferta ao governador?</a:t>
            </a:r>
            <a:endParaRPr lang="pt-BR" sz="2400" dirty="0"/>
          </a:p>
        </p:txBody>
      </p:sp>
      <p:sp>
        <p:nvSpPr>
          <p:cNvPr id="16" name="TextBox 38"/>
          <p:cNvSpPr txBox="1"/>
          <p:nvPr/>
        </p:nvSpPr>
        <p:spPr>
          <a:xfrm>
            <a:off x="1357290" y="210901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O SENHOR REPROVA OS SACERDOTES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pic>
        <p:nvPicPr>
          <p:cNvPr id="20482" name="Picture 2" descr="http://3.bp.blogspot.com/-4mZhAlJyAn4/UYBS__f-icI/AAAAAAAABHA/1_qQIt73hGk/s1600/luigi+ademollo+ark2+18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94" y="1142984"/>
            <a:ext cx="4643438" cy="566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1760513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Quando se oferece a Deus um culto inútil – Ml 1.10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5720" y="3214686"/>
            <a:ext cx="45720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Culto inútil </a:t>
            </a:r>
            <a:r>
              <a:rPr lang="pt-BR" sz="2800" dirty="0" smtClean="0">
                <a:solidFill>
                  <a:schemeClr val="bg1"/>
                </a:solidFill>
                <a:sym typeface="Wingdings" pitchFamily="2" charset="2"/>
              </a:rPr>
              <a:t> é melhor as portas da igreja se fecharem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Quando Deus não tem prazer no ofertante, ele não aceita a oferta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1357290" y="210901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O SENHOR REPROVA OS SACERDOTES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pic>
        <p:nvPicPr>
          <p:cNvPr id="18434" name="Picture 2" descr="http://image.slidesharecdn.com/aportaquedeusabre-110509110527-phpapp02/95/a-porta-que-deus-abre-7-728.jpg?cb=1304958016"/>
          <p:cNvPicPr>
            <a:picLocks noChangeAspect="1" noChangeArrowheads="1"/>
          </p:cNvPicPr>
          <p:nvPr/>
        </p:nvPicPr>
        <p:blipFill>
          <a:blip r:embed="rId5"/>
          <a:srcRect r="46725"/>
          <a:stretch>
            <a:fillRect/>
          </a:stretch>
        </p:blipFill>
        <p:spPr bwMode="auto">
          <a:xfrm>
            <a:off x="5143506" y="1154329"/>
            <a:ext cx="3952789" cy="55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85720" y="1976519"/>
            <a:ext cx="50006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800" dirty="0" smtClean="0"/>
              <a:t>A motivação que nos leva a adorar</a:t>
            </a:r>
          </a:p>
          <a:p>
            <a:pPr>
              <a:spcAft>
                <a:spcPts val="1800"/>
              </a:spcAft>
            </a:pPr>
            <a:r>
              <a:rPr lang="pt-BR" sz="2800" dirty="0" smtClean="0"/>
              <a:t>Primeira pergunta do Breve Catecismo</a:t>
            </a:r>
          </a:p>
          <a:p>
            <a:pPr>
              <a:spcAft>
                <a:spcPts val="1800"/>
              </a:spcAft>
            </a:pPr>
            <a:r>
              <a:rPr lang="pt-BR" sz="2800" dirty="0" smtClean="0"/>
              <a:t>“O fim principal do homem é glorificar a Deus, e alegrar-se Nele para sempre.”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1357290" y="210901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cs typeface="Myriad Arabic" pitchFamily="50" charset="-78"/>
              </a:rPr>
              <a:t>A PAIXÃO DE DEUS POR SUA GLÓRIA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16386" name="AutoShape 2" descr="https://livrariaprimicias.com.br/media/catalog/product/cache/1/image/500x500/9df78eab33525d08d6e5fb8d27136e95/o/_/o_breve_catecismo_de_westminster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89" name="Picture 5" descr="http://ns1.pippa.com.br/cep/public/images/products/o%20breve%20catecismo%20de%20westminster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7" y="1137454"/>
            <a:ext cx="3714744" cy="5577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38914" name="AutoShape 2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Resultado de imagem para &quot;igreja sendo destruí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AutoShape 10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143000"/>
            <a:ext cx="3048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AutoShape 12" descr="http://setimoportal.files.wordpress.com/2014/03/igreja-destru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85720" y="1976519"/>
            <a:ext cx="45720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800" dirty="0" smtClean="0"/>
              <a:t>A influência de Jonathan Edwards na vida de John </a:t>
            </a:r>
            <a:r>
              <a:rPr lang="pt-BR" sz="2800" dirty="0" err="1" smtClean="0"/>
              <a:t>Piper</a:t>
            </a:r>
            <a:endParaRPr lang="pt-BR" sz="2800" dirty="0" smtClean="0"/>
          </a:p>
          <a:p>
            <a:pPr>
              <a:spcAft>
                <a:spcPts val="1800"/>
              </a:spcAft>
            </a:pPr>
            <a:r>
              <a:rPr lang="pt-BR" sz="2800" dirty="0" smtClean="0"/>
              <a:t>“Deus é plenamente glorificado em nós quando nos satisfazemos inteiramente nele”</a:t>
            </a:r>
          </a:p>
          <a:p>
            <a:pPr>
              <a:spcAft>
                <a:spcPts val="1800"/>
              </a:spcAft>
            </a:pPr>
            <a:r>
              <a:rPr lang="pt-BR" sz="2800" dirty="0" smtClean="0"/>
              <a:t>A frase de </a:t>
            </a:r>
            <a:r>
              <a:rPr lang="pt-BR" sz="2800" dirty="0" err="1" smtClean="0"/>
              <a:t>C.S.</a:t>
            </a:r>
            <a:r>
              <a:rPr lang="pt-BR" sz="2800" dirty="0" smtClean="0"/>
              <a:t> Lewis 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1357290" y="210901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cs typeface="Myriad Arabic" pitchFamily="50" charset="-78"/>
              </a:rPr>
              <a:t>A PAIXÃO DE DEUS POR SUA GLÓRIA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pic>
        <p:nvPicPr>
          <p:cNvPr id="14338" name="Picture 2" descr="http://images.z3mkt.com.br/ampliadas/541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168032"/>
            <a:ext cx="3929058" cy="5618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661</Words>
  <Application>Microsoft Office PowerPoint</Application>
  <PresentationFormat>Apresentação na tela (4:3)</PresentationFormat>
  <Paragraphs>88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</dc:title>
  <dc:creator>.</dc:creator>
  <cp:lastModifiedBy>.</cp:lastModifiedBy>
  <cp:revision>72</cp:revision>
  <dcterms:created xsi:type="dcterms:W3CDTF">2015-02-07T20:15:11Z</dcterms:created>
  <dcterms:modified xsi:type="dcterms:W3CDTF">2015-04-19T01:47:53Z</dcterms:modified>
</cp:coreProperties>
</file>