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2C54-6C47-4CB5-831F-5982B376024C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800A0-2E6F-42E1-A4A4-33CECF12D14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2C54-6C47-4CB5-831F-5982B376024C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0A0-2E6F-42E1-A4A4-33CECF12D1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2C54-6C47-4CB5-831F-5982B376024C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0A0-2E6F-42E1-A4A4-33CECF12D1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77D2C54-6C47-4CB5-831F-5982B376024C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02800A0-2E6F-42E1-A4A4-33CECF12D14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2C54-6C47-4CB5-831F-5982B376024C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0A0-2E6F-42E1-A4A4-33CECF12D14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2C54-6C47-4CB5-831F-5982B376024C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0A0-2E6F-42E1-A4A4-33CECF12D14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0A0-2E6F-42E1-A4A4-33CECF12D14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2C54-6C47-4CB5-831F-5982B376024C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2C54-6C47-4CB5-831F-5982B376024C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0A0-2E6F-42E1-A4A4-33CECF12D14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2C54-6C47-4CB5-831F-5982B376024C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0A0-2E6F-42E1-A4A4-33CECF12D1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77D2C54-6C47-4CB5-831F-5982B376024C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02800A0-2E6F-42E1-A4A4-33CECF12D14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2C54-6C47-4CB5-831F-5982B376024C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800A0-2E6F-42E1-A4A4-33CECF12D14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77D2C54-6C47-4CB5-831F-5982B376024C}" type="datetimeFigureOut">
              <a:rPr lang="pt-BR" smtClean="0"/>
              <a:pPr/>
              <a:t>7/4/2013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02800A0-2E6F-42E1-A4A4-33CECF12D14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Rm</a:t>
            </a:r>
            <a:r>
              <a:rPr lang="pt-BR" dirty="0"/>
              <a:t> 11: 25 – 32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O alcance Global da Salvação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argumentação do apóstolo deve nos levar  a que ações?</a:t>
            </a:r>
          </a:p>
          <a:p>
            <a:r>
              <a:rPr lang="pt-BR" dirty="0" smtClean="0"/>
              <a:t>1</a:t>
            </a:r>
          </a:p>
          <a:p>
            <a:r>
              <a:rPr lang="pt-BR" dirty="0" smtClean="0"/>
              <a:t>2</a:t>
            </a:r>
          </a:p>
          <a:p>
            <a:r>
              <a:rPr lang="pt-BR" dirty="0" smtClean="0"/>
              <a:t>3</a:t>
            </a:r>
          </a:p>
          <a:p>
            <a:r>
              <a:rPr lang="pt-BR" dirty="0" smtClean="0"/>
              <a:t>4</a:t>
            </a:r>
          </a:p>
          <a:p>
            <a:r>
              <a:rPr lang="pt-BR" dirty="0" smtClean="0"/>
              <a:t>...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Aplicações: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O </a:t>
            </a:r>
            <a:r>
              <a:rPr lang="pt-BR" dirty="0"/>
              <a:t>propósito de Deus é salvar tanto judeus como gentios, todos  os povos da terra, todo tipo de gente.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BR" dirty="0" smtClean="0"/>
              <a:t>   O mistério de Deus</a:t>
            </a:r>
          </a:p>
          <a:p>
            <a:pPr algn="ctr">
              <a:buNone/>
            </a:pPr>
            <a:endParaRPr lang="pt-BR" dirty="0"/>
          </a:p>
          <a:p>
            <a:r>
              <a:rPr lang="pt-BR" dirty="0" smtClean="0"/>
              <a:t> Paulo encerra a alegoria da oliveira e retoma a fala direta com seus leitores, “irmãos” (v25)</a:t>
            </a:r>
          </a:p>
          <a:p>
            <a:r>
              <a:rPr lang="pt-BR" dirty="0" smtClean="0"/>
              <a:t>Nessa fala, ele se refere ao futuro de judeus e gentios. </a:t>
            </a:r>
          </a:p>
          <a:p>
            <a:r>
              <a:rPr lang="pt-BR" dirty="0" smtClean="0"/>
              <a:t>Paulo começa a falar do mistério de Deus,exortando seus leitores quanto ao perigo da presunção. Mas o que é a presunção? 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Para o apóstolo, a ignorância quanto ao mistério divino pode resultar em presunção.</a:t>
            </a:r>
          </a:p>
          <a:p>
            <a:r>
              <a:rPr lang="pt-BR" dirty="0" smtClean="0"/>
              <a:t>A presunção nasce da falsa auto-imagem, de fantasias acerca de nós mesmos. O conhecimento, por outro lado,nos leva à humildade. O antídoto do orgulho é a verdade, o conhecimento sobre a nossa situação. Isso vale tanto para judeus quanto para gentios.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Paulo quer que seus “irmãos” saibam sobre “este mistério”. Mistério aqui, segundo </a:t>
            </a:r>
            <a:r>
              <a:rPr lang="pt-BR" dirty="0" err="1" smtClean="0"/>
              <a:t>Stott</a:t>
            </a:r>
            <a:r>
              <a:rPr lang="pt-BR" dirty="0" smtClean="0"/>
              <a:t>, não é um segredo conhecido apenas pelos iniciados. É um segredo revelado abertamente a todos, um segredo que se torna uma verdade pública. Conferir </a:t>
            </a:r>
            <a:r>
              <a:rPr lang="pt-BR" dirty="0" err="1" smtClean="0"/>
              <a:t>Col</a:t>
            </a:r>
            <a:r>
              <a:rPr lang="pt-BR" dirty="0" smtClean="0"/>
              <a:t> 2.2s; 4.3. A essência do mistério é a boa nova de que, em Cristo, os gentios podem desfrutar, junto com os judeus, das promessas de Deus.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Leenhardt</a:t>
            </a:r>
            <a:r>
              <a:rPr lang="pt-BR" dirty="0" smtClean="0"/>
              <a:t> (1969) afirma que é mistério porque contradiz o que a razão humana poderia concluir dos fatos e porque se fundamenta na palavra de Deus</a:t>
            </a:r>
          </a:p>
          <a:p>
            <a:r>
              <a:rPr lang="pt-BR" dirty="0" smtClean="0"/>
              <a:t>Segundo esse autor, os gentios não poderiam duvidar da salvação de Israel, pois seria o mesmo que duvidar da graça mediante a qual eles próprios foram salvos. O endurecimento de Israel é temporário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Segundo </a:t>
            </a:r>
            <a:r>
              <a:rPr lang="pt-BR" dirty="0" err="1" smtClean="0"/>
              <a:t>Amorese</a:t>
            </a:r>
            <a:r>
              <a:rPr lang="pt-BR" dirty="0" smtClean="0"/>
              <a:t>, no verso 32 está o fecho do argumento todo. A </a:t>
            </a:r>
            <a:r>
              <a:rPr lang="pt-BR" i="1" dirty="0" smtClean="0"/>
              <a:t>justiça de Deus</a:t>
            </a:r>
            <a:r>
              <a:rPr lang="pt-BR" dirty="0" smtClean="0"/>
              <a:t> se apresenta a partir do momento em que todos são nivelados na condição de devedores; sem condições, portanto de exigir ou reivindicar qualquer direito, igualdade ou benefício diante de Deus. Cada um há de compreender que se Deus usar de sua justiça, condená-lo-á sem apelação.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 entanto, o Apóstolo diz que Deus nos conduziu a esta condição para usar de misericórdia para com todos. </a:t>
            </a:r>
            <a:r>
              <a:rPr lang="pt-BR" dirty="0" err="1" smtClean="0"/>
              <a:t>Amorese</a:t>
            </a:r>
            <a:r>
              <a:rPr lang="pt-BR" dirty="0" smtClean="0"/>
              <a:t> nos lembra que não é para com todos </a:t>
            </a:r>
            <a:r>
              <a:rPr lang="pt-BR" b="1" dirty="0" smtClean="0"/>
              <a:t>sem exceção</a:t>
            </a:r>
            <a:r>
              <a:rPr lang="pt-BR" dirty="0" smtClean="0"/>
              <a:t>, mas sim </a:t>
            </a:r>
            <a:r>
              <a:rPr lang="pt-BR" b="1" dirty="0" smtClean="0"/>
              <a:t>sem distinção</a:t>
            </a:r>
            <a:r>
              <a:rPr lang="pt-BR" dirty="0" smtClean="0"/>
              <a:t>. Não haverá discriminação, com certeza, mas essa misericórdia não alcançará os soberbos que insistirem em se manter incrédulos, como ocorreu com o povo da antiga aliança.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      A argumentação do apóstolo nos ensina que:</a:t>
            </a:r>
          </a:p>
          <a:p>
            <a:pPr marL="514350" indent="-514350">
              <a:buAutoNum type="arabicPeriod"/>
            </a:pPr>
            <a:r>
              <a:rPr lang="pt-BR" dirty="0" smtClean="0"/>
              <a:t>Tanto judeus quanto gentios são salvos pela graça, movimento que vem de Deus</a:t>
            </a:r>
          </a:p>
          <a:p>
            <a:pPr marL="514350" indent="-514350">
              <a:buAutoNum type="arabicPeriod"/>
            </a:pPr>
            <a:r>
              <a:rPr lang="pt-BR" dirty="0" smtClean="0"/>
              <a:t>Tanto judeus quanto gentios estão debaixo da desobediência</a:t>
            </a:r>
          </a:p>
          <a:p>
            <a:pPr marL="514350" indent="-514350">
              <a:buAutoNum type="arabicPeriod"/>
            </a:pPr>
            <a:r>
              <a:rPr lang="pt-BR" dirty="0" smtClean="0"/>
              <a:t>Os dons e a vocação de Deus são irrevogáveis</a:t>
            </a:r>
          </a:p>
          <a:p>
            <a:pPr marL="514350" indent="-514350">
              <a:buAutoNum type="arabicPeriod"/>
            </a:pPr>
            <a:r>
              <a:rPr lang="pt-BR" dirty="0" smtClean="0"/>
              <a:t>A misericórdia de Deus é para todos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362</TotalTime>
  <Words>503</Words>
  <Application>Microsoft Office PowerPoint</Application>
  <PresentationFormat>Apresentação na tela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Papel</vt:lpstr>
      <vt:lpstr>O alcance Global da Salvação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Aplicações:</vt:lpstr>
    </vt:vector>
  </TitlesOfParts>
  <Company>N/A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alcance Global da Salvação</dc:title>
  <dc:creator>Admin</dc:creator>
  <cp:lastModifiedBy>Admin</cp:lastModifiedBy>
  <cp:revision>31</cp:revision>
  <dcterms:created xsi:type="dcterms:W3CDTF">2013-04-05T23:30:17Z</dcterms:created>
  <dcterms:modified xsi:type="dcterms:W3CDTF">2013-04-08T02:55:56Z</dcterms:modified>
</cp:coreProperties>
</file>