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1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11" autoAdjust="0"/>
    <p:restoredTop sz="94660"/>
  </p:normalViewPr>
  <p:slideViewPr>
    <p:cSldViewPr>
      <p:cViewPr varScale="1">
        <p:scale>
          <a:sx n="42" d="100"/>
          <a:sy n="42" d="100"/>
        </p:scale>
        <p:origin x="-11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2CB0-740E-4C2A-99F8-484BB014BFD0}" type="datetimeFigureOut">
              <a:rPr lang="pt-BR" smtClean="0"/>
              <a:pPr/>
              <a:t>17/02/2013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4FB4C-BAF8-4E19-A11D-2262CE86CE7E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11707229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2CB0-740E-4C2A-99F8-484BB014BFD0}" type="datetimeFigureOut">
              <a:rPr lang="pt-BR" smtClean="0"/>
              <a:pPr/>
              <a:t>17/02/2013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4FB4C-BAF8-4E19-A11D-2262CE86CE7E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193910302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2CB0-740E-4C2A-99F8-484BB014BFD0}" type="datetimeFigureOut">
              <a:rPr lang="pt-BR" smtClean="0"/>
              <a:pPr/>
              <a:t>17/02/2013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4FB4C-BAF8-4E19-A11D-2262CE86CE7E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1509833158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2CB0-740E-4C2A-99F8-484BB014BFD0}" type="datetimeFigureOut">
              <a:rPr lang="pt-BR" smtClean="0"/>
              <a:pPr/>
              <a:t>17/02/2013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4FB4C-BAF8-4E19-A11D-2262CE86CE7E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132031153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2CB0-740E-4C2A-99F8-484BB014BFD0}" type="datetimeFigureOut">
              <a:rPr lang="pt-BR" smtClean="0"/>
              <a:pPr/>
              <a:t>17/02/2013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4FB4C-BAF8-4E19-A11D-2262CE86CE7E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53088901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Pr>
        <a:blipFill rotWithShape="1">
          <a:blip r:embed="rId2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2CB0-740E-4C2A-99F8-484BB014BFD0}" type="datetimeFigureOut">
              <a:rPr lang="pt-BR" smtClean="0"/>
              <a:pPr/>
              <a:t>17/02/2013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4FB4C-BAF8-4E19-A11D-2262CE86CE7E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290159910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2CB0-740E-4C2A-99F8-484BB014BFD0}" type="datetimeFigureOut">
              <a:rPr lang="pt-BR" smtClean="0"/>
              <a:pPr/>
              <a:t>17/02/2013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4FB4C-BAF8-4E19-A11D-2262CE86CE7E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971516096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dirty="0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C2CB0-740E-4C2A-99F8-484BB014BFD0}" type="datetimeFigureOut">
              <a:rPr lang="pt-BR" smtClean="0"/>
              <a:pPr/>
              <a:t>17/02/2013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04FB4C-BAF8-4E19-A11D-2262CE86CE7E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2513576607"/>
      </p:ext>
    </p:extLst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8562"/>
            <a:ext cx="8229600" cy="956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4384" y="1600200"/>
            <a:ext cx="760241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C2CB0-740E-4C2A-99F8-484BB014BFD0}" type="datetimeFigureOut">
              <a:rPr lang="pt-BR" smtClean="0"/>
              <a:pPr/>
              <a:t>17/02/2013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04FB4C-BAF8-4E19-A11D-2262CE86CE7E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="" xmlns:p14="http://schemas.microsoft.com/office/powerpoint/2010/main" val="367025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transition>
    <p:fade thruBlk="1"/>
  </p:transition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 smtClean="0"/>
              <a:t>A FAMÍLIA CRISTÃ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smtClean="0"/>
              <a:t>Aula 01 – De Volta </a:t>
            </a:r>
            <a:r>
              <a:rPr lang="pt-BR" smtClean="0"/>
              <a:t>Ao Padrão</a:t>
            </a:r>
            <a:endParaRPr lang="pt-B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FAMÍLIA DE ONTEM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Casamento para a vida toda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sagrado</a:t>
            </a:r>
          </a:p>
          <a:p>
            <a:r>
              <a:rPr lang="pt-BR" dirty="0" smtClean="0"/>
              <a:t>Muitos filhos</a:t>
            </a:r>
          </a:p>
          <a:p>
            <a:r>
              <a:rPr lang="pt-BR" dirty="0" smtClean="0"/>
              <a:t>Divisão rígida de tarefas</a:t>
            </a:r>
          </a:p>
          <a:p>
            <a:pPr lvl="1"/>
            <a:r>
              <a:rPr lang="pt-BR" dirty="0" smtClean="0"/>
              <a:t>Marido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ganha-pão</a:t>
            </a:r>
          </a:p>
          <a:p>
            <a:pPr lvl="1"/>
            <a:r>
              <a:rPr lang="pt-BR" dirty="0" smtClean="0"/>
              <a:t>Esposa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cuida da casa e dos filhos</a:t>
            </a:r>
          </a:p>
          <a:p>
            <a:r>
              <a:rPr lang="pt-BR" dirty="0" smtClean="0"/>
              <a:t>Diálogo difícil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tabus</a:t>
            </a:r>
          </a:p>
          <a:p>
            <a:pPr lvl="1"/>
            <a:r>
              <a:rPr lang="pt-BR" dirty="0" smtClean="0"/>
              <a:t>Violência doméstica</a:t>
            </a:r>
          </a:p>
          <a:p>
            <a:pPr lvl="1"/>
            <a:r>
              <a:rPr lang="pt-BR" dirty="0" smtClean="0"/>
              <a:t>Sexualidade</a:t>
            </a:r>
          </a:p>
          <a:p>
            <a:pPr lvl="1"/>
            <a:r>
              <a:rPr lang="pt-BR" dirty="0" smtClean="0"/>
              <a:t>Abuso sexual</a:t>
            </a:r>
          </a:p>
        </p:txBody>
      </p:sp>
      <p:pic>
        <p:nvPicPr>
          <p:cNvPr id="4" name="Imagem 3" descr="alianç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8920" y="4889190"/>
            <a:ext cx="2625080" cy="196881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FAMÍLIA DE ONTEM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Vantagens:</a:t>
            </a:r>
          </a:p>
          <a:p>
            <a:pPr lvl="1"/>
            <a:r>
              <a:rPr lang="pt-BR" dirty="0" smtClean="0"/>
              <a:t>Estabilidade (fidelidade)</a:t>
            </a:r>
          </a:p>
          <a:p>
            <a:pPr lvl="1"/>
            <a:r>
              <a:rPr lang="pt-BR" dirty="0" smtClean="0"/>
              <a:t>Direção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modelos e padrões claros</a:t>
            </a:r>
          </a:p>
          <a:p>
            <a:pPr lvl="1"/>
            <a:r>
              <a:rPr lang="pt-BR" dirty="0" smtClean="0"/>
              <a:t>Sacralidade da família</a:t>
            </a:r>
          </a:p>
          <a:p>
            <a:r>
              <a:rPr lang="pt-BR" dirty="0" smtClean="0"/>
              <a:t>Desvantagens:</a:t>
            </a:r>
          </a:p>
          <a:p>
            <a:pPr lvl="1"/>
            <a:r>
              <a:rPr lang="pt-BR" dirty="0" smtClean="0"/>
              <a:t>Falsidade (aparências)</a:t>
            </a:r>
          </a:p>
          <a:p>
            <a:pPr lvl="1"/>
            <a:r>
              <a:rPr lang="pt-BR" dirty="0" smtClean="0"/>
              <a:t>Intimidade difícil</a:t>
            </a:r>
          </a:p>
          <a:p>
            <a:pPr lvl="1"/>
            <a:r>
              <a:rPr lang="pt-BR" dirty="0" smtClean="0"/>
              <a:t>Desequilíbrio homem-mulher</a:t>
            </a:r>
          </a:p>
          <a:p>
            <a:pPr lvl="1"/>
            <a:r>
              <a:rPr lang="pt-BR" dirty="0" smtClean="0"/>
              <a:t>Projeto individual</a:t>
            </a:r>
            <a:endParaRPr lang="pt-BR" dirty="0"/>
          </a:p>
        </p:txBody>
      </p:sp>
      <p:pic>
        <p:nvPicPr>
          <p:cNvPr id="4" name="Imagem 3" descr="aliança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8920" y="4889190"/>
            <a:ext cx="2625080" cy="196881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FAMÍLIA DE HOJE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1084263" y="1600200"/>
          <a:ext cx="7602537" cy="239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4179"/>
                <a:gridCol w="2534179"/>
                <a:gridCol w="2534179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Censo 2000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Censo 2010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Brasileiros divorciados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1,7%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3,1%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Brasileiros casados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37%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34,8%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Uniões estáveis (% das “famílias”)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28,6%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34,8%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Casamentos civis e religiosos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49,4%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42,9%</a:t>
                      </a: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Imagem 4" descr="traiçã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63688" y="4381500"/>
            <a:ext cx="5619750" cy="247650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FAMÍLIA DE HOJE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Medo de compromisso</a:t>
            </a:r>
          </a:p>
          <a:p>
            <a:pPr lvl="1"/>
            <a:r>
              <a:rPr lang="pt-BR" dirty="0" smtClean="0"/>
              <a:t>Ficar</a:t>
            </a:r>
          </a:p>
          <a:p>
            <a:pPr lvl="1"/>
            <a:r>
              <a:rPr lang="pt-BR" dirty="0" smtClean="0"/>
              <a:t>União estável</a:t>
            </a:r>
          </a:p>
          <a:p>
            <a:pPr lvl="1"/>
            <a:r>
              <a:rPr lang="pt-BR" dirty="0" smtClean="0"/>
              <a:t>Divórcios</a:t>
            </a:r>
          </a:p>
          <a:p>
            <a:r>
              <a:rPr lang="pt-BR" dirty="0" smtClean="0"/>
              <a:t>Casamentos tardios</a:t>
            </a:r>
          </a:p>
          <a:p>
            <a:r>
              <a:rPr lang="pt-BR" dirty="0" smtClean="0"/>
              <a:t>Novas “famílias”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homossexualismo, mães solteiras, múltiplos “pais”</a:t>
            </a:r>
          </a:p>
          <a:p>
            <a:r>
              <a:rPr lang="pt-BR" dirty="0" smtClean="0"/>
              <a:t>Confusão de papeis</a:t>
            </a:r>
          </a:p>
          <a:p>
            <a:endParaRPr lang="pt-BR" dirty="0" smtClean="0"/>
          </a:p>
          <a:p>
            <a:endParaRPr lang="pt-BR" dirty="0"/>
          </a:p>
        </p:txBody>
      </p:sp>
      <p:pic>
        <p:nvPicPr>
          <p:cNvPr id="4" name="Imagem 3" descr="casaisheterohom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2204864"/>
            <a:ext cx="3810000" cy="1847850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FAMÍLIA DE HOJE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Vantagens:</a:t>
            </a:r>
          </a:p>
          <a:p>
            <a:pPr lvl="1"/>
            <a:r>
              <a:rPr lang="pt-BR" dirty="0" smtClean="0"/>
              <a:t>Menos hipocrisia</a:t>
            </a:r>
          </a:p>
          <a:p>
            <a:pPr lvl="1"/>
            <a:r>
              <a:rPr lang="pt-BR" dirty="0" smtClean="0"/>
              <a:t>Discussão de tabus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mais intimidade</a:t>
            </a:r>
          </a:p>
          <a:p>
            <a:pPr lvl="1"/>
            <a:r>
              <a:rPr lang="pt-BR" dirty="0" smtClean="0"/>
              <a:t>Divisão mais humana de tarefas</a:t>
            </a:r>
          </a:p>
          <a:p>
            <a:r>
              <a:rPr lang="pt-BR" dirty="0" smtClean="0"/>
              <a:t>Desvantagens:</a:t>
            </a:r>
          </a:p>
          <a:p>
            <a:pPr lvl="1"/>
            <a:r>
              <a:rPr lang="pt-BR" dirty="0" smtClean="0"/>
              <a:t>Egoísmo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ausência de compromisso</a:t>
            </a:r>
          </a:p>
          <a:p>
            <a:pPr lvl="1"/>
            <a:r>
              <a:rPr lang="pt-BR" dirty="0" smtClean="0"/>
              <a:t>Falta de modelos</a:t>
            </a:r>
          </a:p>
          <a:p>
            <a:pPr lvl="1"/>
            <a:r>
              <a:rPr lang="pt-BR" dirty="0" smtClean="0"/>
              <a:t>Superficialidade</a:t>
            </a:r>
          </a:p>
          <a:p>
            <a:pPr lvl="1"/>
            <a:endParaRPr lang="pt-BR" dirty="0" smtClean="0"/>
          </a:p>
          <a:p>
            <a:pPr lvl="1"/>
            <a:endParaRPr lang="pt-BR" dirty="0" smtClean="0"/>
          </a:p>
          <a:p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garotoquesebarbe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87616" y="1628800"/>
            <a:ext cx="3456384" cy="34563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CULPA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84385" y="1600200"/>
            <a:ext cx="4855768" cy="4525963"/>
          </a:xfrm>
        </p:spPr>
        <p:txBody>
          <a:bodyPr>
            <a:normAutofit/>
          </a:bodyPr>
          <a:lstStyle/>
          <a:p>
            <a:r>
              <a:rPr lang="pt-BR" dirty="0" smtClean="0"/>
              <a:t>Homens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“garotos que se barbeiam” (</a:t>
            </a:r>
            <a:r>
              <a:rPr lang="pt-BR" dirty="0" err="1" smtClean="0"/>
              <a:t>Driscoll</a:t>
            </a:r>
            <a:r>
              <a:rPr lang="pt-BR" dirty="0" smtClean="0"/>
              <a:t>)</a:t>
            </a:r>
          </a:p>
          <a:p>
            <a:r>
              <a:rPr lang="pt-BR" dirty="0" smtClean="0"/>
              <a:t>Fúteis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centrados na diversão</a:t>
            </a:r>
          </a:p>
          <a:p>
            <a:r>
              <a:rPr lang="pt-BR" dirty="0" smtClean="0"/>
              <a:t>Sensuais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a pornografia é o modelo</a:t>
            </a:r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garotoquesebarbei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87616" y="1628800"/>
            <a:ext cx="3456384" cy="3456384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CULPA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84385" y="1600200"/>
            <a:ext cx="4351711" cy="4525963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Irresponsáveis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negligentes com a vida profissional</a:t>
            </a:r>
          </a:p>
          <a:p>
            <a:r>
              <a:rPr lang="pt-BR" dirty="0" smtClean="0"/>
              <a:t>Preguiçosos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sem ambições</a:t>
            </a:r>
          </a:p>
          <a:p>
            <a:r>
              <a:rPr lang="pt-BR" dirty="0" smtClean="0"/>
              <a:t>Covardes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medo de responsabilidades</a:t>
            </a:r>
          </a:p>
          <a:p>
            <a:r>
              <a:rPr lang="pt-BR" dirty="0" smtClean="0"/>
              <a:t>Apáticos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sem iniciativa</a:t>
            </a:r>
            <a:endParaRPr lang="pt-B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barbi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1052736"/>
            <a:ext cx="1872208" cy="187220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CULPA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84384" y="1600200"/>
            <a:ext cx="6439944" cy="4525963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Mulheres</a:t>
            </a:r>
          </a:p>
          <a:p>
            <a:r>
              <a:rPr lang="pt-BR" dirty="0" smtClean="0"/>
              <a:t>Iludidas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conto de fadas, não um relacionamento real</a:t>
            </a:r>
          </a:p>
          <a:p>
            <a:r>
              <a:rPr lang="pt-BR" dirty="0" smtClean="0"/>
              <a:t>Sensuais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decotes, fendas, a busca do corpo perfeito (bulimia, anorexia, </a:t>
            </a:r>
            <a:r>
              <a:rPr lang="pt-BR" dirty="0" err="1" smtClean="0"/>
              <a:t>etc</a:t>
            </a:r>
            <a:r>
              <a:rPr lang="pt-BR" dirty="0" smtClean="0"/>
              <a:t>)</a:t>
            </a:r>
          </a:p>
          <a:p>
            <a:r>
              <a:rPr lang="pt-BR" dirty="0" smtClean="0"/>
              <a:t>Materialistas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a carreira vem antes da casa, preocupação excessiva com o dinheiro</a:t>
            </a:r>
          </a:p>
          <a:p>
            <a:pPr lvl="1">
              <a:buNone/>
            </a:pPr>
            <a:endParaRPr lang="pt-BR" dirty="0" smtClean="0"/>
          </a:p>
          <a:p>
            <a:pPr lvl="1"/>
            <a:endParaRPr lang="pt-BR" dirty="0" smtClean="0"/>
          </a:p>
          <a:p>
            <a:pPr lvl="1"/>
            <a:endParaRPr lang="pt-B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 descr="barbi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1052736"/>
            <a:ext cx="1872208" cy="1872208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CULPA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84384" y="1600200"/>
            <a:ext cx="6007896" cy="4525963"/>
          </a:xfrm>
        </p:spPr>
        <p:txBody>
          <a:bodyPr>
            <a:normAutofit/>
          </a:bodyPr>
          <a:lstStyle/>
          <a:p>
            <a:r>
              <a:rPr lang="pt-BR" dirty="0" smtClean="0"/>
              <a:t>Egoístas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competição com o homem, e não cooperação</a:t>
            </a:r>
          </a:p>
          <a:p>
            <a:r>
              <a:rPr lang="pt-BR" dirty="0" smtClean="0"/>
              <a:t>Controladoras </a:t>
            </a:r>
            <a:r>
              <a:rPr lang="pt-BR" dirty="0" smtClean="0">
                <a:latin typeface="Times New Roman"/>
                <a:cs typeface="Times New Roman"/>
              </a:rPr>
              <a:t>→ </a:t>
            </a:r>
            <a:r>
              <a:rPr lang="pt-BR" dirty="0" smtClean="0"/>
              <a:t>disputa de poder (</a:t>
            </a:r>
            <a:r>
              <a:rPr lang="pt-BR" i="1" dirty="0" err="1" smtClean="0"/>
              <a:t>the</a:t>
            </a:r>
            <a:r>
              <a:rPr lang="pt-BR" i="1" dirty="0" smtClean="0"/>
              <a:t> girl </a:t>
            </a:r>
            <a:r>
              <a:rPr lang="pt-BR" i="1" dirty="0" err="1" smtClean="0"/>
              <a:t>power</a:t>
            </a:r>
            <a:r>
              <a:rPr lang="pt-BR" dirty="0" smtClean="0"/>
              <a:t>)</a:t>
            </a:r>
          </a:p>
          <a:p>
            <a:r>
              <a:rPr lang="pt-BR" dirty="0" smtClean="0"/>
              <a:t>Acomodadas </a:t>
            </a:r>
            <a:r>
              <a:rPr lang="pt-BR" dirty="0" smtClean="0">
                <a:latin typeface="Times New Roman"/>
                <a:cs typeface="Times New Roman"/>
              </a:rPr>
              <a:t>→  </a:t>
            </a:r>
            <a:r>
              <a:rPr lang="pt-BR" dirty="0" smtClean="0"/>
              <a:t>querem tudo pronto, não querem mais construir</a:t>
            </a:r>
          </a:p>
          <a:p>
            <a:endParaRPr lang="pt-BR" dirty="0" smtClean="0"/>
          </a:p>
          <a:p>
            <a:pPr lvl="1">
              <a:buNone/>
            </a:pPr>
            <a:endParaRPr lang="pt-BR" dirty="0" smtClean="0"/>
          </a:p>
          <a:p>
            <a:pPr lvl="1"/>
            <a:endParaRPr lang="pt-BR" dirty="0" smtClean="0"/>
          </a:p>
          <a:p>
            <a:pPr lvl="1"/>
            <a:endParaRPr lang="pt-B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PADRÃO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1 Pedro 3:1-7</a:t>
            </a:r>
          </a:p>
          <a:p>
            <a:r>
              <a:rPr lang="pt-BR" dirty="0" smtClean="0"/>
              <a:t>Mulheres:</a:t>
            </a:r>
          </a:p>
          <a:p>
            <a:pPr lvl="1"/>
            <a:r>
              <a:rPr lang="pt-BR" dirty="0" smtClean="0"/>
              <a:t>Submissão</a:t>
            </a:r>
          </a:p>
          <a:p>
            <a:pPr lvl="1"/>
            <a:r>
              <a:rPr lang="pt-BR" dirty="0" smtClean="0"/>
              <a:t>Pureza </a:t>
            </a:r>
            <a:r>
              <a:rPr lang="pt-BR" i="1" dirty="0" smtClean="0"/>
              <a:t>(</a:t>
            </a:r>
            <a:r>
              <a:rPr lang="pt-BR" i="1" dirty="0" err="1" smtClean="0"/>
              <a:t>hagios</a:t>
            </a:r>
            <a:r>
              <a:rPr lang="pt-BR" i="1" dirty="0" smtClean="0"/>
              <a:t>)</a:t>
            </a:r>
            <a:endParaRPr lang="pt-BR" dirty="0" smtClean="0"/>
          </a:p>
          <a:p>
            <a:pPr lvl="1"/>
            <a:r>
              <a:rPr lang="pt-BR" dirty="0" smtClean="0"/>
              <a:t>Respeito (temor)</a:t>
            </a:r>
          </a:p>
          <a:p>
            <a:pPr lvl="1"/>
            <a:r>
              <a:rPr lang="pt-BR" dirty="0" smtClean="0"/>
              <a:t>Beleza do espírito</a:t>
            </a:r>
          </a:p>
          <a:p>
            <a:pPr lvl="1"/>
            <a:r>
              <a:rPr lang="pt-BR" dirty="0" smtClean="0"/>
              <a:t>Mansidão (gentil, não egoísta)</a:t>
            </a:r>
          </a:p>
          <a:p>
            <a:pPr lvl="1"/>
            <a:r>
              <a:rPr lang="pt-BR" dirty="0" smtClean="0"/>
              <a:t>Tranquilidade (sem ansiedade)</a:t>
            </a:r>
          </a:p>
          <a:p>
            <a:pPr lvl="1"/>
            <a:r>
              <a:rPr lang="pt-BR" dirty="0" smtClean="0"/>
              <a:t>Prática do bem</a:t>
            </a:r>
            <a:endParaRPr lang="pt-BR" dirty="0"/>
          </a:p>
        </p:txBody>
      </p:sp>
      <p:sp>
        <p:nvSpPr>
          <p:cNvPr id="6" name="Espaço Reservado para Conteúdo 5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Homens:</a:t>
            </a:r>
          </a:p>
          <a:p>
            <a:pPr lvl="1"/>
            <a:r>
              <a:rPr lang="pt-BR" dirty="0" smtClean="0"/>
              <a:t>Participação no lar (tarefas, vida conjugal, </a:t>
            </a:r>
            <a:r>
              <a:rPr lang="pt-BR" dirty="0" err="1" smtClean="0"/>
              <a:t>etc</a:t>
            </a:r>
            <a:r>
              <a:rPr lang="pt-BR" dirty="0" smtClean="0"/>
              <a:t>)</a:t>
            </a:r>
          </a:p>
          <a:p>
            <a:pPr lvl="1"/>
            <a:r>
              <a:rPr lang="pt-BR" dirty="0" smtClean="0"/>
              <a:t>Discernimento (conhecimento, inteligência)</a:t>
            </a:r>
          </a:p>
          <a:p>
            <a:pPr lvl="1"/>
            <a:r>
              <a:rPr lang="pt-BR" dirty="0" smtClean="0"/>
              <a:t>Valorizar (consideração)</a:t>
            </a:r>
          </a:p>
          <a:p>
            <a:pPr lvl="1"/>
            <a:r>
              <a:rPr lang="pt-BR" dirty="0" smtClean="0"/>
              <a:t>Dignidade (respeito)</a:t>
            </a:r>
          </a:p>
          <a:p>
            <a:pPr lvl="1"/>
            <a:r>
              <a:rPr lang="pt-BR" dirty="0" smtClean="0"/>
              <a:t>Identificação (herdeiros da mesma graça)</a:t>
            </a:r>
            <a:endParaRPr lang="pt-B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O PADRÃO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pt-BR" dirty="0" err="1" smtClean="0"/>
              <a:t>Ef</a:t>
            </a:r>
            <a:r>
              <a:rPr lang="pt-BR" dirty="0" smtClean="0"/>
              <a:t> 5:22-33</a:t>
            </a:r>
          </a:p>
          <a:p>
            <a:r>
              <a:rPr lang="pt-BR" dirty="0" smtClean="0"/>
              <a:t>Mulheres:</a:t>
            </a:r>
          </a:p>
          <a:p>
            <a:pPr lvl="1"/>
            <a:r>
              <a:rPr lang="pt-BR" dirty="0" smtClean="0"/>
              <a:t>Submissão</a:t>
            </a:r>
          </a:p>
          <a:p>
            <a:pPr lvl="1"/>
            <a:r>
              <a:rPr lang="pt-BR" dirty="0" smtClean="0"/>
              <a:t>Respeito (temor)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pt-BR" dirty="0" smtClean="0"/>
              <a:t>Homens:</a:t>
            </a:r>
          </a:p>
          <a:p>
            <a:pPr lvl="1"/>
            <a:r>
              <a:rPr lang="pt-BR" dirty="0" smtClean="0"/>
              <a:t>Amor</a:t>
            </a:r>
          </a:p>
          <a:p>
            <a:pPr lvl="1"/>
            <a:r>
              <a:rPr lang="pt-BR" dirty="0" smtClean="0"/>
              <a:t>Entrega</a:t>
            </a:r>
          </a:p>
          <a:p>
            <a:pPr lvl="1"/>
            <a:r>
              <a:rPr lang="pt-BR" dirty="0" smtClean="0"/>
              <a:t>Santificação</a:t>
            </a:r>
          </a:p>
          <a:p>
            <a:pPr lvl="1"/>
            <a:r>
              <a:rPr lang="pt-BR" dirty="0" smtClean="0"/>
              <a:t>Cuidado</a:t>
            </a:r>
          </a:p>
          <a:p>
            <a:pPr lvl="1"/>
            <a:r>
              <a:rPr lang="pt-BR" dirty="0" smtClean="0"/>
              <a:t>Provisão</a:t>
            </a:r>
          </a:p>
          <a:p>
            <a:pPr lvl="1"/>
            <a:r>
              <a:rPr lang="pt-BR" dirty="0" smtClean="0"/>
              <a:t>Identificação com a esposa</a:t>
            </a:r>
            <a:endParaRPr lang="pt-BR" dirty="0"/>
          </a:p>
        </p:txBody>
      </p:sp>
      <p:pic>
        <p:nvPicPr>
          <p:cNvPr id="5" name="Imagem 4" descr="cruz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4077072"/>
            <a:ext cx="3279535" cy="1876623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PADRÃO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Mulheres	</a:t>
            </a:r>
          </a:p>
          <a:p>
            <a:pPr lvl="1"/>
            <a:r>
              <a:rPr lang="pt-BR" dirty="0" smtClean="0"/>
              <a:t>Submissão</a:t>
            </a:r>
          </a:p>
          <a:p>
            <a:pPr lvl="1"/>
            <a:r>
              <a:rPr lang="pt-BR" dirty="0" smtClean="0"/>
              <a:t>Respeito (temor)</a:t>
            </a:r>
          </a:p>
          <a:p>
            <a:pPr lvl="1"/>
            <a:r>
              <a:rPr lang="pt-BR" dirty="0" smtClean="0"/>
              <a:t>Pureza</a:t>
            </a:r>
          </a:p>
          <a:p>
            <a:pPr lvl="1"/>
            <a:r>
              <a:rPr lang="pt-BR" dirty="0" smtClean="0"/>
              <a:t>Beleza do espírito</a:t>
            </a:r>
          </a:p>
          <a:p>
            <a:pPr lvl="1"/>
            <a:r>
              <a:rPr lang="pt-BR" dirty="0" smtClean="0"/>
              <a:t>Mansidão</a:t>
            </a:r>
          </a:p>
          <a:p>
            <a:pPr lvl="1"/>
            <a:r>
              <a:rPr lang="pt-BR" dirty="0" smtClean="0"/>
              <a:t>Tranquilidade</a:t>
            </a:r>
          </a:p>
          <a:p>
            <a:pPr lvl="1"/>
            <a:r>
              <a:rPr lang="pt-BR" dirty="0" smtClean="0"/>
              <a:t>Prática do bem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Homens</a:t>
            </a:r>
          </a:p>
          <a:p>
            <a:pPr lvl="1"/>
            <a:r>
              <a:rPr lang="pt-BR" dirty="0" smtClean="0"/>
              <a:t>Identificação</a:t>
            </a:r>
          </a:p>
          <a:p>
            <a:pPr lvl="1"/>
            <a:r>
              <a:rPr lang="pt-BR" dirty="0" smtClean="0"/>
              <a:t>Participação no lar</a:t>
            </a:r>
          </a:p>
          <a:p>
            <a:pPr lvl="1"/>
            <a:r>
              <a:rPr lang="pt-BR" dirty="0" smtClean="0"/>
              <a:t>Sabedoria </a:t>
            </a:r>
          </a:p>
          <a:p>
            <a:pPr lvl="1"/>
            <a:r>
              <a:rPr lang="pt-BR" dirty="0" smtClean="0"/>
              <a:t>Valorizar  a mulher</a:t>
            </a:r>
          </a:p>
          <a:p>
            <a:pPr lvl="1"/>
            <a:r>
              <a:rPr lang="pt-BR" dirty="0" smtClean="0"/>
              <a:t>Dignidade (respeito)</a:t>
            </a:r>
          </a:p>
          <a:p>
            <a:pPr lvl="1"/>
            <a:r>
              <a:rPr lang="pt-BR" dirty="0" smtClean="0"/>
              <a:t>Amor</a:t>
            </a:r>
          </a:p>
          <a:p>
            <a:pPr lvl="1"/>
            <a:r>
              <a:rPr lang="pt-BR" dirty="0" smtClean="0"/>
              <a:t>Entrega</a:t>
            </a:r>
          </a:p>
          <a:p>
            <a:pPr lvl="1"/>
            <a:r>
              <a:rPr lang="pt-BR" dirty="0" smtClean="0"/>
              <a:t>Santificação</a:t>
            </a:r>
          </a:p>
          <a:p>
            <a:pPr lvl="1"/>
            <a:r>
              <a:rPr lang="pt-BR" dirty="0" smtClean="0"/>
              <a:t>Cuidado</a:t>
            </a:r>
          </a:p>
          <a:p>
            <a:pPr lvl="1"/>
            <a:r>
              <a:rPr lang="pt-BR" dirty="0" smtClean="0"/>
              <a:t>Provisão</a:t>
            </a:r>
          </a:p>
          <a:p>
            <a:pPr lvl="1"/>
            <a:endParaRPr lang="pt-BR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171</TotalTime>
  <Words>412</Words>
  <Application>Microsoft Office PowerPoint</Application>
  <PresentationFormat>Apresentação na tela (4:3)</PresentationFormat>
  <Paragraphs>125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4" baseType="lpstr">
      <vt:lpstr>Tema do Office</vt:lpstr>
      <vt:lpstr>A FAMÍLIA CRISTÃ</vt:lpstr>
      <vt:lpstr>A FAMÍLIA DE ONTEM</vt:lpstr>
      <vt:lpstr>A FAMÍLIA DE ONTEM</vt:lpstr>
      <vt:lpstr>A FAMÍLIA DE HOJE</vt:lpstr>
      <vt:lpstr>A FAMÍLIA DE HOJE</vt:lpstr>
      <vt:lpstr>A FAMÍLIA DE HOJE</vt:lpstr>
      <vt:lpstr>A CULPA</vt:lpstr>
      <vt:lpstr>A CULPA</vt:lpstr>
      <vt:lpstr>A CULPA</vt:lpstr>
      <vt:lpstr>A CULPA</vt:lpstr>
      <vt:lpstr>O PADRÃO</vt:lpstr>
      <vt:lpstr>O PADRÃO</vt:lpstr>
      <vt:lpstr>O PADRÃO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Usuario</dc:creator>
  <cp:lastModifiedBy>Javã</cp:lastModifiedBy>
  <cp:revision>20</cp:revision>
  <dcterms:created xsi:type="dcterms:W3CDTF">2013-02-03T01:15:47Z</dcterms:created>
  <dcterms:modified xsi:type="dcterms:W3CDTF">2013-02-17T19:43:30Z</dcterms:modified>
</cp:coreProperties>
</file>