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4" r:id="rId3"/>
    <p:sldId id="314" r:id="rId4"/>
    <p:sldId id="320" r:id="rId5"/>
    <p:sldId id="262" r:id="rId6"/>
    <p:sldId id="263" r:id="rId7"/>
    <p:sldId id="264" r:id="rId8"/>
    <p:sldId id="265" r:id="rId9"/>
    <p:sldId id="316" r:id="rId10"/>
    <p:sldId id="301" r:id="rId11"/>
    <p:sldId id="302" r:id="rId12"/>
    <p:sldId id="303" r:id="rId13"/>
    <p:sldId id="304" r:id="rId14"/>
    <p:sldId id="317" r:id="rId15"/>
    <p:sldId id="279" r:id="rId16"/>
    <p:sldId id="278" r:id="rId17"/>
    <p:sldId id="280" r:id="rId18"/>
    <p:sldId id="318" r:id="rId19"/>
    <p:sldId id="267" r:id="rId20"/>
    <p:sldId id="268" r:id="rId21"/>
    <p:sldId id="305" r:id="rId22"/>
    <p:sldId id="272" r:id="rId23"/>
    <p:sldId id="269" r:id="rId24"/>
    <p:sldId id="321" r:id="rId25"/>
    <p:sldId id="299" r:id="rId26"/>
    <p:sldId id="325" r:id="rId27"/>
    <p:sldId id="326" r:id="rId28"/>
    <p:sldId id="288" r:id="rId29"/>
    <p:sldId id="327" r:id="rId30"/>
    <p:sldId id="300" r:id="rId31"/>
    <p:sldId id="309" r:id="rId32"/>
    <p:sldId id="284" r:id="rId33"/>
    <p:sldId id="307" r:id="rId34"/>
    <p:sldId id="310" r:id="rId35"/>
    <p:sldId id="273" r:id="rId36"/>
    <p:sldId id="322" r:id="rId37"/>
    <p:sldId id="323" r:id="rId3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Kosmos" TargetMode="External"/><Relationship Id="rId2" Type="http://schemas.openxmlformats.org/officeDocument/2006/relationships/hyperlink" Target="http://pt.wikipedia.org/wiki/Paul_Max_Fritz_Jahr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 Bioética e a Ética Cristã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8" name="Picture 4" descr="http://2.bp.blogspot.com/_KXLNTmtvfTE/SW0dN2NbGKI/AAAAAAAACnk/jHxwAmqV5Ms/s400/bioethics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532447" cy="461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que vimos na aula passada...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29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saber sobre bioética?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1040979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Multiplicar, dominar e sujeitar</a:t>
            </a:r>
            <a:r>
              <a:rPr lang="pt-BR" dirty="0">
                <a:solidFill>
                  <a:schemeClr val="tx1"/>
                </a:solidFill>
              </a:rPr>
              <a:t> </a:t>
            </a:r>
            <a:r>
              <a:rPr lang="pt-BR" dirty="0" smtClean="0">
                <a:solidFill>
                  <a:schemeClr val="tx1"/>
                </a:solidFill>
              </a:rPr>
              <a:t>-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Gn</a:t>
            </a:r>
            <a:r>
              <a:rPr lang="pt-BR" dirty="0" smtClean="0">
                <a:solidFill>
                  <a:schemeClr val="tx1"/>
                </a:solidFill>
              </a:rPr>
              <a:t> 1.28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Guardar e cultivar o Jardim – </a:t>
            </a:r>
            <a:r>
              <a:rPr lang="pt-BR" dirty="0" err="1" smtClean="0">
                <a:solidFill>
                  <a:schemeClr val="tx1"/>
                </a:solidFill>
              </a:rPr>
              <a:t>Gn</a:t>
            </a:r>
            <a:r>
              <a:rPr lang="pt-BR" dirty="0" smtClean="0">
                <a:solidFill>
                  <a:schemeClr val="tx1"/>
                </a:solidFill>
              </a:rPr>
              <a:t> 2.15</a:t>
            </a:r>
            <a:r>
              <a:rPr lang="pt-BR" dirty="0" smtClean="0">
                <a:solidFill>
                  <a:schemeClr val="tx1"/>
                </a:solidFill>
              </a:rPr>
              <a:t>;</a:t>
            </a:r>
            <a:endParaRPr lang="pt-BR" dirty="0">
              <a:solidFill>
                <a:schemeClr val="tx1"/>
              </a:solidFill>
            </a:endParaRPr>
          </a:p>
          <a:p>
            <a:endParaRPr lang="pt-BR" dirty="0" smtClean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67544" y="4749204"/>
            <a:ext cx="8229600" cy="1040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0" i="1" dirty="0" smtClean="0">
                <a:solidFill>
                  <a:schemeClr val="tx1"/>
                </a:solidFill>
              </a:rPr>
              <a:t>“</a:t>
            </a:r>
            <a:r>
              <a:rPr lang="pt-BR" sz="12000" dirty="0" smtClean="0">
                <a:solidFill>
                  <a:schemeClr val="tx1"/>
                </a:solidFill>
              </a:rPr>
              <a:t>Porque dele, e por meio dele, e para ele são todas as coisas. A ele, pois, a glória eternamente. Amém!”</a:t>
            </a:r>
            <a:r>
              <a:rPr lang="pt-BR" sz="12000" i="1" dirty="0" smtClean="0">
                <a:solidFill>
                  <a:schemeClr val="tx1"/>
                </a:solidFill>
              </a:rPr>
              <a:t> </a:t>
            </a:r>
            <a:r>
              <a:rPr lang="pt-BR" sz="12000" dirty="0" err="1" smtClean="0">
                <a:solidFill>
                  <a:schemeClr val="tx1"/>
                </a:solidFill>
              </a:rPr>
              <a:t>Rm</a:t>
            </a:r>
            <a:r>
              <a:rPr lang="pt-BR" sz="12000" dirty="0" smtClean="0">
                <a:solidFill>
                  <a:schemeClr val="tx1"/>
                </a:solidFill>
              </a:rPr>
              <a:t> 11:36</a:t>
            </a:r>
          </a:p>
          <a:p>
            <a:endParaRPr lang="pt-BR" dirty="0" smtClean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323528" y="3212976"/>
            <a:ext cx="8229600" cy="104097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</a:rPr>
              <a:t>Faça deste mundo um mundo melhor para se viver (Jr. 29.5-7)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401869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O termo "Bioética" foi utilizado pela primeira vez pelo pastor protestante alemão </a:t>
            </a:r>
            <a:r>
              <a:rPr lang="pt-BR" dirty="0">
                <a:hlinkClick r:id="rId2" tooltip="Paul Max Fritz Jahr"/>
              </a:rPr>
              <a:t>Paul Max Fritz </a:t>
            </a:r>
            <a:r>
              <a:rPr lang="pt-BR" dirty="0" err="1">
                <a:hlinkClick r:id="rId2" tooltip="Paul Max Fritz Jahr"/>
              </a:rPr>
              <a:t>Jahr</a:t>
            </a:r>
            <a:r>
              <a:rPr lang="pt-BR" dirty="0"/>
              <a:t>, (1895-1953</a:t>
            </a:r>
            <a:r>
              <a:rPr lang="pt-BR" dirty="0" smtClean="0"/>
              <a:t>).</a:t>
            </a:r>
          </a:p>
          <a:p>
            <a:r>
              <a:rPr lang="pt-BR" dirty="0" smtClean="0"/>
              <a:t>em </a:t>
            </a:r>
            <a:r>
              <a:rPr lang="pt-BR" dirty="0"/>
              <a:t>seu clássico artigo </a:t>
            </a:r>
            <a:r>
              <a:rPr lang="pt-BR" dirty="0" smtClean="0"/>
              <a:t>na revista</a:t>
            </a:r>
            <a:r>
              <a:rPr lang="pt-BR" dirty="0"/>
              <a:t> </a:t>
            </a:r>
            <a:r>
              <a:rPr lang="pt-BR" dirty="0" err="1">
                <a:hlinkClick r:id="rId3" tooltip="Kosmos"/>
              </a:rPr>
              <a:t>Kosmos</a:t>
            </a:r>
            <a:r>
              <a:rPr lang="pt-BR" dirty="0"/>
              <a:t> intitulado "</a:t>
            </a:r>
            <a:r>
              <a:rPr lang="pt-BR" i="1" dirty="0"/>
              <a:t>Bioética</a:t>
            </a:r>
            <a:r>
              <a:rPr lang="pt-BR" i="1" dirty="0" smtClean="0"/>
              <a:t>: uma </a:t>
            </a:r>
            <a:r>
              <a:rPr lang="pt-BR" i="1" dirty="0"/>
              <a:t>revisão do relacionamento ético dos humanos em relação aos animais e plantas</a:t>
            </a:r>
            <a:r>
              <a:rPr lang="pt-BR" dirty="0" smtClean="0"/>
              <a:t>".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888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 desta aula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Autofit/>
          </a:bodyPr>
          <a:lstStyle/>
          <a:p>
            <a:r>
              <a:rPr lang="pt-BR" sz="3600" dirty="0" smtClean="0">
                <a:solidFill>
                  <a:srgbClr val="0070C0"/>
                </a:solidFill>
              </a:rPr>
              <a:t>Enquanto cristãos reformados, como podemos nos posicionar diante de temas tão polêmicos?</a:t>
            </a:r>
            <a:r>
              <a:rPr lang="pt-BR" sz="3600" dirty="0" smtClean="0">
                <a:solidFill>
                  <a:schemeClr val="tx1"/>
                </a:solidFill>
              </a:rPr>
              <a:t> </a:t>
            </a:r>
            <a:endParaRPr lang="pt-BR" sz="3600" dirty="0" smtClean="0">
              <a:solidFill>
                <a:schemeClr val="tx1"/>
              </a:solidFill>
            </a:endParaRPr>
          </a:p>
          <a:p>
            <a:endParaRPr lang="pt-BR" sz="3600" dirty="0">
              <a:solidFill>
                <a:schemeClr val="tx1"/>
              </a:solidFill>
            </a:endParaRPr>
          </a:p>
          <a:p>
            <a:r>
              <a:rPr lang="pt-BR" sz="3600" dirty="0" smtClean="0">
                <a:solidFill>
                  <a:schemeClr val="tx1"/>
                </a:solidFill>
              </a:rPr>
              <a:t>Clonagem</a:t>
            </a:r>
            <a:r>
              <a:rPr lang="pt-BR" sz="3600" dirty="0" smtClean="0">
                <a:solidFill>
                  <a:schemeClr val="tx1"/>
                </a:solidFill>
              </a:rPr>
              <a:t>, transgenia, aborto, eutanásia, populações vulneráveis, direitos humanos (Cultura da Morte).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75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Clonagem e Transgenia</a:t>
            </a:r>
            <a:endParaRPr lang="pt-BR" dirty="0"/>
          </a:p>
        </p:txBody>
      </p:sp>
      <p:pic>
        <p:nvPicPr>
          <p:cNvPr id="4" name="Espaço Reservado para Conteúdo 3" descr="10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6945560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2051720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err="1"/>
              <a:t>Randy</a:t>
            </a:r>
            <a:r>
              <a:rPr lang="pt-BR" dirty="0"/>
              <a:t> Lewis, da Universidade de </a:t>
            </a:r>
            <a:r>
              <a:rPr lang="pt-BR" dirty="0" err="1"/>
              <a:t>Wyoming</a:t>
            </a:r>
            <a:r>
              <a:rPr lang="pt-BR" dirty="0"/>
              <a:t> (EUA</a:t>
            </a:r>
            <a:r>
              <a:rPr lang="pt-BR" dirty="0" smtClean="0"/>
              <a:t>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258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Clonagem e Transgenia</a:t>
            </a:r>
            <a:endParaRPr lang="pt-BR" dirty="0"/>
          </a:p>
        </p:txBody>
      </p:sp>
      <p:pic>
        <p:nvPicPr>
          <p:cNvPr id="4" name="Espaço Reservado para Conteúdo 3" descr="0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6752"/>
            <a:ext cx="7056784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5580112" y="6237312"/>
            <a:ext cx="2373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/>
              <a:t>Evolved</a:t>
            </a:r>
            <a:r>
              <a:rPr lang="pt-BR" dirty="0"/>
              <a:t> Mouse Project </a:t>
            </a:r>
          </a:p>
        </p:txBody>
      </p:sp>
    </p:spTree>
    <p:extLst>
      <p:ext uri="{BB962C8B-B14F-4D97-AF65-F5344CB8AC3E}">
        <p14:creationId xmlns:p14="http://schemas.microsoft.com/office/powerpoint/2010/main" val="55770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36096" y="1600200"/>
            <a:ext cx="3250704" cy="4525963"/>
          </a:xfrm>
        </p:spPr>
        <p:txBody>
          <a:bodyPr/>
          <a:lstStyle/>
          <a:p>
            <a:r>
              <a:rPr lang="pt-BR" dirty="0"/>
              <a:t>A pesquisadora britânica Helen </a:t>
            </a:r>
            <a:r>
              <a:rPr lang="pt-BR" dirty="0" err="1" smtClean="0"/>
              <a:t>Sang</a:t>
            </a:r>
            <a:r>
              <a:rPr lang="pt-BR" dirty="0" smtClean="0"/>
              <a:t>.</a:t>
            </a:r>
          </a:p>
          <a:p>
            <a:r>
              <a:rPr lang="pt-BR" dirty="0" smtClean="0"/>
              <a:t>Os chineses estão inserindo </a:t>
            </a:r>
            <a:r>
              <a:rPr lang="pt-BR" dirty="0" err="1" smtClean="0"/>
              <a:t>dna</a:t>
            </a:r>
            <a:r>
              <a:rPr lang="pt-BR" dirty="0" smtClean="0"/>
              <a:t> humano em vacas.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 descr="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3240360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84" y="4005064"/>
            <a:ext cx="3227768" cy="2088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1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1" y="764704"/>
            <a:ext cx="8094391" cy="54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60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 BÍBLIA?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08104" y="1600200"/>
            <a:ext cx="3178696" cy="4525963"/>
          </a:xfrm>
        </p:spPr>
        <p:txBody>
          <a:bodyPr>
            <a:normAutofit/>
          </a:bodyPr>
          <a:lstStyle/>
          <a:p>
            <a:r>
              <a:rPr lang="pt-BR" sz="4000" dirty="0" smtClean="0">
                <a:solidFill>
                  <a:srgbClr val="FF0000"/>
                </a:solidFill>
              </a:rPr>
              <a:t>A Bíblia tem algo a dizer diante </a:t>
            </a:r>
            <a:r>
              <a:rPr lang="pt-BR" sz="4000" dirty="0">
                <a:solidFill>
                  <a:srgbClr val="FF0000"/>
                </a:solidFill>
              </a:rPr>
              <a:t>dos avanços das pesquisas na engenharia </a:t>
            </a:r>
            <a:r>
              <a:rPr lang="pt-BR" sz="4000" dirty="0" smtClean="0">
                <a:solidFill>
                  <a:srgbClr val="FF0000"/>
                </a:solidFill>
              </a:rPr>
              <a:t>genética?</a:t>
            </a:r>
            <a:endParaRPr lang="pt-BR" sz="40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50" y="1844824"/>
            <a:ext cx="4968552" cy="398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9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1.bp.blogspot.com/-EFkU_zLVcus/TpbZVi4S5tI/AAAAAAAAA3A/b5iP2tz49Hc/s1600/genes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27" y="8879"/>
            <a:ext cx="8782137" cy="658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8441" y="1412776"/>
            <a:ext cx="8013576" cy="1692188"/>
          </a:xfrm>
        </p:spPr>
        <p:txBody>
          <a:bodyPr>
            <a:noAutofit/>
          </a:bodyPr>
          <a:lstStyle/>
          <a:p>
            <a:r>
              <a:rPr lang="pt-BR" sz="4400" b="1" dirty="0" smtClean="0">
                <a:solidFill>
                  <a:srgbClr val="FFFF00"/>
                </a:solidFill>
              </a:rPr>
              <a:t>“</a:t>
            </a:r>
            <a:r>
              <a:rPr lang="pt-BR" sz="4800" b="1" dirty="0" smtClean="0">
                <a:solidFill>
                  <a:srgbClr val="00B0F0"/>
                </a:solidFill>
              </a:rPr>
              <a:t>E </a:t>
            </a:r>
            <a:r>
              <a:rPr lang="pt-BR" sz="4800" b="1" dirty="0">
                <a:solidFill>
                  <a:srgbClr val="00B0F0"/>
                </a:solidFill>
              </a:rPr>
              <a:t>Deus viu tudo o que havia feito, e tudo havia </a:t>
            </a:r>
            <a:r>
              <a:rPr lang="pt-BR" sz="4800" b="1" dirty="0" smtClean="0">
                <a:solidFill>
                  <a:srgbClr val="00B0F0"/>
                </a:solidFill>
              </a:rPr>
              <a:t>ficado... ”.</a:t>
            </a:r>
            <a:r>
              <a:rPr lang="pt-BR" sz="4800" b="1" dirty="0">
                <a:solidFill>
                  <a:srgbClr val="00B0F0"/>
                </a:solidFill>
              </a:rPr>
              <a:t> </a:t>
            </a:r>
            <a:r>
              <a:rPr lang="pt-BR" sz="4400" b="1" dirty="0">
                <a:solidFill>
                  <a:srgbClr val="00B0F0"/>
                </a:solidFill>
              </a:rPr>
              <a:t/>
            </a:r>
            <a:br>
              <a:rPr lang="pt-BR" sz="4400" b="1" dirty="0">
                <a:solidFill>
                  <a:srgbClr val="00B0F0"/>
                </a:solidFill>
              </a:rPr>
            </a:br>
            <a:r>
              <a:rPr lang="pt-BR" sz="4400" b="1" dirty="0">
                <a:solidFill>
                  <a:srgbClr val="00B0F0"/>
                </a:solidFill>
              </a:rPr>
              <a:t>Gênesis </a:t>
            </a:r>
            <a:r>
              <a:rPr lang="pt-BR" sz="4400" b="1" dirty="0" smtClean="0">
                <a:solidFill>
                  <a:srgbClr val="00B0F0"/>
                </a:solidFill>
              </a:rPr>
              <a:t>1:31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542894" y="2996952"/>
            <a:ext cx="4061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/>
              <a:t>Muito bom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45285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332656"/>
            <a:ext cx="7344816" cy="4925144"/>
          </a:xfrm>
        </p:spPr>
        <p:txBody>
          <a:bodyPr/>
          <a:lstStyle/>
          <a:p>
            <a:r>
              <a:rPr lang="pt-BR" sz="3600" dirty="0"/>
              <a:t>"Obedeçam às minhas leis. Não cruzem diferentes espécies de animais. Não plantem duas espécies de sementes na sua lavoura</a:t>
            </a:r>
            <a:r>
              <a:rPr lang="pt-BR" sz="3600" dirty="0" smtClean="0"/>
              <a:t>.”</a:t>
            </a:r>
            <a:r>
              <a:rPr lang="pt-BR" sz="3600" dirty="0"/>
              <a:t> </a:t>
            </a:r>
            <a:r>
              <a:rPr lang="pt-BR" sz="3200" dirty="0" err="1" smtClean="0"/>
              <a:t>Lv</a:t>
            </a:r>
            <a:r>
              <a:rPr lang="pt-BR" sz="3200" dirty="0" smtClean="0"/>
              <a:t> 19:19</a:t>
            </a:r>
            <a:endParaRPr lang="pt-BR" sz="3200" dirty="0"/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96952"/>
            <a:ext cx="6342781" cy="3317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52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 estamos clonando animais, podemos clonar humanos?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33670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124744"/>
            <a:ext cx="4038600" cy="54006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3200" dirty="0" smtClean="0">
                <a:solidFill>
                  <a:srgbClr val="FF0000"/>
                </a:solidFill>
              </a:rPr>
              <a:t>A </a:t>
            </a:r>
            <a:r>
              <a:rPr lang="pt-BR" sz="3200" dirty="0">
                <a:solidFill>
                  <a:srgbClr val="FF0000"/>
                </a:solidFill>
              </a:rPr>
              <a:t>clonagem e os avanços da biotecnologia podem surpreender o mundo a qualquer momento.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24744"/>
            <a:ext cx="3810000" cy="557212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699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16016" y="980728"/>
            <a:ext cx="3970784" cy="514543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sz="4400" dirty="0" smtClean="0"/>
              <a:t>“A clonagem humana está mais perto do que você pensa”. - </a:t>
            </a:r>
            <a:r>
              <a:rPr lang="pt-BR" sz="2000" dirty="0" smtClean="0"/>
              <a:t>FEV/01</a:t>
            </a:r>
            <a:endParaRPr lang="pt-BR" sz="4400" dirty="0"/>
          </a:p>
        </p:txBody>
      </p:sp>
      <p:pic>
        <p:nvPicPr>
          <p:cNvPr id="2054" name="Picture 6" descr="http://www.tayebsalih.com/wp-content/uploads/2012/02/Human-Cloni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3810000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68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Clones humanos?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3106688" cy="4525963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Revelou em JAN/04 que havia </a:t>
            </a:r>
            <a:r>
              <a:rPr lang="pt-BR" dirty="0"/>
              <a:t>transferido um embrião recém-clonado para uma mulher de 35 anos de idade. Em </a:t>
            </a:r>
            <a:r>
              <a:rPr lang="pt-BR" dirty="0" smtClean="0"/>
              <a:t>FEV/04, </a:t>
            </a:r>
            <a:r>
              <a:rPr lang="pt-BR" dirty="0"/>
              <a:t>verificou-se que a tentativa não funcionou e que a mulher não </a:t>
            </a:r>
            <a:r>
              <a:rPr lang="pt-BR" dirty="0" smtClean="0"/>
              <a:t>havia engravidado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289" y="1268760"/>
            <a:ext cx="405917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841259" y="3933056"/>
            <a:ext cx="20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Dr. </a:t>
            </a:r>
            <a:r>
              <a:rPr lang="pt-BR" dirty="0" err="1"/>
              <a:t>Panayiotis</a:t>
            </a:r>
            <a:r>
              <a:rPr lang="pt-BR" dirty="0"/>
              <a:t> </a:t>
            </a:r>
            <a:r>
              <a:rPr lang="pt-BR" dirty="0" err="1"/>
              <a:t>Zavos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535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Severino </a:t>
            </a:r>
            <a:r>
              <a:rPr lang="pt-BR" dirty="0" err="1" smtClean="0"/>
              <a:t>Antionori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Em 2002, </a:t>
            </a:r>
            <a:r>
              <a:rPr lang="pt-BR" dirty="0"/>
              <a:t>surpreendeu o mundo ao clonar pela primeira vez uma </a:t>
            </a:r>
            <a:r>
              <a:rPr lang="pt-BR" dirty="0" smtClean="0"/>
              <a:t>célula</a:t>
            </a:r>
            <a:r>
              <a:rPr lang="pt-BR" dirty="0"/>
              <a:t> humana. Em 2006 anunciou ter feito em 2003, três clones humanos, dizendo que as crianças cresciam bem em países do Leste Europeu, mas recusando-se a dar mais detalhes.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032448" cy="28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3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1" y="764704"/>
            <a:ext cx="8094391" cy="540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21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229600" cy="1143000"/>
          </a:xfrm>
        </p:spPr>
        <p:txBody>
          <a:bodyPr>
            <a:noAutofit/>
          </a:bodyPr>
          <a:lstStyle/>
          <a:p>
            <a:r>
              <a:rPr lang="pt-BR" dirty="0" smtClean="0"/>
              <a:t>Quais os limites </a:t>
            </a:r>
            <a:r>
              <a:rPr lang="pt-BR" dirty="0"/>
              <a:t>da engenharia genética?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11560" y="1916832"/>
            <a:ext cx="7992888" cy="4464496"/>
          </a:xfrm>
        </p:spPr>
        <p:txBody>
          <a:bodyPr>
            <a:normAutofit fontScale="92500" lnSpcReduction="20000"/>
          </a:bodyPr>
          <a:lstStyle/>
          <a:p>
            <a:r>
              <a:rPr lang="pt-BR" sz="4600" dirty="0">
                <a:solidFill>
                  <a:srgbClr val="FF0000"/>
                </a:solidFill>
              </a:rPr>
              <a:t>Os cientistas estão brincando de ser Deus</a:t>
            </a:r>
            <a:r>
              <a:rPr lang="pt-BR" sz="4600" dirty="0" smtClean="0">
                <a:solidFill>
                  <a:srgbClr val="FF0000"/>
                </a:solidFill>
              </a:rPr>
              <a:t>?</a:t>
            </a:r>
          </a:p>
          <a:p>
            <a:r>
              <a:rPr lang="pt-BR" sz="4600" dirty="0" smtClean="0">
                <a:solidFill>
                  <a:schemeClr val="tx1"/>
                </a:solidFill>
              </a:rPr>
              <a:t>O </a:t>
            </a:r>
            <a:r>
              <a:rPr lang="pt-BR" sz="4600" dirty="0">
                <a:solidFill>
                  <a:schemeClr val="tx1"/>
                </a:solidFill>
              </a:rPr>
              <a:t>ser humano foi criado à imagem e semelhança de Deus.</a:t>
            </a:r>
          </a:p>
          <a:p>
            <a:r>
              <a:rPr lang="pt-BR" sz="4600" dirty="0">
                <a:solidFill>
                  <a:srgbClr val="FF0000"/>
                </a:solidFill>
              </a:rPr>
              <a:t>Isso seria usurpar o privilégio do Deus criador? Autocriado a sua própria imagem?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44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dirty="0" smtClean="0"/>
              <a:t>Será que a Bíblia se manifesta a respeito?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3568" y="1600200"/>
            <a:ext cx="8301608" cy="4925144"/>
          </a:xfrm>
        </p:spPr>
        <p:txBody>
          <a:bodyPr>
            <a:normAutofit/>
          </a:bodyPr>
          <a:lstStyle/>
          <a:p>
            <a:r>
              <a:rPr lang="pt-BR" sz="4400" dirty="0" smtClean="0"/>
              <a:t>E </a:t>
            </a:r>
            <a:r>
              <a:rPr lang="pt-BR" sz="4400" dirty="0"/>
              <a:t>criou Deus o homem à sua imagem: à imagem de Deus o criou; homem e mulher os criou. </a:t>
            </a:r>
            <a:br>
              <a:rPr lang="pt-BR" sz="4400" dirty="0"/>
            </a:br>
            <a:r>
              <a:rPr lang="pt-BR" sz="4400" dirty="0"/>
              <a:t>Gênesis </a:t>
            </a:r>
            <a:r>
              <a:rPr lang="pt-BR" sz="4400" dirty="0" smtClean="0"/>
              <a:t>1:27, 31, 2:15, 19.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49981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4048" y="1600200"/>
            <a:ext cx="3682752" cy="4525963"/>
          </a:xfrm>
        </p:spPr>
        <p:txBody>
          <a:bodyPr>
            <a:normAutofit lnSpcReduction="10000"/>
          </a:bodyPr>
          <a:lstStyle/>
          <a:p>
            <a:r>
              <a:rPr lang="pt-BR" sz="4400" dirty="0"/>
              <a:t>A ONU em 2004 declarou-se contra a clonagem em seres humanos.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465297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02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Igreja Presbiteriana do Brasil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“O bem maior da humanidade é o homem e seu meio”. Utilizemos este novo conhecimento com juízo e maturidade, evitando os erros passados (e não tão passados) aos racismos e eugenias. A ciência destina-se ao bem e ao progresso de toda a humanidade. </a:t>
            </a:r>
            <a:r>
              <a:rPr lang="pt-BR" b="1" dirty="0" smtClean="0">
                <a:solidFill>
                  <a:srgbClr val="FF0000"/>
                </a:solidFill>
              </a:rPr>
              <a:t>CE/IPB-2001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05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O ser humano </a:t>
            </a:r>
            <a:r>
              <a:rPr lang="pt-BR" dirty="0" smtClean="0"/>
              <a:t>não tem o direito </a:t>
            </a:r>
            <a:r>
              <a:rPr lang="pt-BR" dirty="0"/>
              <a:t>de alterar os planos estruturais dos organismos vivos, inclusive de seu </a:t>
            </a:r>
            <a:r>
              <a:rPr lang="pt-BR" dirty="0" smtClean="0"/>
              <a:t>próprio.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pt-BR" dirty="0"/>
              <a:t>Isso seria usurpar o privilégio do Deus </a:t>
            </a:r>
            <a:r>
              <a:rPr lang="pt-BR" dirty="0" smtClean="0"/>
              <a:t>criador. </a:t>
            </a:r>
            <a:r>
              <a:rPr lang="pt-BR" dirty="0"/>
              <a:t>Autocriado a sua própria </a:t>
            </a:r>
            <a:r>
              <a:rPr lang="pt-BR" dirty="0" smtClean="0"/>
              <a:t>imagem.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52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000" dirty="0" smtClean="0"/>
              <a:t>Cultura da morte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8" name="Picture 4" descr="http://www.adf.org.br/home/wp-content/uploads/2013/04/Diga-n%C3%A3o-a-cultura-de-mor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" y="1484784"/>
            <a:ext cx="914292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9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Reforma do Código Penal Brasileiro quer descriminalizar o aborto, a exploração da prostituição, drogas, </a:t>
            </a:r>
            <a:r>
              <a:rPr lang="pt-BR" dirty="0" smtClean="0"/>
              <a:t>homofobia (1 a 5) a eutanásia... </a:t>
            </a:r>
            <a:r>
              <a:rPr lang="pt-BR" dirty="0"/>
              <a:t>Querem criminalizar maus tratos aos </a:t>
            </a:r>
            <a:r>
              <a:rPr lang="pt-BR" dirty="0" smtClean="0"/>
              <a:t>animais.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4" descr="http://www.baixaki.com.br/imagens/wpapers/BXK62697_ninho-de-tico-tico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5535"/>
            <a:ext cx="307545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3.bp.blogspot.com/-zZDxhFC_dS8/UR7J7vF1V5I/AAAAAAAABIg/pGlP0EmVOBE/s1600/el-abo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198" y="3429000"/>
            <a:ext cx="229682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23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5259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Se 80</a:t>
            </a:r>
            <a:r>
              <a:rPr lang="en-US" sz="5400" dirty="0"/>
              <a:t>% </a:t>
            </a:r>
            <a:r>
              <a:rPr lang="en-US" sz="5400" dirty="0" smtClean="0"/>
              <a:t>dos </a:t>
            </a:r>
            <a:r>
              <a:rPr lang="en-US" sz="5400" dirty="0" err="1"/>
              <a:t>brasileiros</a:t>
            </a:r>
            <a:r>
              <a:rPr lang="en-US" sz="5400" dirty="0"/>
              <a:t> </a:t>
            </a:r>
            <a:r>
              <a:rPr lang="en-US" sz="5400" dirty="0" err="1"/>
              <a:t>são</a:t>
            </a:r>
            <a:r>
              <a:rPr lang="en-US" sz="5400" dirty="0"/>
              <a:t> contra o </a:t>
            </a:r>
            <a:r>
              <a:rPr lang="en-US" sz="5400" dirty="0" err="1" smtClean="0"/>
              <a:t>aborto</a:t>
            </a:r>
            <a:r>
              <a:rPr lang="en-US" sz="5400" dirty="0" smtClean="0"/>
              <a:t>, de </a:t>
            </a:r>
            <a:r>
              <a:rPr lang="en-US" sz="5400" dirty="0" err="1" smtClean="0"/>
              <a:t>onde</a:t>
            </a:r>
            <a:r>
              <a:rPr lang="en-US" sz="5400" dirty="0" smtClean="0"/>
              <a:t> </a:t>
            </a:r>
            <a:r>
              <a:rPr lang="en-US" sz="5400" dirty="0" err="1" smtClean="0"/>
              <a:t>vem</a:t>
            </a:r>
            <a:r>
              <a:rPr lang="en-US" sz="5400" dirty="0" smtClean="0"/>
              <a:t> </a:t>
            </a:r>
            <a:r>
              <a:rPr lang="en-US" sz="5400" dirty="0" err="1" smtClean="0"/>
              <a:t>tanta</a:t>
            </a:r>
            <a:r>
              <a:rPr lang="en-US" sz="5400" dirty="0" smtClean="0"/>
              <a:t> </a:t>
            </a:r>
            <a:r>
              <a:rPr lang="en-US" sz="5400" dirty="0" err="1" smtClean="0"/>
              <a:t>pressão</a:t>
            </a:r>
            <a:r>
              <a:rPr lang="en-US" sz="5400" dirty="0" smtClean="0"/>
              <a:t> para a </a:t>
            </a:r>
            <a:r>
              <a:rPr lang="en-US" sz="5400" dirty="0" err="1" smtClean="0"/>
              <a:t>legalização</a:t>
            </a:r>
            <a:r>
              <a:rPr lang="en-US" sz="5400" dirty="0" smtClean="0"/>
              <a:t> do </a:t>
            </a:r>
            <a:r>
              <a:rPr lang="en-US" sz="5400" dirty="0" err="1" smtClean="0"/>
              <a:t>aborto</a:t>
            </a:r>
            <a:r>
              <a:rPr lang="en-US" sz="5400" dirty="0" smtClean="0"/>
              <a:t>?</a:t>
            </a:r>
            <a:r>
              <a:rPr lang="en-US" dirty="0" smtClean="0"/>
              <a:t> (</a:t>
            </a:r>
            <a:r>
              <a:rPr lang="en-US" dirty="0" err="1" smtClean="0"/>
              <a:t>Reinaldo</a:t>
            </a:r>
            <a:r>
              <a:rPr lang="en-US" dirty="0" smtClean="0"/>
              <a:t> </a:t>
            </a:r>
            <a:r>
              <a:rPr lang="en-US" dirty="0" err="1" smtClean="0"/>
              <a:t>Azevedo</a:t>
            </a:r>
            <a:r>
              <a:rPr lang="en-US" dirty="0" smtClean="0"/>
              <a:t>)</a:t>
            </a:r>
            <a:endParaRPr lang="en-US" dirty="0"/>
          </a:p>
          <a:p>
            <a:endParaRPr lang="pt-B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Abril de 2013 - CPI DO ABORTO;</a:t>
            </a:r>
          </a:p>
          <a:p>
            <a:r>
              <a:rPr lang="en-US" dirty="0"/>
              <a:t>21.06.2013 - </a:t>
            </a:r>
            <a:r>
              <a:rPr lang="en-US" dirty="0" err="1"/>
              <a:t>Algumas</a:t>
            </a:r>
            <a:r>
              <a:rPr lang="en-US" dirty="0"/>
              <a:t> </a:t>
            </a:r>
            <a:r>
              <a:rPr lang="en-US" dirty="0" smtClean="0"/>
              <a:t>ONGS (</a:t>
            </a:r>
            <a:r>
              <a:rPr lang="en-US" dirty="0" err="1"/>
              <a:t>Cômite</a:t>
            </a:r>
            <a:r>
              <a:rPr lang="en-US" dirty="0"/>
              <a:t> </a:t>
            </a:r>
            <a:r>
              <a:rPr lang="en-US" dirty="0" err="1"/>
              <a:t>Gênero</a:t>
            </a:r>
            <a:r>
              <a:rPr lang="en-US" dirty="0"/>
              <a:t> e </a:t>
            </a:r>
            <a:r>
              <a:rPr lang="en-US" dirty="0" err="1"/>
              <a:t>Sexualidade</a:t>
            </a:r>
            <a:r>
              <a:rPr lang="en-US" dirty="0"/>
              <a:t>, ABA, GEA, SBPC  e LGBT) </a:t>
            </a:r>
            <a:r>
              <a:rPr lang="en-US" dirty="0" err="1"/>
              <a:t>pressionam</a:t>
            </a:r>
            <a:r>
              <a:rPr lang="en-US" dirty="0"/>
              <a:t> contra a CPI e o </a:t>
            </a:r>
            <a:r>
              <a:rPr lang="en-US" dirty="0" err="1" smtClean="0"/>
              <a:t>Estatuto</a:t>
            </a:r>
            <a:r>
              <a:rPr lang="en-US" dirty="0" smtClean="0"/>
              <a:t> da </a:t>
            </a:r>
            <a:r>
              <a:rPr lang="en-US" dirty="0" err="1" smtClean="0"/>
              <a:t>Criança</a:t>
            </a:r>
            <a:r>
              <a:rPr lang="en-US" dirty="0" smtClean="0"/>
              <a:t>;</a:t>
            </a:r>
            <a:endParaRPr lang="en-US" dirty="0"/>
          </a:p>
          <a:p>
            <a:r>
              <a:rPr lang="en-US" dirty="0"/>
              <a:t>12.2013 – </a:t>
            </a:r>
            <a:r>
              <a:rPr lang="en-US" dirty="0" smtClean="0"/>
              <a:t>1ª </a:t>
            </a:r>
            <a:r>
              <a:rPr lang="en-US" dirty="0" err="1"/>
              <a:t>audiência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o </a:t>
            </a:r>
            <a:r>
              <a:rPr lang="en-US" dirty="0" err="1"/>
              <a:t>aborto</a:t>
            </a:r>
            <a:r>
              <a:rPr lang="en-US" dirty="0"/>
              <a:t>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66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da morte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27984" y="1600200"/>
            <a:ext cx="4258816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“Médicos que não querem fazer abortos legais devem ser substituídos”</a:t>
            </a:r>
            <a:r>
              <a:rPr lang="pt-BR" sz="2000" dirty="0" smtClean="0"/>
              <a:t>(03/2012)</a:t>
            </a:r>
          </a:p>
          <a:p>
            <a:r>
              <a:rPr lang="pt-BR" sz="2800" dirty="0" smtClean="0"/>
              <a:t>“Aprendi fazer aborto com as próprias mãos em clínicas clandestinas da Colômbia.”</a:t>
            </a:r>
          </a:p>
          <a:p>
            <a:endParaRPr lang="pt-BR" sz="2400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9" y="1988840"/>
            <a:ext cx="3917880" cy="260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60399" y="5157192"/>
            <a:ext cx="3329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Eleonora </a:t>
            </a:r>
            <a:r>
              <a:rPr lang="pt-BR" dirty="0" err="1"/>
              <a:t>Menicucci</a:t>
            </a:r>
            <a:r>
              <a:rPr lang="pt-BR" dirty="0"/>
              <a:t> </a:t>
            </a:r>
            <a:r>
              <a:rPr lang="pt-BR" dirty="0" smtClean="0"/>
              <a:t> - </a:t>
            </a:r>
          </a:p>
          <a:p>
            <a:r>
              <a:rPr lang="pt-BR" dirty="0" smtClean="0"/>
              <a:t>Ministra da Sec. De Pol. Mulheres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90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Assassinatos</a:t>
            </a:r>
            <a:r>
              <a:rPr lang="en-US" dirty="0"/>
              <a:t> de </a:t>
            </a:r>
            <a:r>
              <a:rPr lang="en-US" dirty="0" err="1"/>
              <a:t>crianças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Bíblia</a:t>
            </a:r>
            <a:r>
              <a:rPr lang="en-US" dirty="0"/>
              <a:t>.</a:t>
            </a:r>
            <a:endParaRPr lang="pt-BR" dirty="0"/>
          </a:p>
        </p:txBody>
      </p:sp>
      <p:pic>
        <p:nvPicPr>
          <p:cNvPr id="4" name="Espaço Reservado para Conteúdo 3" descr="http://upload.wikimedia.org/wikipedia/commons/7/74/Vitraux_Saint-Denis_190110_04_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268760"/>
            <a:ext cx="5323664" cy="5134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85184"/>
            <a:ext cx="1974850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96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3538736" cy="2764904"/>
          </a:xfrm>
        </p:spPr>
        <p:txBody>
          <a:bodyPr/>
          <a:lstStyle/>
          <a:p>
            <a:r>
              <a:rPr lang="pt-BR" dirty="0" smtClean="0"/>
              <a:t>Como justificar o aborto frente ao mandamento “não matarás”?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149" name="Picture 5" descr="http://t0.gstatic.com/images?q=tbn:ANd9GcRFlEs4oJdutHoBFV68rJ35YW2VkyYwZKotSPXi0iXUuKw1ORoc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8"/>
            <a:ext cx="3672408" cy="352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323528" y="4016794"/>
            <a:ext cx="388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Os </a:t>
            </a:r>
            <a:r>
              <a:rPr lang="pt-BR" dirty="0"/>
              <a:t>teus olhos me viram a substância ainda informe, e no teu livro foram escritos todos os meus dias, cada um deles escrito e determinado, quando nem um deles havia </a:t>
            </a:r>
            <a:r>
              <a:rPr lang="pt-BR" dirty="0" smtClean="0"/>
              <a:t>ainda. </a:t>
            </a:r>
            <a:r>
              <a:rPr lang="pt-BR" dirty="0" err="1" smtClean="0"/>
              <a:t>Sl</a:t>
            </a:r>
            <a:r>
              <a:rPr lang="pt-BR" dirty="0" smtClean="0"/>
              <a:t> 139.16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467544" y="6021288"/>
            <a:ext cx="986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Ec</a:t>
            </a:r>
            <a:r>
              <a:rPr lang="pt-BR" dirty="0" smtClean="0"/>
              <a:t>. 4:2-3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337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48064" y="1556792"/>
            <a:ext cx="3898776" cy="4525963"/>
          </a:xfrm>
        </p:spPr>
        <p:txBody>
          <a:bodyPr/>
          <a:lstStyle/>
          <a:p>
            <a:r>
              <a:rPr lang="pt-BR" sz="4000" dirty="0" smtClean="0"/>
              <a:t>Ele se posicionou contra o aborto.</a:t>
            </a:r>
          </a:p>
          <a:p>
            <a:r>
              <a:rPr lang="pt-BR" sz="4000" dirty="0" smtClean="0"/>
              <a:t>E os evangélicos?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62125"/>
            <a:ext cx="44577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5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IPB - 1998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b="1" dirty="0"/>
              <a:t>Resolve:</a:t>
            </a:r>
            <a:endParaRPr lang="pt-BR" dirty="0"/>
          </a:p>
          <a:p>
            <a:r>
              <a:rPr lang="pt-BR" dirty="0"/>
              <a:t>I - </a:t>
            </a:r>
            <a:r>
              <a:rPr lang="pt-BR" dirty="0">
                <a:solidFill>
                  <a:schemeClr val="tx1"/>
                </a:solidFill>
              </a:rPr>
              <a:t>Repudiar a legalização do aborto</a:t>
            </a:r>
            <a:r>
              <a:rPr lang="pt-BR" dirty="0"/>
              <a:t>, </a:t>
            </a:r>
            <a:r>
              <a:rPr lang="pt-BR" dirty="0">
                <a:solidFill>
                  <a:schemeClr val="tx1"/>
                </a:solidFill>
              </a:rPr>
              <a:t>com exceção do aborto terapêutico</a:t>
            </a:r>
            <a:r>
              <a:rPr lang="pt-BR" dirty="0"/>
              <a:t>, quando não há outro meio de salvar a vida da gestante. Hoje, com o avanço da ciência e técnicas cirúrgicas, quase nulo - que neste caso, seja ouvida e respeitada a vontade do casal, assistido pelo médico;</a:t>
            </a:r>
          </a:p>
          <a:p>
            <a:r>
              <a:rPr lang="pt-BR" dirty="0"/>
              <a:t>2) </a:t>
            </a:r>
            <a:r>
              <a:rPr lang="pt-BR" dirty="0">
                <a:solidFill>
                  <a:schemeClr val="tx1"/>
                </a:solidFill>
              </a:rPr>
              <a:t>Repudiar anticoncepcionais abortivos</a:t>
            </a:r>
            <a:r>
              <a:rPr lang="pt-BR" dirty="0"/>
              <a:t>.</a:t>
            </a:r>
          </a:p>
          <a:p>
            <a:r>
              <a:rPr lang="pt-BR" dirty="0"/>
              <a:t>3) Conclamar o povo evangélico de um modo geral, principalmente o presbiteriano, a manter firme nossa linha tradicional, mesmo aqueles mais abertos, orientada na Palavra daquele que é o Senhor da vida, Deus, pois, assim fazendo, estamos na linha correta e mantendo uma sociedade mais saudável, como “sal da terra e luz do mundo” que somos.</a:t>
            </a:r>
          </a:p>
          <a:p>
            <a:r>
              <a:rPr lang="pt-BR" dirty="0"/>
              <a:t>4)</a:t>
            </a:r>
            <a:r>
              <a:rPr lang="pt-BR" dirty="0">
                <a:solidFill>
                  <a:schemeClr val="tx1"/>
                </a:solidFill>
              </a:rPr>
              <a:t>Recomendar, que na eventualidade de estupro, a mulher seja imediatamente objeto de atenção médica</a:t>
            </a:r>
            <a:r>
              <a:rPr lang="pt-BR" dirty="0"/>
              <a:t>. </a:t>
            </a:r>
          </a:p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665535" cy="124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8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 que a igreja evangélica está fazendo a respeito destas coisas?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7888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Manifestação dos evangélicos.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3316" name="Picture 4" descr="http://noticias.gospelmais.com.br/files/2013/06/manifesta%C3%A7%C3%A3o-malafaia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99431"/>
            <a:ext cx="7911963" cy="527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76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400" dirty="0"/>
              <a:t>“A tarefa da Igreja é uma só: mudar o mundo” </a:t>
            </a:r>
            <a:r>
              <a:rPr lang="pt-BR" dirty="0"/>
              <a:t>(Charles Finney).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403648" y="4365104"/>
            <a:ext cx="598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6:40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65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Este é o cenário.</a:t>
            </a:r>
            <a:br>
              <a:rPr lang="pt-BR" dirty="0" smtClean="0"/>
            </a:br>
            <a:r>
              <a:rPr lang="pt-BR" dirty="0" smtClean="0"/>
              <a:t>Quais os desafios?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968971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Ministérios de apoio a gestantes em risco de aborto.</a:t>
            </a:r>
          </a:p>
          <a:p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606742" y="2060848"/>
            <a:ext cx="8229600" cy="968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/>
              <a:t>Orar</a:t>
            </a:r>
            <a:endParaRPr lang="pt-BR" dirty="0" smtClean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621301" y="3140968"/>
            <a:ext cx="8229600" cy="968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Denunciar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94399" y="4137847"/>
            <a:ext cx="8229600" cy="968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Participar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689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“</a:t>
            </a:r>
            <a:r>
              <a:rPr lang="pt-BR" dirty="0" smtClean="0">
                <a:solidFill>
                  <a:schemeClr val="tx1"/>
                </a:solidFill>
              </a:rPr>
              <a:t>Portanto, quer comais, quer bebais, ou façais qualquer coisa, fazei tudo para a glória de Deus.” 1 Cor 10:31</a:t>
            </a:r>
          </a:p>
          <a:p>
            <a:r>
              <a:rPr lang="pt-BR" i="1" dirty="0">
                <a:solidFill>
                  <a:schemeClr val="tx1"/>
                </a:solidFill>
              </a:rPr>
              <a:t>“Tudo quanto fizerdes, fazei-o de todo o coração, </a:t>
            </a:r>
            <a:r>
              <a:rPr lang="pt-BR" b="1" i="1" dirty="0">
                <a:solidFill>
                  <a:schemeClr val="tx1"/>
                </a:solidFill>
              </a:rPr>
              <a:t>como para o Senhor </a:t>
            </a:r>
            <a:r>
              <a:rPr lang="pt-BR" i="1" dirty="0">
                <a:solidFill>
                  <a:schemeClr val="tx1"/>
                </a:solidFill>
              </a:rPr>
              <a:t>e não para homens,” Cl 3.23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339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2466</TotalTime>
  <Words>961</Words>
  <Application>Microsoft Office PowerPoint</Application>
  <PresentationFormat>Apresentação na tela (4:3)</PresentationFormat>
  <Paragraphs>77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A Bioética e a Ética Cristã</vt:lpstr>
      <vt:lpstr>Apresentação do PowerPoint</vt:lpstr>
      <vt:lpstr>Por que saber sobre bioética?</vt:lpstr>
      <vt:lpstr>Apresentação do PowerPoint</vt:lpstr>
      <vt:lpstr>Objetivo desta aula</vt:lpstr>
      <vt:lpstr>Clonagem e Transgenia</vt:lpstr>
      <vt:lpstr>Clonagem e Transgenia</vt:lpstr>
      <vt:lpstr>Apresentação do PowerPoint</vt:lpstr>
      <vt:lpstr>Apresentação do PowerPoint</vt:lpstr>
      <vt:lpstr>E a BÍBLIA?</vt:lpstr>
      <vt:lpstr>Apresentação do PowerPoint</vt:lpstr>
      <vt:lpstr>Apresentação do PowerPoint</vt:lpstr>
      <vt:lpstr>Se estamos clonando animais, podemos clonar humanos?</vt:lpstr>
      <vt:lpstr>Apresentação do PowerPoint</vt:lpstr>
      <vt:lpstr>Apresentação do PowerPoint</vt:lpstr>
      <vt:lpstr>Clones humanos?</vt:lpstr>
      <vt:lpstr>Severino Antionori</vt:lpstr>
      <vt:lpstr>Apresentação do PowerPoint</vt:lpstr>
      <vt:lpstr>Quais os limites da engenharia genética? </vt:lpstr>
      <vt:lpstr>Será que a Bíblia se manifesta a respeito?</vt:lpstr>
      <vt:lpstr>Apresentação do PowerPoint</vt:lpstr>
      <vt:lpstr>Igreja Presbiteriana do Brasil</vt:lpstr>
      <vt:lpstr>Apresentação do PowerPoint</vt:lpstr>
      <vt:lpstr>Cultura da morte</vt:lpstr>
      <vt:lpstr>Reforma do Código Penal Brasileiro quer descriminalizar o aborto, a exploração da prostituição, drogas, homofobia (1 a 5) a eutanásia... Querem criminalizar maus tratos aos animais. </vt:lpstr>
      <vt:lpstr>Apresentação do PowerPoint</vt:lpstr>
      <vt:lpstr>Apresentação do PowerPoint</vt:lpstr>
      <vt:lpstr>Cultura da morte</vt:lpstr>
      <vt:lpstr>Assassinatos de crianças na Bíblia.</vt:lpstr>
      <vt:lpstr>Apresentação do PowerPoint</vt:lpstr>
      <vt:lpstr>Apresentação do PowerPoint</vt:lpstr>
      <vt:lpstr>IPB - 1998</vt:lpstr>
      <vt:lpstr>O que a igreja evangélica está fazendo a respeito destas coisas?</vt:lpstr>
      <vt:lpstr>Manifestação dos evangélicos.</vt:lpstr>
      <vt:lpstr>Apresentação do PowerPoint</vt:lpstr>
      <vt:lpstr>Este é o cenário. Quais os desafios?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house</cp:lastModifiedBy>
  <cp:revision>124</cp:revision>
  <dcterms:created xsi:type="dcterms:W3CDTF">2012-12-11T13:56:48Z</dcterms:created>
  <dcterms:modified xsi:type="dcterms:W3CDTF">2014-02-23T12:51:24Z</dcterms:modified>
</cp:coreProperties>
</file>