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3"/>
  </p:notesMasterIdLst>
  <p:handoutMasterIdLst>
    <p:handoutMasterId r:id="rId14"/>
  </p:handoutMasterIdLst>
  <p:sldIdLst>
    <p:sldId id="338" r:id="rId2"/>
    <p:sldId id="339" r:id="rId3"/>
    <p:sldId id="340" r:id="rId4"/>
    <p:sldId id="341" r:id="rId5"/>
    <p:sldId id="351" r:id="rId6"/>
    <p:sldId id="352" r:id="rId7"/>
    <p:sldId id="355" r:id="rId8"/>
    <p:sldId id="354" r:id="rId9"/>
    <p:sldId id="353" r:id="rId10"/>
    <p:sldId id="344" r:id="rId11"/>
    <p:sldId id="345" r:id="rId1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ber Hávila" initials="EH" lastIdx="0" clrIdx="0">
    <p:extLst>
      <p:ext uri="{19B8F6BF-5375-455C-9EA6-DF929625EA0E}">
        <p15:presenceInfo xmlns:p15="http://schemas.microsoft.com/office/powerpoint/2012/main" userId="5578bd3e4210fe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79622" autoAdjust="0"/>
  </p:normalViewPr>
  <p:slideViewPr>
    <p:cSldViewPr snapToGrid="0" snapToObjects="1" showGuides="1">
      <p:cViewPr varScale="1">
        <p:scale>
          <a:sx n="39" d="100"/>
          <a:sy n="39" d="100"/>
        </p:scale>
        <p:origin x="1200" y="72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23/03/2019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76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3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104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1Coríntios 1.22-25 </a:t>
            </a:r>
            <a:r>
              <a:rPr lang="pt-BR" dirty="0" smtClean="0">
                <a:effectLst/>
              </a:rPr>
              <a:t>Porque tanto os judeus pedem sinais, como os gregos buscam sabedoria;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dirty="0" smtClean="0">
                <a:effectLst/>
              </a:rPr>
              <a:t>mas nós pregamos a Cristo crucificado, escândalo para os judeus, loucura para os gentios;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24 </a:t>
            </a:r>
            <a:r>
              <a:rPr lang="pt-BR" dirty="0" smtClean="0">
                <a:effectLst/>
              </a:rPr>
              <a:t>mas para os que foram chamados, tanto judeus como gregos, pregamos a Cristo, poder de Deus e sabedoria de Deus.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25 </a:t>
            </a:r>
            <a:r>
              <a:rPr lang="pt-BR" dirty="0" smtClean="0">
                <a:effectLst/>
              </a:rPr>
              <a:t>Porque a loucura de Deus é mais sábia do que os homens; e a fraqueza de Deus é mais forte do que os homens.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Colossenses 1.28-29 </a:t>
            </a:r>
            <a:r>
              <a:rPr lang="pt-BR" dirty="0" smtClean="0">
                <a:effectLst/>
              </a:rPr>
              <a:t>o qual nós anunciamos, advertindo a todo homem e ensinando a todo homem em toda a sabedoria, a fim de que apresentemos todo homem perfeito em Cristo;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29 </a:t>
            </a:r>
            <a:r>
              <a:rPr lang="pt-BR" dirty="0" smtClean="0">
                <a:effectLst/>
              </a:rPr>
              <a:t>para isso é que eu também me afadigo, esforçando-me o mais possível, segundo a sua eficácia que opera eficientemente em mim.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1Tessalonicenses 2.1-12 </a:t>
            </a:r>
            <a:r>
              <a:rPr lang="pt-BR" dirty="0" smtClean="0">
                <a:effectLst/>
              </a:rPr>
              <a:t>Porque vós, irmãos, sabeis, pessoalmente, que a nossa estada entre vós não se tornou infrutífera;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2 </a:t>
            </a:r>
            <a:r>
              <a:rPr lang="pt-BR" dirty="0" smtClean="0">
                <a:effectLst/>
              </a:rPr>
              <a:t>mas, apesar de maltratados e ultrajados em </a:t>
            </a:r>
            <a:r>
              <a:rPr lang="pt-BR" dirty="0" err="1" smtClean="0">
                <a:effectLst/>
              </a:rPr>
              <a:t>Filipos</a:t>
            </a:r>
            <a:r>
              <a:rPr lang="pt-BR" dirty="0" smtClean="0">
                <a:effectLst/>
              </a:rPr>
              <a:t>, como é do vosso conhecimento, tivemos ousada confiança em nosso Deus, para vos anunciar o evangelho de Deus, em meio a muita luta.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3 </a:t>
            </a:r>
            <a:r>
              <a:rPr lang="pt-BR" dirty="0" smtClean="0">
                <a:effectLst/>
              </a:rPr>
              <a:t>Pois a nossa exortação não procede de engano, nem de impureza, nem se baseia em dolo;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</a:t>
            </a:r>
            <a:r>
              <a:rPr lang="pt-BR" dirty="0" smtClean="0">
                <a:effectLst/>
              </a:rPr>
              <a:t>pelo contrário, visto que fomos aprovados por Deus, a ponto de nos confiar ele o evangelho, assim falamos, não para que agrademos a homens, e sim a Deus, que prova o nosso coração.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5 </a:t>
            </a:r>
            <a:r>
              <a:rPr lang="pt-BR" dirty="0" smtClean="0">
                <a:effectLst/>
              </a:rPr>
              <a:t>A verdade é que nunca usamos de linguagem de bajulação, como sabeis, nem de intuitos gananciosos. Deus disto é testemunha.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6 </a:t>
            </a:r>
            <a:r>
              <a:rPr lang="pt-BR" dirty="0" smtClean="0">
                <a:effectLst/>
              </a:rPr>
              <a:t>Também jamais andamos buscando glória de homens, nem de vós, nem de outros.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7 </a:t>
            </a:r>
            <a:r>
              <a:rPr lang="pt-BR" dirty="0" smtClean="0">
                <a:effectLst/>
              </a:rPr>
              <a:t>Embora pudéssemos, como enviados de Cristo, exigir de vós a nossa manutenção, todavia, nos tornamos carinhosos entre vós, qual ama que acaricia os próprios filhos;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8 </a:t>
            </a:r>
            <a:r>
              <a:rPr lang="pt-BR" dirty="0" smtClean="0">
                <a:effectLst/>
              </a:rPr>
              <a:t>assim, querendo-vos muito, estávamos prontos a oferecer-vos não somente o evangelho de Deus, mas, igualmente, a própria vida; por isso que vos tornastes muito amados de nós.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9 </a:t>
            </a:r>
            <a:r>
              <a:rPr lang="pt-BR" dirty="0" smtClean="0">
                <a:effectLst/>
              </a:rPr>
              <a:t>Porque, vos recordais, irmãos, do nosso labor e fadiga; e de como, noite e dia labutando para não vivermos à custa de nenhum de vós, vos proclamamos o evangelho de Deus.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10 </a:t>
            </a:r>
            <a:r>
              <a:rPr lang="pt-BR" dirty="0" smtClean="0">
                <a:effectLst/>
              </a:rPr>
              <a:t>Vós e Deus sois testemunhas do modo por que piedosa, justa e irrepreensivelmente procedemos em relação a vós outros, que credes.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dirty="0" smtClean="0">
                <a:effectLst/>
              </a:rPr>
              <a:t>E sabeis, ainda, de que maneira, como pai a seus filhos, a cada um de vós,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12 </a:t>
            </a:r>
            <a:r>
              <a:rPr lang="pt-BR" dirty="0" smtClean="0">
                <a:effectLst/>
              </a:rPr>
              <a:t>exortamos, consolamos e admoestamos, para viverdes por modo digno de Deus, que vos chama para o seu reino e glória.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135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17.30 </a:t>
            </a:r>
            <a:r>
              <a:rPr lang="pt-BR" dirty="0" smtClean="0">
                <a:effectLst/>
              </a:rPr>
              <a:t>Ora, não levou Deus em conta os tempos da ignorância; agora, porém, notifica aos homens que todos, em toda parte, se arrependam;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9.23 O discípulo de Jesus deve levar a sua cruz</a:t>
            </a:r>
          </a:p>
          <a:p>
            <a:pPr fontAlgn="base"/>
            <a:r>
              <a:rPr lang="pt-BR" sz="1200" b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</a:t>
            </a:r>
            <a:r>
              <a:rPr lang="pt-B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16.24-28; Mc 8.34—9.1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dirty="0" smtClean="0">
                <a:effectLst/>
              </a:rPr>
              <a:t>Dizia a todos: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alguém quer vir após mim, a si mesmo se negue, dia a dia tome a sua cruz e siga-me.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14.26, 33 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alguém vem a mim e não aborrece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seu pai, e mãe,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mulher, e filhos, e irmãos, e irmãs e ainda a sua própria vida, não pode ser meu discípulo.</a:t>
            </a:r>
            <a:r>
              <a:rPr lang="pt-BR" dirty="0" smtClean="0">
                <a:effectLst/>
              </a:rPr>
              <a:t> 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Assim, pois, todo aquele que dentre vós não renuncia a tudo quanto tem não pode ser meu discípulo.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4387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377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15.18 </a:t>
            </a:r>
            <a:r>
              <a:rPr lang="pt-BR" dirty="0" smtClean="0">
                <a:effectLst/>
              </a:rPr>
              <a:t>Porque não ousarei discorrer sobre coisa alguma, senão sobre aquelas que Cristo fez por meu intermédio, para conduzir os gentios à obediência, por palavra e por obras,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10.17 </a:t>
            </a:r>
            <a:r>
              <a:rPr lang="pt-BR" dirty="0" smtClean="0">
                <a:effectLst/>
              </a:rPr>
              <a:t>E, assim, a fé vem pela pregação, e a pregação, pela palavra de Cristo.</a:t>
            </a: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555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58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D313DF7-4D35-4CB5-A668-5586179876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-1" b="-1"/>
          <a:stretch/>
        </p:blipFill>
        <p:spPr>
          <a:xfrm>
            <a:off x="20" y="10"/>
            <a:ext cx="18287980" cy="137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60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64" y="2805605"/>
            <a:ext cx="5072488" cy="642131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85" y="10359134"/>
            <a:ext cx="16199153" cy="22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6424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2" y="3004428"/>
            <a:ext cx="11315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ELEIÇÃO, LIVRE-ARBÍTRIO  E EVANGELISMO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7610633"/>
            <a:ext cx="1035979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Eber Hávila Rose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Guilherme Ledes</a:t>
            </a:r>
          </a:p>
          <a:p>
            <a:endParaRPr lang="pt-BR" sz="4049" dirty="0" smtClean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6065C17C-082D-4C3D-802B-796C33AF5C08}"/>
              </a:ext>
            </a:extLst>
          </p:cNvPr>
          <p:cNvSpPr txBox="1"/>
          <p:nvPr/>
        </p:nvSpPr>
        <p:spPr>
          <a:xfrm>
            <a:off x="6545540" y="5624374"/>
            <a:ext cx="1035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Dependência de Deus ou apelo à Vontade Humana?</a:t>
            </a:r>
            <a:endParaRPr lang="pt-BR" sz="5400" b="1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73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741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2873287"/>
            <a:ext cx="1131557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LIÇÃO 6</a:t>
            </a:r>
          </a:p>
          <a:p>
            <a:pPr>
              <a:spcBef>
                <a:spcPts val="2400"/>
              </a:spcBef>
            </a:pPr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A Evangelização – Parte 2 Apresentação Genuína do Evangelho de Cristo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8987936"/>
            <a:ext cx="10359792" cy="71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1 </a:t>
            </a:r>
            <a:r>
              <a:rPr lang="pt-BR" sz="4049" dirty="0" err="1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9.19-24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8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1194235" y="3059424"/>
            <a:ext cx="703097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Ponto Central </a:t>
            </a:r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deste Curso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 </a:t>
            </a:r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Pregar</a:t>
            </a: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Instruções </a:t>
            </a:r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Bíblicas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Quatro </a:t>
            </a:r>
            <a:r>
              <a:rPr lang="pt-B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Questões:</a:t>
            </a:r>
            <a:r>
              <a:rPr lang="pt-BR" sz="33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Questões</a:t>
            </a:r>
            <a:endParaRPr lang="pt-BR" sz="33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7953"/>
            <a:ext cx="10793896" cy="1066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44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1827565" y="2593436"/>
            <a:ext cx="6222689" cy="1140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Conteúdo x Forma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Mensagem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x Efeito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Modo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como fazemos x Sobre o que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falamos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O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que significa evangelização?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Algumas Instruções Bíblicas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1.22-25	A mensagem fiel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Cl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1.28-29		Aprendida antes de 	ser vivida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2.1-12 		Advertência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exortação. Amor sacrificial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EVANGELIZAÇÃO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t="683"/>
          <a:stretch/>
        </p:blipFill>
        <p:spPr>
          <a:xfrm>
            <a:off x="0" y="1709531"/>
            <a:ext cx="11505921" cy="1033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0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8746436" y="1798307"/>
            <a:ext cx="9362660" cy="11033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SUMA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Evangelho de Cristo, crucificado e porque Ele deveria e veio a este mundo e suas implicações.</a:t>
            </a:r>
            <a:endParaRPr lang="pt-BR" sz="28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Conhecer o Deus criador, cheio de amor e misericórdia. Mas também é o Deus de justiça e santidade. Visão clara de Deus apresentada na Bíblia</a:t>
            </a:r>
          </a:p>
          <a:p>
            <a:pPr algn="just">
              <a:lnSpc>
                <a:spcPct val="150000"/>
              </a:lnSpc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PECADO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 consequência da queda. Convicção espiritual do pecado. Conceito social x conceito teológico</a:t>
            </a:r>
          </a:p>
          <a:p>
            <a:pPr algn="just">
              <a:lnSpc>
                <a:spcPct val="150000"/>
              </a:lnSpc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CRISTO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Quem é Jesus e o que Ele fez precisa ficar claro. Riscos: Apresentar Cristo separado de Sua obra salvadora.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   Focar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na obra salvadora separada de Sua Pessoa.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0" y="117263"/>
            <a:ext cx="1828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CONTEÚDO DA MENSAGEM EVANGELÍSTICA</a:t>
            </a:r>
            <a:endParaRPr lang="pt-BR" sz="60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3245" y="9087020"/>
            <a:ext cx="83555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CONVERSÃO </a:t>
            </a: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(FÉ E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ARREPENDIMENTO</a:t>
            </a: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Fé e Arrependimento estão sempre juntos. Estão presentes, de acordo com Spurgeon e Lloyd Jones: </a:t>
            </a:r>
            <a:b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(a) conhecimento		(b) convicção	(c) confiança </a:t>
            </a:r>
            <a:b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(a) consciência		(b) aceitação	(c) compromisso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96" y="1717953"/>
            <a:ext cx="7540494" cy="754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8660129" y="2116355"/>
            <a:ext cx="9390125" cy="94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DUAS GRANDES MOTIVAÇÕES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Amarás o Senhor teu Deus de todo o teu coração, e de 	toda a tua alma e ao teu próximo como a ti mesmo.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A GLÓRIA DE DEUS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O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reve Catecismo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 glória de Deus na conversão de um pecador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“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PAIXÃO PELAS ALMAS PERDIDAS”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Desejo natural e espontâneo do evangelista?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Porque falta isto em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tantos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crentes?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Como reverter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esta situação ?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MOTIVAÇÃO PARA EVANGELIZAÇÃO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7953"/>
            <a:ext cx="8458378" cy="555749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29" y="7275443"/>
            <a:ext cx="8396734" cy="628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9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0038080" y="2116355"/>
            <a:ext cx="7132320" cy="11241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SINGULARIDADE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Um só meio (</a:t>
            </a:r>
            <a:r>
              <a:rPr lang="pt-BR" sz="3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15.18)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Um </a:t>
            </a: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só agente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Um </a:t>
            </a: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só 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Explicação (</a:t>
            </a:r>
            <a:r>
              <a:rPr lang="pt-BR" sz="3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10.17) 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Aplicação</a:t>
            </a:r>
            <a:endParaRPr lang="pt-BR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EVANGELISMO MODERNO</a:t>
            </a:r>
            <a:endParaRPr lang="pt-BR" sz="28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Centralização no ser humano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	Riscos</a:t>
            </a:r>
            <a:endParaRPr lang="pt-BR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0" y="117263"/>
            <a:ext cx="1828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MEIOS E MÉTODOS NA EVANGELIZAÇÃO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17953"/>
            <a:ext cx="8981440" cy="107806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657600" y="2377440"/>
            <a:ext cx="1767840" cy="9184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934720" y="11744960"/>
            <a:ext cx="7051040" cy="476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3576320" y="2935810"/>
            <a:ext cx="1767840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100" dirty="0" smtClean="0">
                <a:latin typeface="Bahnschrift Condensed" panose="020B0502040204020203" pitchFamily="34" charset="0"/>
              </a:rPr>
              <a:t>Um só meio</a:t>
            </a:r>
          </a:p>
          <a:p>
            <a:pPr algn="ctr"/>
            <a:endParaRPr lang="pt-BR" sz="5100" dirty="0" smtClean="0">
              <a:latin typeface="Bahnschrift Condensed" panose="020B0502040204020203" pitchFamily="34" charset="0"/>
            </a:endParaRPr>
          </a:p>
          <a:p>
            <a:pPr algn="ctr"/>
            <a:endParaRPr lang="pt-BR" sz="5100" dirty="0" smtClean="0">
              <a:latin typeface="Bahnschrift Condensed" panose="020B0502040204020203" pitchFamily="34" charset="0"/>
            </a:endParaRPr>
          </a:p>
          <a:p>
            <a:pPr algn="ctr"/>
            <a:r>
              <a:rPr lang="pt-BR" sz="5100" dirty="0" smtClean="0">
                <a:latin typeface="Bahnschrift Condensed" panose="020B0502040204020203" pitchFamily="34" charset="0"/>
              </a:rPr>
              <a:t>Um só agente</a:t>
            </a:r>
          </a:p>
          <a:p>
            <a:pPr algn="ctr"/>
            <a:endParaRPr lang="pt-BR" sz="5100" dirty="0" smtClean="0">
              <a:latin typeface="Bahnschrift Condensed" panose="020B0502040204020203" pitchFamily="34" charset="0"/>
            </a:endParaRPr>
          </a:p>
          <a:p>
            <a:pPr algn="ctr"/>
            <a:endParaRPr lang="pt-BR" sz="5100" dirty="0">
              <a:latin typeface="Bahnschrift Condensed" panose="020B0502040204020203" pitchFamily="34" charset="0"/>
            </a:endParaRPr>
          </a:p>
          <a:p>
            <a:pPr algn="ctr"/>
            <a:r>
              <a:rPr lang="pt-BR" sz="5100" dirty="0" smtClean="0">
                <a:latin typeface="Bahnschrift Condensed" panose="020B0502040204020203" pitchFamily="34" charset="0"/>
              </a:rPr>
              <a:t>Um só método</a:t>
            </a:r>
            <a:endParaRPr lang="pt-BR" sz="51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350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04 – O Livre-Arbítrio ou Arbítrio-Escravo?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248960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6600" dirty="0"/>
              <a:t>Recebemos de Jesus o grande mandamento, a grande comissão de levar a Sua Palavra até os confins da terra. Precisamos nos envolver nesta tarefa como prioridade da nossa vida, manifestando a nossa obediência ao Senhor, glorificando o Seu nome e demonstrando o amor de Cristo que nos constrange a agir e amar o nosso próximo. A evangelização precisa ser feita sob iluminação de Deus e de forma biblicamente respaldada. </a:t>
            </a:r>
            <a:endParaRPr lang="pt-BR" sz="6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xmlns="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xmlns="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xmlns="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84E66476-2476-4E4C-8415-7758D1CB6FA8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15B99B78-7559-4764-879B-5F60E0DB2B0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CC492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964104" y="3266776"/>
            <a:ext cx="1035979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pt-BR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 pela atenção e participação!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5446A4A-654F-4196-A052-30ECE926774B}"/>
              </a:ext>
            </a:extLst>
          </p:cNvPr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eberhrs@gmail.com</a:t>
            </a: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61615CFA-EE41-4B09-AE99-1AED4C12A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12" y="7680514"/>
            <a:ext cx="9024618" cy="328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01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6599</TotalTime>
  <Words>438</Words>
  <Application>Microsoft Office PowerPoint</Application>
  <PresentationFormat>Personalizar</PresentationFormat>
  <Paragraphs>100</Paragraphs>
  <Slides>11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Bahnschrift Condensed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296</cp:revision>
  <cp:lastPrinted>2017-02-05T03:53:32Z</cp:lastPrinted>
  <dcterms:created xsi:type="dcterms:W3CDTF">2016-03-02T16:16:57Z</dcterms:created>
  <dcterms:modified xsi:type="dcterms:W3CDTF">2019-03-23T18:25:27Z</dcterms:modified>
</cp:coreProperties>
</file>