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3"/>
  </p:notesMasterIdLst>
  <p:handoutMasterIdLst>
    <p:handoutMasterId r:id="rId14"/>
  </p:handoutMasterIdLst>
  <p:sldIdLst>
    <p:sldId id="287" r:id="rId2"/>
    <p:sldId id="315" r:id="rId3"/>
    <p:sldId id="305" r:id="rId4"/>
    <p:sldId id="317" r:id="rId5"/>
    <p:sldId id="290" r:id="rId6"/>
    <p:sldId id="318" r:id="rId7"/>
    <p:sldId id="319" r:id="rId8"/>
    <p:sldId id="320" r:id="rId9"/>
    <p:sldId id="298" r:id="rId10"/>
    <p:sldId id="278" r:id="rId11"/>
    <p:sldId id="316" r:id="rId1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86080" autoAdjust="0"/>
  </p:normalViewPr>
  <p:slideViewPr>
    <p:cSldViewPr snapToGrid="0" snapToObjects="1" showGuides="1">
      <p:cViewPr varScale="1">
        <p:scale>
          <a:sx n="48" d="100"/>
          <a:sy n="48" d="100"/>
        </p:scale>
        <p:origin x="768" y="84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14/03/2017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421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780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6727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88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2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SEDE FORTALECIDOS NO SENHOR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6.10-11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084525" y="1978090"/>
            <a:ext cx="8203475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instrução sobre a nossa caminhada como cristãos. </a:t>
            </a:r>
          </a:p>
          <a:p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Andar de modo digno da nossa vocação</a:t>
            </a:r>
          </a:p>
          <a:p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Muitas vezes imaginamos que a força é nossa</a:t>
            </a:r>
          </a:p>
          <a:p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As forças do inimigo são muito maiores que as nossas </a:t>
            </a:r>
          </a:p>
        </p:txBody>
      </p:sp>
      <p:pic>
        <p:nvPicPr>
          <p:cNvPr id="1026" name="Picture 2" descr="http://3.bp.blogspot.com/-HwCPc9_B3Hk/UgPcpxT-SLI/AAAAAAAABJ8/MoRrTfn0tdo/s1600/IMG_179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0"/>
          <a:stretch/>
        </p:blipFill>
        <p:spPr bwMode="auto">
          <a:xfrm>
            <a:off x="0" y="1767006"/>
            <a:ext cx="8768701" cy="1194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1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NECESSIDADE DE SER </a:t>
            </a:r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– </a:t>
            </a:r>
            <a:r>
              <a:rPr lang="pt-BR" sz="68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68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6.10a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333747" y="1978090"/>
            <a:ext cx="6954254" cy="1157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que significa ser forte no Senhor?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apóstolo fala para cristãos.    O que é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cristão?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>
              <a:spcBef>
                <a:spcPts val="48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Pela exposição do apóstolo vamos entender que ser forte no Senhor é obedecer ao Senhor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4.1-16: 			na igreja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4.17-5.20: 	no mundo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5. 22-6.4: 		no lar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6.5-9: 			no trabalho</a:t>
            </a:r>
          </a:p>
          <a:p>
            <a:pPr marL="985838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Quanto ao mais ...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6.10</a:t>
            </a:r>
          </a:p>
          <a:p>
            <a:pPr>
              <a:spcBef>
                <a:spcPts val="4800"/>
              </a:spcBef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Será que o apóstolo mudou de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assunto?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www.comentariojovem.com.br/wp-content/uploads/2013/07/shutterstock_10582216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" y="1776543"/>
            <a:ext cx="11069058" cy="964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821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PARA SER 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FORTE – </a:t>
            </a:r>
            <a:r>
              <a:rPr lang="pt-BR" sz="72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6.10b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678032" y="1978090"/>
            <a:ext cx="5609969" cy="727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Precisamos ser fortes, mas a força não está em nós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força do poder de Deus</a:t>
            </a: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Dois erros:</a:t>
            </a:r>
          </a:p>
          <a:p>
            <a:pPr marL="742950" indent="-742950">
              <a:buAutoNum type="arabicParenR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Pensar que ela vem como um raio, instantâneo;</a:t>
            </a:r>
          </a:p>
          <a:p>
            <a:pPr marL="742950" indent="-742950">
              <a:buAutoNum type="arabicParenR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Pensar que uma experiência particular, através de reuniões direcionadas, atalhos.</a:t>
            </a:r>
          </a:p>
        </p:txBody>
      </p:sp>
      <p:pic>
        <p:nvPicPr>
          <p:cNvPr id="2050" name="Picture 2" descr="https://i.ytimg.com/vi/KH51E4qab48/maxresdefaul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r="9635"/>
          <a:stretch/>
        </p:blipFill>
        <p:spPr bwMode="auto">
          <a:xfrm>
            <a:off x="2" y="1723865"/>
            <a:ext cx="12507117" cy="869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337804" y="10404479"/>
            <a:ext cx="1737127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Força do poder de Deus está sempre presente nas palavras de Paulo:</a:t>
            </a:r>
          </a:p>
          <a:p>
            <a:pPr marL="742950" indent="-742950">
              <a:buAutoNum type="arabicParenR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1.19b,20-2.1,4-6;     2)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3.14-21;     3)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5.15-20</a:t>
            </a:r>
          </a:p>
          <a:p>
            <a:pPr>
              <a:spcBef>
                <a:spcPts val="1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Cuidado para não cair nos extremos:     	1) Tudo depende de você</a:t>
            </a: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									2) Passividade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imobilizante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9633" y="12235331"/>
            <a:ext cx="334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 paradoxo</a:t>
            </a:r>
          </a:p>
        </p:txBody>
      </p:sp>
    </p:spTree>
    <p:extLst>
      <p:ext uri="{BB962C8B-B14F-4D97-AF65-F5344CB8AC3E}">
        <p14:creationId xmlns:p14="http://schemas.microsoft.com/office/powerpoint/2010/main" val="8123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5197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ARMADURA DE DEUS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72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6.11a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961120" y="1978090"/>
            <a:ext cx="9326882" cy="958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Precisamos da verdadeira armadura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Falsificações: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Armadura da Mera Moralidade: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capacete do “pensar com sensibilidade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”,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couraça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do “comporte-se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 sensibilidade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”  </a:t>
            </a: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cinturão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chamado “padrões razoáveis”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Armadura da Religião Morta:</a:t>
            </a:r>
          </a:p>
          <a:p>
            <a:pPr marL="125095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Couraça da justiça 		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Farisaísmo</a:t>
            </a:r>
          </a:p>
          <a:p>
            <a:pPr marL="125095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Capacete da salvação 	 Boas obras</a:t>
            </a:r>
          </a:p>
          <a:p>
            <a:pPr>
              <a:spcBef>
                <a:spcPts val="42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Porque </a:t>
            </a: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toda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 armadura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074" name="Picture 2" descr="http://2.bp.blogspot.com/-anHOcj6rdKI/U7bC84rHIOI/AAAAAAAABQQ/3-rrz4EWRlk/s1600/ArmaduradeDeus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5" r="49018"/>
          <a:stretch/>
        </p:blipFill>
        <p:spPr bwMode="auto">
          <a:xfrm>
            <a:off x="2" y="1750420"/>
            <a:ext cx="8517895" cy="1196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3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6287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FIRMES DIANTE DE DEUS – </a:t>
            </a:r>
            <a:r>
              <a:rPr lang="pt-BR" sz="7200" b="1" spc="-112" dirty="0" err="1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72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6.11b</a:t>
            </a:r>
            <a:endParaRPr lang="pt-BR" sz="72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3688008" y="1994610"/>
            <a:ext cx="4819682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que é necessário para ficarmos firmes?</a:t>
            </a:r>
          </a:p>
          <a:p>
            <a:pPr marL="1028700" lvl="1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Disciplina</a:t>
            </a:r>
          </a:p>
          <a:p>
            <a:pPr marL="1028700" lvl="1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Obediência</a:t>
            </a:r>
          </a:p>
          <a:p>
            <a:pPr marL="1028700" lvl="1" indent="-5715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Perseverança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5.8: Sóbrios e vigilantes</a:t>
            </a:r>
          </a:p>
          <a:p>
            <a:pPr>
              <a:spcBef>
                <a:spcPts val="2400"/>
              </a:spcBef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diabo procura brechas</a:t>
            </a:r>
          </a:p>
          <a:p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https://assets.entrepreneur.com/content/3x2/822/1393543808-persevere-need-deeply-held-belief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2248"/>
            <a:ext cx="13287998" cy="1199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6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479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dirty="0"/>
              <a:t>A nossa força vem do Senhor. No entanto, o apóstolo nos orienta a nos apropriamos dela. Isto envolve uma decisão e uma firme resolução para sermos fortes. Na força do Seu poder precisamos declarar guerra aos nossos pecados mais desejáveis. Não podemos nos conformar com este mundo, em suas atrações e entretenimentos que imperceptivelmente nos amolda à sua forma. A cruz precisa estar encravada em nossa maneira de viver. Na força do Seu poder precisamos permanecer firmes, como peregrinos, na estreita estrada que conduz para o céu</a:t>
            </a:r>
            <a:r>
              <a:rPr lang="pt-BR" sz="4400" dirty="0" smtClean="0"/>
              <a:t>.</a:t>
            </a:r>
          </a:p>
          <a:p>
            <a:pPr>
              <a:spcBef>
                <a:spcPts val="4200"/>
              </a:spcBef>
            </a:pPr>
            <a:r>
              <a:rPr lang="pt-BR" sz="4800" dirty="0"/>
              <a:t>A força do poder de Deus, que ressuscitou a Jesus, nos tirou da morte espiritual para vida. Esta mesma força nos capacita a amar os nossos irmãos nas condições mais difíceis. Esta força ocupa a nossa mente para permanecermos fieis e não nos desviarmos. A força é do Senhor, mas Ele nos orienta a permanecermos firmes. Deus está operando através do que estamos fazendo.</a:t>
            </a:r>
            <a:endParaRPr lang="pt-BR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No automatic alt text available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77"/>
          <a:stretch/>
        </p:blipFill>
        <p:spPr bwMode="auto">
          <a:xfrm>
            <a:off x="-2400300" y="1397"/>
            <a:ext cx="1284732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0149840" y="-274320"/>
            <a:ext cx="8138160" cy="14036040"/>
          </a:xfrm>
          <a:prstGeom prst="rect">
            <a:avLst/>
          </a:prstGeom>
          <a:solidFill>
            <a:srgbClr val="661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500" dirty="0" smtClean="0">
                <a:latin typeface="Britannic Bold" panose="020B0903060703020204" pitchFamily="34" charset="0"/>
              </a:rPr>
              <a:t>Batalha Espiritual</a:t>
            </a:r>
          </a:p>
          <a:p>
            <a:pPr algn="ctr"/>
            <a:r>
              <a:rPr lang="pt-BR" sz="3200" dirty="0" err="1" smtClean="0">
                <a:latin typeface="Berlin Sans FB" panose="020E0602020502020306" pitchFamily="34" charset="0"/>
              </a:rPr>
              <a:t>Preb</a:t>
            </a:r>
            <a:r>
              <a:rPr lang="pt-BR" sz="3200" dirty="0" smtClean="0">
                <a:latin typeface="Berlin Sans FB" panose="020E0602020502020306" pitchFamily="34" charset="0"/>
              </a:rPr>
              <a:t>. Eber Rose</a:t>
            </a:r>
          </a:p>
          <a:p>
            <a:pPr algn="ctr"/>
            <a:r>
              <a:rPr lang="pt-BR" sz="3200" dirty="0" smtClean="0">
                <a:latin typeface="Berlin Sans FB" panose="020E0602020502020306" pitchFamily="34" charset="0"/>
              </a:rPr>
              <a:t>Ms. Ana Maria Costa</a:t>
            </a:r>
            <a:endParaRPr lang="pt-BR" sz="3200" dirty="0">
              <a:latin typeface="Berlin Sans FB" panose="020E0602020502020306" pitchFamily="34" charset="0"/>
            </a:endParaRPr>
          </a:p>
          <a:p>
            <a:pPr algn="ctr"/>
            <a:endParaRPr lang="pt-BR" sz="11500" dirty="0" smtClean="0">
              <a:latin typeface="Britannic Bold" panose="020B0903060703020204" pitchFamily="34" charset="0"/>
            </a:endParaRPr>
          </a:p>
          <a:p>
            <a:pPr algn="ctr"/>
            <a:endParaRPr lang="pt-BR" sz="11500" dirty="0">
              <a:latin typeface="Britannic Bold" panose="020B0903060703020204" pitchFamily="34" charset="0"/>
            </a:endParaRPr>
          </a:p>
          <a:p>
            <a:pPr algn="ctr"/>
            <a:endParaRPr lang="pt-BR" sz="11500" dirty="0" smtClean="0">
              <a:latin typeface="Britannic Bold" panose="020B0903060703020204" pitchFamily="34" charset="0"/>
            </a:endParaRPr>
          </a:p>
          <a:p>
            <a:pPr algn="ctr"/>
            <a:endParaRPr lang="pt-BR" sz="11500" dirty="0">
              <a:latin typeface="Britannic Bold" panose="020B0903060703020204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2182168" y="6446801"/>
            <a:ext cx="3946073" cy="4769508"/>
            <a:chOff x="12182168" y="6033845"/>
            <a:chExt cx="3946073" cy="4769508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2168" y="6033845"/>
              <a:ext cx="3946073" cy="4196933"/>
            </a:xfrm>
            <a:prstGeom prst="rect">
              <a:avLst/>
            </a:prstGeom>
          </p:spPr>
        </p:pic>
        <p:sp>
          <p:nvSpPr>
            <p:cNvPr id="4" name="CaixaDeTexto 3"/>
            <p:cNvSpPr txBox="1"/>
            <p:nvPr/>
          </p:nvSpPr>
          <p:spPr>
            <a:xfrm>
              <a:off x="12376989" y="10280133"/>
              <a:ext cx="37512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QR </a:t>
              </a:r>
              <a:r>
                <a:rPr lang="pt-BR" sz="2800" dirty="0" err="1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Code</a:t>
              </a:r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 </a:t>
              </a:r>
              <a:r>
                <a:rPr lang="pt-BR" sz="2800" dirty="0" err="1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Moodle</a:t>
              </a:r>
              <a:r>
                <a:rPr lang="pt-BR" sz="2800" dirty="0" smtClean="0">
                  <a:solidFill>
                    <a:schemeClr val="bg1"/>
                  </a:solidFill>
                  <a:latin typeface="Berlin Sans FB" panose="020E0602020502020306" pitchFamily="34" charset="0"/>
                </a:rPr>
                <a:t> EBD</a:t>
              </a:r>
              <a:endParaRPr lang="pt-BR" sz="2800" dirty="0">
                <a:solidFill>
                  <a:schemeClr val="bg1"/>
                </a:solidFill>
                <a:latin typeface="Berlin Sans FB" panose="020E0602020502020306" pitchFamily="34" charset="0"/>
              </a:endParaRPr>
            </a:p>
          </p:txBody>
        </p:sp>
      </p:grpSp>
      <p:pic>
        <p:nvPicPr>
          <p:cNvPr id="19" name="Imagem 18"/>
          <p:cNvPicPr>
            <a:picLocks noChangeAspect="1"/>
          </p:cNvPicPr>
          <p:nvPr/>
        </p:nvPicPr>
        <p:blipFill rotWithShape="1">
          <a:blip r:embed="rId4"/>
          <a:srcRect l="54501" t="33833" r="2124" b="37167"/>
          <a:stretch/>
        </p:blipFill>
        <p:spPr>
          <a:xfrm>
            <a:off x="14901958" y="11941672"/>
            <a:ext cx="2452565" cy="122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2398</TotalTime>
  <Words>973</Words>
  <Application>Microsoft Office PowerPoint</Application>
  <PresentationFormat>Personalizar</PresentationFormat>
  <Paragraphs>124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0" baseType="lpstr">
      <vt:lpstr>Arial</vt:lpstr>
      <vt:lpstr>Berlin Sans FB</vt:lpstr>
      <vt:lpstr>Britannic Bold</vt:lpstr>
      <vt:lpstr>Calibri</vt:lpstr>
      <vt:lpstr>Calibri Light</vt:lpstr>
      <vt:lpstr>Candara</vt:lpstr>
      <vt:lpstr>Montserrat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129</cp:revision>
  <cp:lastPrinted>2017-02-05T03:53:32Z</cp:lastPrinted>
  <dcterms:created xsi:type="dcterms:W3CDTF">2016-03-02T16:16:57Z</dcterms:created>
  <dcterms:modified xsi:type="dcterms:W3CDTF">2017-03-15T01:55:25Z</dcterms:modified>
</cp:coreProperties>
</file>