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sldIdLst>
    <p:sldId id="259" r:id="rId2"/>
    <p:sldId id="320" r:id="rId3"/>
    <p:sldId id="321" r:id="rId4"/>
    <p:sldId id="334" r:id="rId5"/>
    <p:sldId id="362" r:id="rId6"/>
    <p:sldId id="349" r:id="rId7"/>
    <p:sldId id="348" r:id="rId8"/>
    <p:sldId id="350" r:id="rId9"/>
    <p:sldId id="351" r:id="rId10"/>
    <p:sldId id="333" r:id="rId11"/>
    <p:sldId id="352" r:id="rId12"/>
    <p:sldId id="353" r:id="rId13"/>
    <p:sldId id="341" r:id="rId14"/>
    <p:sldId id="354" r:id="rId15"/>
    <p:sldId id="360" r:id="rId16"/>
    <p:sldId id="355" r:id="rId17"/>
    <p:sldId id="340" r:id="rId18"/>
    <p:sldId id="356" r:id="rId19"/>
    <p:sldId id="361" r:id="rId20"/>
    <p:sldId id="357" r:id="rId21"/>
    <p:sldId id="358" r:id="rId22"/>
    <p:sldId id="359" r:id="rId23"/>
    <p:sldId id="287" r:id="rId24"/>
  </p:sldIdLst>
  <p:sldSz cx="9144000" cy="6858000" type="screen4x3"/>
  <p:notesSz cx="6858000" cy="9144000"/>
  <p:embeddedFontLs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Helvetica" pitchFamily="34" charset="0"/>
      <p:regular r:id="rId30"/>
      <p:bold r:id="rId31"/>
      <p:italic r:id="rId32"/>
      <p:boldItalic r:id="rId33"/>
    </p:embeddedFont>
    <p:embeddedFont>
      <p:font typeface="Verdana" pitchFamily="34" charset="0"/>
      <p:regular r:id="rId34"/>
      <p:bold r:id="rId35"/>
      <p:italic r:id="rId36"/>
      <p:boldItalic r:id="rId37"/>
    </p:embeddedFont>
  </p:embeddedFontLst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00"/>
    <a:srgbClr val="262262"/>
    <a:srgbClr val="2C91D0"/>
    <a:srgbClr val="1C9448"/>
    <a:srgbClr val="63C8DB"/>
    <a:srgbClr val="990000"/>
    <a:srgbClr val="000099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17" autoAdjust="0"/>
    <p:restoredTop sz="84229" autoAdjust="0"/>
  </p:normalViewPr>
  <p:slideViewPr>
    <p:cSldViewPr>
      <p:cViewPr varScale="1">
        <p:scale>
          <a:sx n="61" d="100"/>
          <a:sy n="61" d="100"/>
        </p:scale>
        <p:origin x="-10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4AC3E6-E4B8-48A5-B621-2BC24889F549}" type="doc">
      <dgm:prSet loTypeId="urn:microsoft.com/office/officeart/2005/8/layout/cycle2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0499555F-9965-4AEC-9708-6EF8FA7260F8}">
      <dgm:prSet phldrT="[Texto]" custT="1"/>
      <dgm:spPr/>
      <dgm:t>
        <a:bodyPr/>
        <a:lstStyle/>
        <a:p>
          <a:r>
            <a:rPr lang="pt-BR" sz="2400" b="1" dirty="0" smtClean="0"/>
            <a:t>DISTRAÇÃO</a:t>
          </a:r>
          <a:endParaRPr lang="pt-BR" sz="2400" b="1" dirty="0"/>
        </a:p>
      </dgm:t>
    </dgm:pt>
    <dgm:pt modelId="{7C31F36D-ED06-459F-8825-16B1388E04DE}" type="parTrans" cxnId="{1B20E058-0935-4A9C-B88B-E09C02CFECE1}">
      <dgm:prSet/>
      <dgm:spPr/>
      <dgm:t>
        <a:bodyPr/>
        <a:lstStyle/>
        <a:p>
          <a:endParaRPr lang="pt-BR"/>
        </a:p>
      </dgm:t>
    </dgm:pt>
    <dgm:pt modelId="{4AD1F3C2-7C99-4ED5-95ED-89ED049E853C}" type="sibTrans" cxnId="{1B20E058-0935-4A9C-B88B-E09C02CFECE1}">
      <dgm:prSet/>
      <dgm:spPr/>
      <dgm:t>
        <a:bodyPr/>
        <a:lstStyle/>
        <a:p>
          <a:endParaRPr lang="pt-BR"/>
        </a:p>
      </dgm:t>
    </dgm:pt>
    <dgm:pt modelId="{7950A229-BEA3-4BD6-8E6F-72FF7E111BF8}">
      <dgm:prSet phldrT="[Texto]" custT="1"/>
      <dgm:spPr/>
      <dgm:t>
        <a:bodyPr/>
        <a:lstStyle/>
        <a:p>
          <a:r>
            <a:rPr lang="pt-BR" sz="2000" b="1" dirty="0" smtClean="0"/>
            <a:t>PENSAMENTOS SUPERFICIAIS</a:t>
          </a:r>
          <a:endParaRPr lang="pt-BR" sz="2000" b="1" dirty="0"/>
        </a:p>
      </dgm:t>
    </dgm:pt>
    <dgm:pt modelId="{FA37612B-26C9-4CE8-93DD-6C6DD8D06D64}" type="parTrans" cxnId="{BE6FA206-468D-410D-B3C9-DF04EF69C38F}">
      <dgm:prSet/>
      <dgm:spPr/>
      <dgm:t>
        <a:bodyPr/>
        <a:lstStyle/>
        <a:p>
          <a:endParaRPr lang="pt-BR"/>
        </a:p>
      </dgm:t>
    </dgm:pt>
    <dgm:pt modelId="{A5D1EA23-2640-4933-8905-93166FDAFBA7}" type="sibTrans" cxnId="{BE6FA206-468D-410D-B3C9-DF04EF69C38F}">
      <dgm:prSet/>
      <dgm:spPr/>
      <dgm:t>
        <a:bodyPr/>
        <a:lstStyle/>
        <a:p>
          <a:endParaRPr lang="pt-BR"/>
        </a:p>
      </dgm:t>
    </dgm:pt>
    <dgm:pt modelId="{7D4CF524-6EC7-4A0F-97E9-70DA851FD7DD}">
      <dgm:prSet phldrT="[Texto]"/>
      <dgm:spPr/>
      <dgm:t>
        <a:bodyPr/>
        <a:lstStyle/>
        <a:p>
          <a:r>
            <a:rPr lang="pt-BR" b="1" dirty="0" smtClean="0"/>
            <a:t>VIDA SUPERFICIAL</a:t>
          </a:r>
          <a:endParaRPr lang="pt-BR" b="1" dirty="0"/>
        </a:p>
      </dgm:t>
    </dgm:pt>
    <dgm:pt modelId="{681D837A-EF4C-4BFB-9757-32149A737C23}" type="parTrans" cxnId="{FC03E9E4-0923-483A-B12D-AAF37D53E928}">
      <dgm:prSet/>
      <dgm:spPr/>
      <dgm:t>
        <a:bodyPr/>
        <a:lstStyle/>
        <a:p>
          <a:endParaRPr lang="pt-BR"/>
        </a:p>
      </dgm:t>
    </dgm:pt>
    <dgm:pt modelId="{23A02DC7-B99C-458B-B4FC-6A9FB78866BB}" type="sibTrans" cxnId="{FC03E9E4-0923-483A-B12D-AAF37D53E928}">
      <dgm:prSet/>
      <dgm:spPr/>
      <dgm:t>
        <a:bodyPr/>
        <a:lstStyle/>
        <a:p>
          <a:endParaRPr lang="pt-BR"/>
        </a:p>
      </dgm:t>
    </dgm:pt>
    <dgm:pt modelId="{FD3FD856-C2BE-41BC-B81A-5748006A4446}" type="pres">
      <dgm:prSet presAssocID="{B74AC3E6-E4B8-48A5-B621-2BC24889F54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71608B0-EE77-4490-90A5-38B34D9A1D27}" type="pres">
      <dgm:prSet presAssocID="{0499555F-9965-4AEC-9708-6EF8FA7260F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BE7D762-AAEA-4D5C-8205-3388CE3C6214}" type="pres">
      <dgm:prSet presAssocID="{4AD1F3C2-7C99-4ED5-95ED-89ED049E853C}" presName="sibTrans" presStyleLbl="sibTrans2D1" presStyleIdx="0" presStyleCnt="3"/>
      <dgm:spPr/>
      <dgm:t>
        <a:bodyPr/>
        <a:lstStyle/>
        <a:p>
          <a:endParaRPr lang="pt-BR"/>
        </a:p>
      </dgm:t>
    </dgm:pt>
    <dgm:pt modelId="{9FE7491C-1000-427E-BFCC-91F527C01BE8}" type="pres">
      <dgm:prSet presAssocID="{4AD1F3C2-7C99-4ED5-95ED-89ED049E853C}" presName="connectorText" presStyleLbl="sibTrans2D1" presStyleIdx="0" presStyleCnt="3"/>
      <dgm:spPr/>
      <dgm:t>
        <a:bodyPr/>
        <a:lstStyle/>
        <a:p>
          <a:endParaRPr lang="pt-BR"/>
        </a:p>
      </dgm:t>
    </dgm:pt>
    <dgm:pt modelId="{A2A4960A-8931-4319-AB6C-3DAEA265E663}" type="pres">
      <dgm:prSet presAssocID="{7950A229-BEA3-4BD6-8E6F-72FF7E111BF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62994DB-BABC-4E9D-BC39-9B0A102748CE}" type="pres">
      <dgm:prSet presAssocID="{A5D1EA23-2640-4933-8905-93166FDAFBA7}" presName="sibTrans" presStyleLbl="sibTrans2D1" presStyleIdx="1" presStyleCnt="3"/>
      <dgm:spPr/>
      <dgm:t>
        <a:bodyPr/>
        <a:lstStyle/>
        <a:p>
          <a:endParaRPr lang="pt-BR"/>
        </a:p>
      </dgm:t>
    </dgm:pt>
    <dgm:pt modelId="{AEF53DC0-06D1-455B-BCEB-3B856F7F7F0F}" type="pres">
      <dgm:prSet presAssocID="{A5D1EA23-2640-4933-8905-93166FDAFBA7}" presName="connectorText" presStyleLbl="sibTrans2D1" presStyleIdx="1" presStyleCnt="3"/>
      <dgm:spPr/>
      <dgm:t>
        <a:bodyPr/>
        <a:lstStyle/>
        <a:p>
          <a:endParaRPr lang="pt-BR"/>
        </a:p>
      </dgm:t>
    </dgm:pt>
    <dgm:pt modelId="{EA25AAAF-8FAC-4A2C-AEC7-427A062F6147}" type="pres">
      <dgm:prSet presAssocID="{7D4CF524-6EC7-4A0F-97E9-70DA851FD7D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36E8178-ED76-49C8-9A35-8647842EA7B5}" type="pres">
      <dgm:prSet presAssocID="{23A02DC7-B99C-458B-B4FC-6A9FB78866BB}" presName="sibTrans" presStyleLbl="sibTrans2D1" presStyleIdx="2" presStyleCnt="3"/>
      <dgm:spPr/>
      <dgm:t>
        <a:bodyPr/>
        <a:lstStyle/>
        <a:p>
          <a:endParaRPr lang="pt-BR"/>
        </a:p>
      </dgm:t>
    </dgm:pt>
    <dgm:pt modelId="{940ED1A2-BEE1-4D7B-8FB4-AEE5BBA0DF44}" type="pres">
      <dgm:prSet presAssocID="{23A02DC7-B99C-458B-B4FC-6A9FB78866BB}" presName="connectorText" presStyleLbl="sibTrans2D1" presStyleIdx="2" presStyleCnt="3"/>
      <dgm:spPr/>
      <dgm:t>
        <a:bodyPr/>
        <a:lstStyle/>
        <a:p>
          <a:endParaRPr lang="pt-BR"/>
        </a:p>
      </dgm:t>
    </dgm:pt>
  </dgm:ptLst>
  <dgm:cxnLst>
    <dgm:cxn modelId="{560F43AD-78D4-40A7-BA7B-1E8CD8ACA727}" type="presOf" srcId="{23A02DC7-B99C-458B-B4FC-6A9FB78866BB}" destId="{940ED1A2-BEE1-4D7B-8FB4-AEE5BBA0DF44}" srcOrd="1" destOrd="0" presId="urn:microsoft.com/office/officeart/2005/8/layout/cycle2"/>
    <dgm:cxn modelId="{5D56813A-D26F-4C04-A065-3944447708E7}" type="presOf" srcId="{7950A229-BEA3-4BD6-8E6F-72FF7E111BF8}" destId="{A2A4960A-8931-4319-AB6C-3DAEA265E663}" srcOrd="0" destOrd="0" presId="urn:microsoft.com/office/officeart/2005/8/layout/cycle2"/>
    <dgm:cxn modelId="{C7523C9A-97EE-4D4B-B277-AC4E92D300E6}" type="presOf" srcId="{0499555F-9965-4AEC-9708-6EF8FA7260F8}" destId="{971608B0-EE77-4490-90A5-38B34D9A1D27}" srcOrd="0" destOrd="0" presId="urn:microsoft.com/office/officeart/2005/8/layout/cycle2"/>
    <dgm:cxn modelId="{1B20E058-0935-4A9C-B88B-E09C02CFECE1}" srcId="{B74AC3E6-E4B8-48A5-B621-2BC24889F549}" destId="{0499555F-9965-4AEC-9708-6EF8FA7260F8}" srcOrd="0" destOrd="0" parTransId="{7C31F36D-ED06-459F-8825-16B1388E04DE}" sibTransId="{4AD1F3C2-7C99-4ED5-95ED-89ED049E853C}"/>
    <dgm:cxn modelId="{FC03E9E4-0923-483A-B12D-AAF37D53E928}" srcId="{B74AC3E6-E4B8-48A5-B621-2BC24889F549}" destId="{7D4CF524-6EC7-4A0F-97E9-70DA851FD7DD}" srcOrd="2" destOrd="0" parTransId="{681D837A-EF4C-4BFB-9757-32149A737C23}" sibTransId="{23A02DC7-B99C-458B-B4FC-6A9FB78866BB}"/>
    <dgm:cxn modelId="{4E28A834-E35F-48BC-AA59-A0111D03F5A1}" type="presOf" srcId="{4AD1F3C2-7C99-4ED5-95ED-89ED049E853C}" destId="{1BE7D762-AAEA-4D5C-8205-3388CE3C6214}" srcOrd="0" destOrd="0" presId="urn:microsoft.com/office/officeart/2005/8/layout/cycle2"/>
    <dgm:cxn modelId="{C3029D64-A0B6-4FF5-A749-E84729FA251C}" type="presOf" srcId="{A5D1EA23-2640-4933-8905-93166FDAFBA7}" destId="{B62994DB-BABC-4E9D-BC39-9B0A102748CE}" srcOrd="0" destOrd="0" presId="urn:microsoft.com/office/officeart/2005/8/layout/cycle2"/>
    <dgm:cxn modelId="{E064A27B-0651-4373-84C8-8058263D6285}" type="presOf" srcId="{B74AC3E6-E4B8-48A5-B621-2BC24889F549}" destId="{FD3FD856-C2BE-41BC-B81A-5748006A4446}" srcOrd="0" destOrd="0" presId="urn:microsoft.com/office/officeart/2005/8/layout/cycle2"/>
    <dgm:cxn modelId="{5981C6E1-5DEA-4DE8-89FD-82AFAD1E2826}" type="presOf" srcId="{7D4CF524-6EC7-4A0F-97E9-70DA851FD7DD}" destId="{EA25AAAF-8FAC-4A2C-AEC7-427A062F6147}" srcOrd="0" destOrd="0" presId="urn:microsoft.com/office/officeart/2005/8/layout/cycle2"/>
    <dgm:cxn modelId="{AFE7A384-CE15-46F0-8A87-41AFD503C6B6}" type="presOf" srcId="{A5D1EA23-2640-4933-8905-93166FDAFBA7}" destId="{AEF53DC0-06D1-455B-BCEB-3B856F7F7F0F}" srcOrd="1" destOrd="0" presId="urn:microsoft.com/office/officeart/2005/8/layout/cycle2"/>
    <dgm:cxn modelId="{0D3E8824-E5E7-4604-8ED2-BD3D1A6F1A41}" type="presOf" srcId="{4AD1F3C2-7C99-4ED5-95ED-89ED049E853C}" destId="{9FE7491C-1000-427E-BFCC-91F527C01BE8}" srcOrd="1" destOrd="0" presId="urn:microsoft.com/office/officeart/2005/8/layout/cycle2"/>
    <dgm:cxn modelId="{BE6FA206-468D-410D-B3C9-DF04EF69C38F}" srcId="{B74AC3E6-E4B8-48A5-B621-2BC24889F549}" destId="{7950A229-BEA3-4BD6-8E6F-72FF7E111BF8}" srcOrd="1" destOrd="0" parTransId="{FA37612B-26C9-4CE8-93DD-6C6DD8D06D64}" sibTransId="{A5D1EA23-2640-4933-8905-93166FDAFBA7}"/>
    <dgm:cxn modelId="{E05E416D-043A-46C4-AF2C-86EAD34A454C}" type="presOf" srcId="{23A02DC7-B99C-458B-B4FC-6A9FB78866BB}" destId="{B36E8178-ED76-49C8-9A35-8647842EA7B5}" srcOrd="0" destOrd="0" presId="urn:microsoft.com/office/officeart/2005/8/layout/cycle2"/>
    <dgm:cxn modelId="{17B9ADFE-F988-4091-96BD-95E982DA36FD}" type="presParOf" srcId="{FD3FD856-C2BE-41BC-B81A-5748006A4446}" destId="{971608B0-EE77-4490-90A5-38B34D9A1D27}" srcOrd="0" destOrd="0" presId="urn:microsoft.com/office/officeart/2005/8/layout/cycle2"/>
    <dgm:cxn modelId="{4039F2D8-278C-4C64-A66A-9BB7317BA58B}" type="presParOf" srcId="{FD3FD856-C2BE-41BC-B81A-5748006A4446}" destId="{1BE7D762-AAEA-4D5C-8205-3388CE3C6214}" srcOrd="1" destOrd="0" presId="urn:microsoft.com/office/officeart/2005/8/layout/cycle2"/>
    <dgm:cxn modelId="{4A21CC00-98D2-4E4E-9012-847282F14A82}" type="presParOf" srcId="{1BE7D762-AAEA-4D5C-8205-3388CE3C6214}" destId="{9FE7491C-1000-427E-BFCC-91F527C01BE8}" srcOrd="0" destOrd="0" presId="urn:microsoft.com/office/officeart/2005/8/layout/cycle2"/>
    <dgm:cxn modelId="{D103B6CD-D4BF-49E2-9ED2-A27C2C81D72C}" type="presParOf" srcId="{FD3FD856-C2BE-41BC-B81A-5748006A4446}" destId="{A2A4960A-8931-4319-AB6C-3DAEA265E663}" srcOrd="2" destOrd="0" presId="urn:microsoft.com/office/officeart/2005/8/layout/cycle2"/>
    <dgm:cxn modelId="{C0790795-666C-47DE-981B-BA7F17F0435D}" type="presParOf" srcId="{FD3FD856-C2BE-41BC-B81A-5748006A4446}" destId="{B62994DB-BABC-4E9D-BC39-9B0A102748CE}" srcOrd="3" destOrd="0" presId="urn:microsoft.com/office/officeart/2005/8/layout/cycle2"/>
    <dgm:cxn modelId="{33EE007E-CAA0-46DB-9ACB-1EE2A54CB87F}" type="presParOf" srcId="{B62994DB-BABC-4E9D-BC39-9B0A102748CE}" destId="{AEF53DC0-06D1-455B-BCEB-3B856F7F7F0F}" srcOrd="0" destOrd="0" presId="urn:microsoft.com/office/officeart/2005/8/layout/cycle2"/>
    <dgm:cxn modelId="{5AAB9F7B-D6B6-4248-B072-038B2877B359}" type="presParOf" srcId="{FD3FD856-C2BE-41BC-B81A-5748006A4446}" destId="{EA25AAAF-8FAC-4A2C-AEC7-427A062F6147}" srcOrd="4" destOrd="0" presId="urn:microsoft.com/office/officeart/2005/8/layout/cycle2"/>
    <dgm:cxn modelId="{6B1473A2-A044-4DE7-B797-F277F3D0944E}" type="presParOf" srcId="{FD3FD856-C2BE-41BC-B81A-5748006A4446}" destId="{B36E8178-ED76-49C8-9A35-8647842EA7B5}" srcOrd="5" destOrd="0" presId="urn:microsoft.com/office/officeart/2005/8/layout/cycle2"/>
    <dgm:cxn modelId="{47353CFF-FA49-4C59-BA32-4108028C9BFD}" type="presParOf" srcId="{B36E8178-ED76-49C8-9A35-8647842EA7B5}" destId="{940ED1A2-BEE1-4D7B-8FB4-AEE5BBA0DF4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1608B0-EE77-4490-90A5-38B34D9A1D27}">
      <dsp:nvSpPr>
        <dsp:cNvPr id="0" name=""/>
        <dsp:cNvSpPr/>
      </dsp:nvSpPr>
      <dsp:spPr>
        <a:xfrm>
          <a:off x="3357562" y="1316"/>
          <a:ext cx="2428875" cy="242887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/>
            <a:t>DISTRAÇÃO</a:t>
          </a:r>
          <a:endParaRPr lang="pt-BR" sz="2400" b="1" kern="1200" dirty="0"/>
        </a:p>
      </dsp:txBody>
      <dsp:txXfrm>
        <a:off x="3357562" y="1316"/>
        <a:ext cx="2428875" cy="2428875"/>
      </dsp:txXfrm>
    </dsp:sp>
    <dsp:sp modelId="{1BE7D762-AAEA-4D5C-8205-3388CE3C6214}">
      <dsp:nvSpPr>
        <dsp:cNvPr id="0" name=""/>
        <dsp:cNvSpPr/>
      </dsp:nvSpPr>
      <dsp:spPr>
        <a:xfrm rot="3600000">
          <a:off x="5151828" y="2368933"/>
          <a:ext cx="645200" cy="819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900" kern="1200"/>
        </a:p>
      </dsp:txBody>
      <dsp:txXfrm rot="3600000">
        <a:off x="5151828" y="2368933"/>
        <a:ext cx="645200" cy="819745"/>
      </dsp:txXfrm>
    </dsp:sp>
    <dsp:sp modelId="{A2A4960A-8931-4319-AB6C-3DAEA265E663}">
      <dsp:nvSpPr>
        <dsp:cNvPr id="0" name=""/>
        <dsp:cNvSpPr/>
      </dsp:nvSpPr>
      <dsp:spPr>
        <a:xfrm>
          <a:off x="5180679" y="3159048"/>
          <a:ext cx="2428875" cy="242887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/>
            <a:t>PENSAMENTOS SUPERFICIAIS</a:t>
          </a:r>
          <a:endParaRPr lang="pt-BR" sz="2000" b="1" kern="1200" dirty="0"/>
        </a:p>
      </dsp:txBody>
      <dsp:txXfrm>
        <a:off x="5180679" y="3159048"/>
        <a:ext cx="2428875" cy="2428875"/>
      </dsp:txXfrm>
    </dsp:sp>
    <dsp:sp modelId="{B62994DB-BABC-4E9D-BC39-9B0A102748CE}">
      <dsp:nvSpPr>
        <dsp:cNvPr id="0" name=""/>
        <dsp:cNvSpPr/>
      </dsp:nvSpPr>
      <dsp:spPr>
        <a:xfrm rot="10800000">
          <a:off x="4267660" y="3963613"/>
          <a:ext cx="645200" cy="819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900" kern="1200"/>
        </a:p>
      </dsp:txBody>
      <dsp:txXfrm rot="10800000">
        <a:off x="4267660" y="3963613"/>
        <a:ext cx="645200" cy="819745"/>
      </dsp:txXfrm>
    </dsp:sp>
    <dsp:sp modelId="{EA25AAAF-8FAC-4A2C-AEC7-427A062F6147}">
      <dsp:nvSpPr>
        <dsp:cNvPr id="0" name=""/>
        <dsp:cNvSpPr/>
      </dsp:nvSpPr>
      <dsp:spPr>
        <a:xfrm>
          <a:off x="1534445" y="3159048"/>
          <a:ext cx="2428875" cy="242887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/>
            <a:t>VIDA SUPERFICIAL</a:t>
          </a:r>
          <a:endParaRPr lang="pt-BR" sz="2400" b="1" kern="1200" dirty="0"/>
        </a:p>
      </dsp:txBody>
      <dsp:txXfrm>
        <a:off x="1534445" y="3159048"/>
        <a:ext cx="2428875" cy="2428875"/>
      </dsp:txXfrm>
    </dsp:sp>
    <dsp:sp modelId="{B36E8178-ED76-49C8-9A35-8647842EA7B5}">
      <dsp:nvSpPr>
        <dsp:cNvPr id="0" name=""/>
        <dsp:cNvSpPr/>
      </dsp:nvSpPr>
      <dsp:spPr>
        <a:xfrm rot="18000000">
          <a:off x="3328710" y="2400561"/>
          <a:ext cx="645200" cy="819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900" kern="1200"/>
        </a:p>
      </dsp:txBody>
      <dsp:txXfrm rot="18000000">
        <a:off x="3328710" y="2400561"/>
        <a:ext cx="645200" cy="819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4958C04-65FF-4C02-8373-6B38C7C0FE51}" type="datetimeFigureOut">
              <a:rPr lang="pt-BR"/>
              <a:pPr>
                <a:defRPr/>
              </a:pPr>
              <a:t>19/09/2015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pt-B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5AF88F6-ABA0-4782-BC26-F99F690D2FE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1536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FB2301-1A0A-4AA4-AFB6-CBEBBA485AB2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2150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33B595-DB7A-4E2D-95F1-A6DF19D391E4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-"/>
            </a:pPr>
            <a:endParaRPr lang="pt-BR" smtClean="0"/>
          </a:p>
        </p:txBody>
      </p:sp>
      <p:sp>
        <p:nvSpPr>
          <p:cNvPr id="2662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5ECFC4-F666-4419-89C9-74F2867EB6DA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Uma pessoa 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olha 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seu </a:t>
            </a:r>
            <a:r>
              <a:rPr lang="pt-B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smartphone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 média 150 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vezes no dia. 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Fazemos isso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 uma frequência absurda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pt-B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pt-B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É</a:t>
            </a:r>
            <a:r>
              <a:rPr lang="pt-B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ditadura da distração, para tirar nosso foco e atenção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lang="pt-B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lang="pt-BR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4276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89EB942-5764-41BC-A519-1CFA350E8A19}" type="slidenum">
              <a:rPr lang="pt-BR">
                <a:latin typeface="Calibri" pitchFamily="34" charset="0"/>
              </a:rPr>
              <a:pPr algn="r"/>
              <a:t>4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lang="pt-BR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4276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89EB942-5764-41BC-A519-1CFA350E8A19}" type="slidenum">
              <a:rPr lang="pt-BR">
                <a:latin typeface="Calibri" pitchFamily="34" charset="0"/>
              </a:rPr>
              <a:pPr algn="r"/>
              <a:t>5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lang="pt-BR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4276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89EB942-5764-41BC-A519-1CFA350E8A19}" type="slidenum">
              <a:rPr lang="pt-BR">
                <a:latin typeface="Calibri" pitchFamily="34" charset="0"/>
              </a:rPr>
              <a:pPr algn="r"/>
              <a:t>6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Caso contrário</a:t>
            </a:r>
            <a:r>
              <a:rPr lang="pt-BR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não conseguiremos adorar, nem ter uma vida espiritual de qualidade e profundidade.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pt-BR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por isso....</a:t>
            </a:r>
            <a:endParaRPr lang="pt-BR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4276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89EB942-5764-41BC-A519-1CFA350E8A19}" type="slidenum">
              <a:rPr lang="pt-BR">
                <a:latin typeface="Calibri" pitchFamily="34" charset="0"/>
              </a:rPr>
              <a:pPr algn="r"/>
              <a:t>7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lang="pt-BR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4276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89EB942-5764-41BC-A519-1CFA350E8A19}" type="slidenum">
              <a:rPr lang="pt-BR">
                <a:latin typeface="Calibri" pitchFamily="34" charset="0"/>
              </a:rPr>
              <a:pPr algn="r"/>
              <a:t>8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Uma vida de adoração </a:t>
            </a:r>
            <a:r>
              <a:rPr lang="pt-B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requer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oração e meditação 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 palavra de Deus.</a:t>
            </a:r>
          </a:p>
          <a:p>
            <a:pPr lvl="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você tem o hábito de fazer sua devocional de manhã, determine que você não irá ligar seu computador ou olhar o celular até ter lido a Bíblia e gasto tempo em oração.</a:t>
            </a:r>
          </a:p>
          <a:p>
            <a:pPr lvl="0">
              <a:buFontTx/>
              <a:buChar char="-"/>
            </a:pP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Exemplo de distração: irmão que ficou olhando para cima durante a pregação.</a:t>
            </a:r>
            <a:endParaRPr lang="pt-B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2"/>
            <a:endParaRPr lang="pt-BR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4276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89EB942-5764-41BC-A519-1CFA350E8A19}" type="slidenum">
              <a:rPr lang="pt-BR">
                <a:latin typeface="Calibri" pitchFamily="34" charset="0"/>
              </a:rPr>
              <a:pPr algn="r"/>
              <a:t>9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dirty="0" smtClean="0"/>
              <a:t>2º impacto da tecnologia na adoração: consequência</a:t>
            </a:r>
            <a:r>
              <a:rPr lang="pt-BR" baseline="0" dirty="0" smtClean="0"/>
              <a:t> das distrações.</a:t>
            </a:r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pt-BR" sz="1200" b="1" dirty="0" smtClean="0"/>
              <a:t>Vida superficial</a:t>
            </a:r>
            <a:r>
              <a:rPr lang="pt-BR" sz="1200" dirty="0" smtClean="0"/>
              <a:t>: Incapacidade de meditar, de ler, de se aprofundar</a:t>
            </a:r>
            <a:r>
              <a:rPr lang="pt-BR" sz="1200" baseline="0" dirty="0" smtClean="0"/>
              <a:t> </a:t>
            </a:r>
            <a:r>
              <a:rPr lang="pt-BR" sz="1200" baseline="0" dirty="0" smtClean="0">
                <a:sym typeface="Wingdings" pitchFamily="2" charset="2"/>
              </a:rPr>
              <a:t> reflexo na vida espiritual.</a:t>
            </a:r>
            <a:r>
              <a:rPr lang="pt-BR" sz="1200" dirty="0" smtClean="0"/>
              <a:t> </a:t>
            </a:r>
          </a:p>
          <a:p>
            <a:pPr marL="228600" indent="-228600">
              <a:spcBef>
                <a:spcPct val="0"/>
              </a:spcBef>
              <a:buFontTx/>
              <a:buChar char="-"/>
            </a:pPr>
            <a:endParaRPr lang="pt-BR" dirty="0" smtClean="0"/>
          </a:p>
        </p:txBody>
      </p:sp>
      <p:sp>
        <p:nvSpPr>
          <p:cNvPr id="52228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7086BEA-3C25-442F-97D5-F6A5022B2C46}" type="slidenum">
              <a:rPr lang="pt-BR">
                <a:latin typeface="Calibri" pitchFamily="34" charset="0"/>
              </a:rPr>
              <a:pPr algn="r"/>
              <a:t>10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Char char="-"/>
            </a:pPr>
            <a:endParaRPr lang="pt-BR" dirty="0" smtClean="0"/>
          </a:p>
        </p:txBody>
      </p:sp>
      <p:sp>
        <p:nvSpPr>
          <p:cNvPr id="52228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7086BEA-3C25-442F-97D5-F6A5022B2C46}" type="slidenum">
              <a:rPr lang="pt-BR">
                <a:latin typeface="Calibri" pitchFamily="34" charset="0"/>
              </a:rPr>
              <a:pPr algn="r"/>
              <a:t>11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dirty="0" smtClean="0"/>
              <a:t>Adoração</a:t>
            </a:r>
            <a:r>
              <a:rPr lang="pt-BR" baseline="0" dirty="0" smtClean="0"/>
              <a:t> requer </a:t>
            </a:r>
            <a:r>
              <a:rPr lang="pt-BR" b="1" baseline="0" dirty="0" smtClean="0"/>
              <a:t>conhecimento, sabedoria, intimidade. </a:t>
            </a:r>
            <a:r>
              <a:rPr lang="pt-BR" baseline="0" dirty="0" smtClean="0"/>
              <a:t>E não se consegue nada disso com superficialidade. Se consegue com dedicação, tempo, meditação, leitura, estudo da palavra de Deus.</a:t>
            </a:r>
          </a:p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baseline="0" dirty="0" smtClean="0"/>
              <a:t>Requer uma busca intima, um grande temor que não se consegue sem profundidade.</a:t>
            </a:r>
            <a:endParaRPr lang="pt-BR" dirty="0" smtClean="0"/>
          </a:p>
        </p:txBody>
      </p:sp>
      <p:sp>
        <p:nvSpPr>
          <p:cNvPr id="52228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7086BEA-3C25-442F-97D5-F6A5022B2C46}" type="slidenum">
              <a:rPr lang="pt-BR">
                <a:latin typeface="Calibri" pitchFamily="34" charset="0"/>
              </a:rPr>
              <a:pPr algn="r"/>
              <a:t>12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dirty="0" smtClean="0"/>
              <a:t>3º impacto</a:t>
            </a:r>
            <a:r>
              <a:rPr lang="pt-BR" baseline="0" dirty="0" smtClean="0"/>
              <a:t> da tecnologia na adoração</a:t>
            </a:r>
          </a:p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baseline="0" dirty="0" smtClean="0"/>
              <a:t>É, na verdade, uma consequência de uma vida superficial.</a:t>
            </a:r>
          </a:p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tecnologia nos diz que </a:t>
            </a:r>
            <a:r>
              <a:rPr lang="pt-B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podemos ter tudo 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ao nosso alcance, mas ao mesmo tempo </a:t>
            </a:r>
            <a:r>
              <a:rPr lang="pt-B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não conseguimos ter nada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pois não temos foco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pt-BR" dirty="0" smtClean="0"/>
          </a:p>
        </p:txBody>
      </p:sp>
      <p:sp>
        <p:nvSpPr>
          <p:cNvPr id="64516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BEBA12-2D51-4CAB-B316-580D33D0E20F}" type="slidenum">
              <a:rPr lang="pt-BR">
                <a:latin typeface="Calibri" pitchFamily="34" charset="0"/>
              </a:rPr>
              <a:pPr algn="r"/>
              <a:t>13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dirty="0" smtClean="0"/>
              <a:t>As pessoas estão perdendo o foco nas coisas</a:t>
            </a:r>
            <a:r>
              <a:rPr lang="pt-BR" baseline="0" dirty="0" smtClean="0"/>
              <a:t> certas, nas coisas importantes, e a tecnologia tem contribuído fortemente para isso.</a:t>
            </a:r>
          </a:p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baseline="0" dirty="0" smtClean="0"/>
              <a:t>Deus nos chama para ter foco, foco em Cristo, na sua palavra, na oração, sem distrações, sem superficialidade. </a:t>
            </a:r>
          </a:p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baseline="0" dirty="0" smtClean="0"/>
              <a:t>Precisamos dar o tempo e atenção necessários (não ao celular ou a internet) à palavra de Deus.</a:t>
            </a:r>
          </a:p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baseline="0" dirty="0" smtClean="0"/>
              <a:t>Precisamos atender ao chamado (não do celular), mas de Deus.</a:t>
            </a:r>
            <a:endParaRPr lang="pt-BR" dirty="0" smtClean="0"/>
          </a:p>
        </p:txBody>
      </p:sp>
      <p:sp>
        <p:nvSpPr>
          <p:cNvPr id="64516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BEBA12-2D51-4CAB-B316-580D33D0E20F}" type="slidenum">
              <a:rPr lang="pt-BR">
                <a:latin typeface="Calibri" pitchFamily="34" charset="0"/>
              </a:rPr>
              <a:pPr algn="r"/>
              <a:t>14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cientista Allen Downey, da </a:t>
            </a:r>
            <a:r>
              <a:rPr lang="pt-B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Olin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College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pt-B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Massachussets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(EUA) fez um estudo recente na qual destaca que a baixa frequência 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nos 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cultos religiosos de jovens americanos está associada ao uso inadequado das redes sociais.</a:t>
            </a:r>
            <a:endParaRPr lang="pt-BR" dirty="0" smtClean="0"/>
          </a:p>
        </p:txBody>
      </p:sp>
      <p:sp>
        <p:nvSpPr>
          <p:cNvPr id="62468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321DA93-52D2-4AD4-898C-8364BDD680DB}" type="slidenum">
              <a:rPr lang="pt-BR">
                <a:latin typeface="Calibri" pitchFamily="34" charset="0"/>
              </a:rPr>
              <a:pPr algn="r"/>
              <a:t>15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-"/>
            </a:pPr>
            <a:endParaRPr lang="pt-BR" smtClean="0"/>
          </a:p>
        </p:txBody>
      </p:sp>
      <p:sp>
        <p:nvSpPr>
          <p:cNvPr id="2662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5ECFC4-F666-4419-89C9-74F2867EB6DA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Char char="-"/>
            </a:pPr>
            <a:r>
              <a:rPr lang="pt-BR" dirty="0" smtClean="0"/>
              <a:t>A pergunta não é se </a:t>
            </a:r>
            <a:r>
              <a:rPr lang="pt-BR" b="1" dirty="0" smtClean="0"/>
              <a:t>podemos </a:t>
            </a:r>
            <a:r>
              <a:rPr lang="pt-BR" dirty="0" smtClean="0"/>
              <a:t>ter a </a:t>
            </a:r>
            <a:r>
              <a:rPr lang="pt-BR" dirty="0" err="1" smtClean="0"/>
              <a:t>Biblia</a:t>
            </a:r>
            <a:r>
              <a:rPr lang="pt-BR" dirty="0" smtClean="0"/>
              <a:t> no celular, ou se </a:t>
            </a:r>
            <a:r>
              <a:rPr lang="pt-BR" b="1" dirty="0" smtClean="0"/>
              <a:t>podemos</a:t>
            </a:r>
            <a:r>
              <a:rPr lang="pt-BR" b="1" baseline="0" dirty="0" smtClean="0"/>
              <a:t> </a:t>
            </a:r>
            <a:r>
              <a:rPr lang="pt-BR" baseline="0" dirty="0" smtClean="0"/>
              <a:t>utilizar o aplicativo bíblia durante o culto. Obviamente, podemos.</a:t>
            </a:r>
            <a:endParaRPr lang="pt-BR" dirty="0" smtClean="0"/>
          </a:p>
        </p:txBody>
      </p:sp>
      <p:sp>
        <p:nvSpPr>
          <p:cNvPr id="62468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321DA93-52D2-4AD4-898C-8364BDD680DB}" type="slidenum">
              <a:rPr lang="pt-BR">
                <a:latin typeface="Calibri" pitchFamily="34" charset="0"/>
              </a:rPr>
              <a:pPr algn="r"/>
              <a:t>17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dirty="0" smtClean="0"/>
              <a:t>Ele</a:t>
            </a:r>
            <a:r>
              <a:rPr lang="pt-BR" baseline="0" dirty="0" smtClean="0"/>
              <a:t> é taxativamente contra o uso da Bíblia no celular durante o culto público.</a:t>
            </a:r>
          </a:p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baseline="0" dirty="0" smtClean="0"/>
              <a:t>1º-  El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 </a:t>
            </a:r>
            <a:r>
              <a:rPr lang="pt-B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mais distrai 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que ajuda na concentração tão importante e necessária durante o culto.</a:t>
            </a:r>
          </a:p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 Poucos conseguem evitar a distração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dar uma olhadinha no email, </a:t>
            </a:r>
            <a:r>
              <a:rPr lang="pt-B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whatsapp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pt-B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facebook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....</a:t>
            </a:r>
          </a:p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Falta de Reverência.</a:t>
            </a:r>
          </a:p>
          <a:p>
            <a:pPr marL="228600" indent="-228600">
              <a:spcBef>
                <a:spcPct val="0"/>
              </a:spcBef>
              <a:buFontTx/>
              <a:buNone/>
            </a:pPr>
            <a:endParaRPr lang="pt-B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 </a:t>
            </a:r>
            <a:endParaRPr lang="pt-BR" dirty="0" smtClean="0"/>
          </a:p>
        </p:txBody>
      </p:sp>
      <p:sp>
        <p:nvSpPr>
          <p:cNvPr id="62468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321DA93-52D2-4AD4-898C-8364BDD680DB}" type="slidenum">
              <a:rPr lang="pt-BR">
                <a:latin typeface="Calibri" pitchFamily="34" charset="0"/>
              </a:rPr>
              <a:pPr algn="r"/>
              <a:t>18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dirty="0" smtClean="0"/>
              <a:t>Ele</a:t>
            </a:r>
            <a:r>
              <a:rPr lang="pt-BR" baseline="0" dirty="0" smtClean="0"/>
              <a:t> é taxativamente contra o uso da Bíblia no celular durante o culto público.</a:t>
            </a:r>
          </a:p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baseline="0" dirty="0" smtClean="0"/>
              <a:t>1º-  El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 </a:t>
            </a:r>
            <a:r>
              <a:rPr lang="pt-B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mais distrai 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que ajuda na concentração tão importante e necessária durante o culto.</a:t>
            </a:r>
          </a:p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 Poucos conseguem evitar a distração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dar uma olhadinha no email, </a:t>
            </a:r>
            <a:r>
              <a:rPr lang="pt-B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whatsapp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pt-B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facebook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....</a:t>
            </a:r>
          </a:p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Falta de Reverência.</a:t>
            </a:r>
          </a:p>
          <a:p>
            <a:pPr marL="228600" indent="-228600">
              <a:spcBef>
                <a:spcPct val="0"/>
              </a:spcBef>
              <a:buFontTx/>
              <a:buNone/>
            </a:pPr>
            <a:endParaRPr lang="pt-B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 </a:t>
            </a:r>
            <a:endParaRPr lang="pt-BR" dirty="0" smtClean="0"/>
          </a:p>
        </p:txBody>
      </p:sp>
      <p:sp>
        <p:nvSpPr>
          <p:cNvPr id="62468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321DA93-52D2-4AD4-898C-8364BDD680DB}" type="slidenum">
              <a:rPr lang="pt-BR">
                <a:latin typeface="Calibri" pitchFamily="34" charset="0"/>
              </a:rPr>
              <a:pPr algn="r"/>
              <a:t>19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2º - Ser exemplo e não motivo de tropeço para os mais jovens.</a:t>
            </a:r>
          </a:p>
          <a:p>
            <a:pPr marL="228600" indent="-228600">
              <a:spcBef>
                <a:spcPct val="0"/>
              </a:spcBef>
              <a:buFontTx/>
              <a:buNone/>
            </a:pPr>
            <a:endParaRPr lang="pt-B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 </a:t>
            </a:r>
            <a:endParaRPr lang="pt-BR" dirty="0" smtClean="0"/>
          </a:p>
        </p:txBody>
      </p:sp>
      <p:sp>
        <p:nvSpPr>
          <p:cNvPr id="62468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321DA93-52D2-4AD4-898C-8364BDD680DB}" type="slidenum">
              <a:rPr lang="pt-BR">
                <a:latin typeface="Calibri" pitchFamily="34" charset="0"/>
              </a:rPr>
              <a:pPr algn="r"/>
              <a:t>20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3º - As crianças irão aprender a amar a Bíblia ou o Celular.</a:t>
            </a:r>
          </a:p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Nos Estados Unidos os crente eram chamados de "o Povo do Livro". Havia uma identificação e identidade</a:t>
            </a: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 a Bíblia.</a:t>
            </a:r>
          </a:p>
          <a:p>
            <a:pPr marL="228600" indent="-228600">
              <a:spcBef>
                <a:spcPct val="0"/>
              </a:spcBef>
              <a:buFontTx/>
              <a:buNone/>
            </a:pPr>
            <a:endParaRPr lang="pt-B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isso, é melhor levar a Bíblia para o culto o deixar o Celular em casa!</a:t>
            </a:r>
          </a:p>
          <a:p>
            <a:pPr marL="228600" indent="-228600">
              <a:spcBef>
                <a:spcPct val="0"/>
              </a:spcBef>
              <a:buFontTx/>
              <a:buNone/>
            </a:pPr>
            <a:endParaRPr lang="pt-B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spcBef>
                <a:spcPct val="0"/>
              </a:spcBef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 </a:t>
            </a:r>
            <a:endParaRPr lang="pt-BR" dirty="0" smtClean="0"/>
          </a:p>
        </p:txBody>
      </p:sp>
      <p:sp>
        <p:nvSpPr>
          <p:cNvPr id="62468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321DA93-52D2-4AD4-898C-8364BDD680DB}" type="slidenum">
              <a:rPr lang="pt-BR">
                <a:latin typeface="Calibri" pitchFamily="34" charset="0"/>
              </a:rPr>
              <a:pPr algn="r"/>
              <a:t>21</a:t>
            </a:fld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1741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0C2970F-B4A2-4B00-A66B-0B1430518E59}" type="slidenum">
              <a:rPr 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148C6-9FC9-471D-A084-A469FE821FC5}" type="datetimeFigureOut">
              <a:rPr lang="pt-BR"/>
              <a:pPr>
                <a:defRPr/>
              </a:pPr>
              <a:t>19/09/2015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7AA7D-0AE3-40C9-93DB-4EF345ADA4F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22578-DD1E-42F0-87C1-B609666FDDD7}" type="datetimeFigureOut">
              <a:rPr lang="pt-BR"/>
              <a:pPr>
                <a:defRPr/>
              </a:pPr>
              <a:t>19/09/2015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85ECE-3FC6-4B34-AD12-DAF8BB4300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E0396-F854-4729-90DB-B50F4B6FF8B4}" type="datetimeFigureOut">
              <a:rPr lang="pt-BR"/>
              <a:pPr>
                <a:defRPr/>
              </a:pPr>
              <a:t>19/09/2015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A00E6-24F3-478F-B20F-7E6EE2C4E04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19551-BC8F-4C89-8D3F-F5C9C586AC84}" type="datetimeFigureOut">
              <a:rPr lang="pt-BR"/>
              <a:pPr>
                <a:defRPr/>
              </a:pPr>
              <a:t>19/09/2015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EFEC2-137D-437B-B621-BD960DD520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8D87A-4421-4E9E-BC42-01FAEC2946C4}" type="datetimeFigureOut">
              <a:rPr lang="pt-BR"/>
              <a:pPr>
                <a:defRPr/>
              </a:pPr>
              <a:t>19/09/2015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CD382-164D-4281-900E-2EFC38E2C5F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5BDFC-F76E-44BA-8F65-7BA4BD60614A}" type="datetimeFigureOut">
              <a:rPr lang="pt-BR"/>
              <a:pPr>
                <a:defRPr/>
              </a:pPr>
              <a:t>19/09/2015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9FF85-A86C-4962-84B8-6737E17ACE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5C3EF-ADAD-4468-BDA0-DAE0D55555DD}" type="datetimeFigureOut">
              <a:rPr lang="pt-BR"/>
              <a:pPr>
                <a:defRPr/>
              </a:pPr>
              <a:t>19/09/2015</a:t>
            </a:fld>
            <a:endParaRPr lang="pt-B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32307-A426-4D62-95CE-E7014B2B048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3DF02-A028-4FF8-9DF9-A1CB550DBE35}" type="datetimeFigureOut">
              <a:rPr lang="pt-BR"/>
              <a:pPr>
                <a:defRPr/>
              </a:pPr>
              <a:t>19/09/2015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EFF1E-D040-4F10-9755-3705C7873A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9EBB7-D1E3-48BF-90CE-5E67BC78358B}" type="datetimeFigureOut">
              <a:rPr lang="pt-BR"/>
              <a:pPr>
                <a:defRPr/>
              </a:pPr>
              <a:t>19/09/2015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1C22F-8DDF-4A4F-A391-F1C679CAC8B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99FD5-D3B9-4EAF-9CCC-E51B417A0B88}" type="datetimeFigureOut">
              <a:rPr lang="pt-BR"/>
              <a:pPr>
                <a:defRPr/>
              </a:pPr>
              <a:t>19/09/2015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B02DE-4F3C-40CE-AF7C-53037354342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7345D-6F34-4834-8B67-AC3A79A60AFC}" type="datetimeFigureOut">
              <a:rPr lang="pt-BR"/>
              <a:pPr>
                <a:defRPr/>
              </a:pPr>
              <a:t>19/09/2015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0306D-EEC2-42B9-9717-A958EAF3C73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pt-B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7ED115-63E6-476F-994E-CD212B6430DF}" type="datetimeFigureOut">
              <a:rPr lang="pt-BR"/>
              <a:pPr>
                <a:defRPr/>
              </a:pPr>
              <a:t>19/09/2015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7ED907-755F-49A6-B441-8B91942E153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isteriofiel.com/artigos/detalhes/219/O_Uso_da_Biblia_em_Tablets_e_Celulares_no_Culto_e_as_Crianca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isteriofiel.com/artigos/detalhes/219/O_Uso_da_Biblia_em_Tablets_e_Celulares_no_Culto_e_as_Criancas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isteriofiel.com/artigos/detalhes/219/O_Uso_da_Biblia_em_Tablets_e_Celulares_no_Culto_e_as_Criancas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isteriofiel.com/artigos/detalhes/219/O_Uso_da_Biblia_em_Tablets_e_Celulares_no_Culto_e_as_Criancas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288" y="5157788"/>
            <a:ext cx="8569325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>
                <a:solidFill>
                  <a:schemeClr val="bg1"/>
                </a:solidFill>
                <a:latin typeface="+mj-lt"/>
                <a:cs typeface="+mn-cs"/>
              </a:rPr>
              <a:t>TECNOLOGIA, VIDA E ADORAÇÃO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288" y="5707063"/>
            <a:ext cx="8569325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spc="-150" dirty="0">
                <a:solidFill>
                  <a:srgbClr val="2A92D0"/>
                </a:solidFill>
                <a:latin typeface="+mj-lt"/>
                <a:cs typeface="+mn-cs"/>
              </a:rPr>
              <a:t>Aprendendo a viver e adorar num mundo novo</a:t>
            </a:r>
            <a:endParaRPr lang="pt-BR" sz="3600" spc="-150" dirty="0">
              <a:solidFill>
                <a:srgbClr val="2A92D0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1275" y="836613"/>
            <a:ext cx="5292725" cy="3600450"/>
          </a:xfrm>
          <a:prstGeom prst="rect">
            <a:avLst/>
          </a:prstGeom>
          <a:solidFill>
            <a:srgbClr val="D6D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813" y="404813"/>
            <a:ext cx="3806825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067945" y="1408708"/>
            <a:ext cx="48965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b-NO" sz="3600" b="1" dirty="0" smtClean="0">
                <a:solidFill>
                  <a:srgbClr val="1C9448"/>
                </a:solidFill>
                <a:latin typeface="Calibri" pitchFamily="34" charset="0"/>
                <a:cs typeface="Times New Roman" pitchFamily="18" charset="0"/>
              </a:rPr>
              <a:t>O impacto da tecnologia na adoração. </a:t>
            </a:r>
            <a:endParaRPr lang="pt-BR" sz="3600" b="1" dirty="0">
              <a:solidFill>
                <a:srgbClr val="1C9448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5288" y="6237288"/>
            <a:ext cx="8542337" cy="519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i="1" dirty="0" err="1">
                <a:solidFill>
                  <a:schemeClr val="bg1"/>
                </a:solidFill>
                <a:latin typeface="+mj-lt"/>
                <a:cs typeface="+mn-cs"/>
              </a:rPr>
              <a:t>Presb</a:t>
            </a:r>
            <a:r>
              <a:rPr lang="pt-BR" sz="2000" b="1" i="1" dirty="0">
                <a:solidFill>
                  <a:schemeClr val="bg1"/>
                </a:solidFill>
                <a:latin typeface="+mj-lt"/>
                <a:cs typeface="+mn-cs"/>
              </a:rPr>
              <a:t>. Daniel de Souza Galvão</a:t>
            </a:r>
            <a:r>
              <a:rPr lang="pt-BR" sz="2800" b="1" i="1" dirty="0">
                <a:solidFill>
                  <a:schemeClr val="bg1"/>
                </a:solidFill>
                <a:latin typeface="+mj-lt"/>
                <a:cs typeface="+mn-cs"/>
              </a:rPr>
              <a:t> </a:t>
            </a:r>
            <a:r>
              <a:rPr lang="pt-BR" sz="2800" dirty="0">
                <a:solidFill>
                  <a:schemeClr val="bg1"/>
                </a:solidFill>
                <a:latin typeface="+mj-lt"/>
                <a:cs typeface="Myriad Arabic"/>
              </a:rPr>
              <a:t>»</a:t>
            </a:r>
            <a:r>
              <a:rPr lang="pt-BR" sz="2000" b="1" i="1" dirty="0">
                <a:solidFill>
                  <a:schemeClr val="bg1"/>
                </a:solidFill>
                <a:latin typeface="+mj-lt"/>
                <a:cs typeface="+mn-cs"/>
              </a:rPr>
              <a:t> Bel. Waldemar </a:t>
            </a:r>
            <a:r>
              <a:rPr lang="pt-BR" sz="2000" b="1" i="1" dirty="0" err="1">
                <a:solidFill>
                  <a:schemeClr val="bg1"/>
                </a:solidFill>
                <a:latin typeface="+mj-lt"/>
                <a:cs typeface="+mn-cs"/>
              </a:rPr>
              <a:t>Nabarrete</a:t>
            </a:r>
            <a:r>
              <a:rPr lang="pt-BR" sz="2000" b="1" i="1" dirty="0">
                <a:solidFill>
                  <a:schemeClr val="bg1"/>
                </a:solidFill>
                <a:latin typeface="+mj-lt"/>
                <a:cs typeface="+mn-cs"/>
              </a:rPr>
              <a:t> Jr.</a:t>
            </a:r>
            <a:endParaRPr lang="pt-BR" sz="2000" dirty="0">
              <a:solidFill>
                <a:schemeClr val="bg1"/>
              </a:solidFill>
              <a:latin typeface="+mj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10" grpId="0" animBg="1"/>
      <p:bldP spid="13" grpId="0"/>
      <p:bldP spid="1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>
            <a:spLocks noChangeArrowheads="1"/>
          </p:cNvSpPr>
          <p:nvPr/>
        </p:nvSpPr>
        <p:spPr bwMode="auto">
          <a:xfrm>
            <a:off x="144016" y="4797152"/>
            <a:ext cx="8892480" cy="18002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/>
            <a:r>
              <a:rPr lang="pt-BR" sz="44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A Tecnologia pode </a:t>
            </a:r>
            <a:r>
              <a:rPr lang="pt-BR" sz="44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atrapalhar nossa vida espiritual?</a:t>
            </a:r>
            <a:endParaRPr lang="pt-BR" sz="4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8" name="Imagem 7" descr="chico-xavier-x-palavra-de-deu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63458"/>
            <a:ext cx="9144000" cy="42176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ítulo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724775" cy="764704"/>
          </a:xfrm>
        </p:spPr>
        <p:txBody>
          <a:bodyPr/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IMPACTOS DA TECNOLOGIA (CELULAR, INTERNET) NA ADORAÇÃO</a:t>
            </a:r>
          </a:p>
        </p:txBody>
      </p:sp>
      <p:pic>
        <p:nvPicPr>
          <p:cNvPr id="5" name="Imagem 4" descr="igreja-libera-celular-para-jove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0339" y="1988840"/>
            <a:ext cx="7750093" cy="424847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tumblr_msxbbjckUb1ruw1vso1_50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-171400"/>
            <a:ext cx="4320480" cy="2955208"/>
          </a:xfrm>
          <a:prstGeom prst="rect">
            <a:avLst/>
          </a:prstGeom>
        </p:spPr>
      </p:pic>
      <p:sp>
        <p:nvSpPr>
          <p:cNvPr id="53252" name="Título 1"/>
          <p:cNvSpPr>
            <a:spLocks/>
          </p:cNvSpPr>
          <p:nvPr/>
        </p:nvSpPr>
        <p:spPr bwMode="auto">
          <a:xfrm>
            <a:off x="0" y="-27384"/>
            <a:ext cx="3923928" cy="792162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pt-BR" sz="4400" b="1" dirty="0" smtClean="0">
                <a:solidFill>
                  <a:schemeClr val="tx1"/>
                </a:solidFill>
                <a:latin typeface="Calibri" pitchFamily="34" charset="0"/>
              </a:rPr>
              <a:t>1º - DISTRAÇÃO</a:t>
            </a:r>
            <a:endParaRPr lang="pt-BR" sz="44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8" name="Imagem 7" descr="tumblr_inline_mtc8aqzxUl1qhcvhp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077072"/>
            <a:ext cx="4913300" cy="2780928"/>
          </a:xfrm>
          <a:prstGeom prst="rect">
            <a:avLst/>
          </a:prstGeom>
        </p:spPr>
      </p:pic>
      <p:sp>
        <p:nvSpPr>
          <p:cNvPr id="5" name="Retângulo de cantos arredondados 4"/>
          <p:cNvSpPr>
            <a:spLocks noChangeArrowheads="1"/>
          </p:cNvSpPr>
          <p:nvPr/>
        </p:nvSpPr>
        <p:spPr bwMode="auto">
          <a:xfrm>
            <a:off x="0" y="2564904"/>
            <a:ext cx="9144000" cy="1512168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pt-BR" sz="4400" dirty="0" smtClean="0">
                <a:solidFill>
                  <a:schemeClr val="bg1"/>
                </a:solidFill>
                <a:latin typeface="Calibri" pitchFamily="34" charset="0"/>
              </a:rPr>
              <a:t>Nossos dispositivos foram feitos para 	</a:t>
            </a:r>
            <a:r>
              <a:rPr lang="pt-BR" sz="4400" b="1" dirty="0" smtClean="0">
                <a:solidFill>
                  <a:srgbClr val="FFFF00"/>
                </a:solidFill>
                <a:latin typeface="Calibri" pitchFamily="34" charset="0"/>
              </a:rPr>
              <a:t>CHAMAR NOSSA </a:t>
            </a:r>
            <a:r>
              <a:rPr lang="pt-BR" sz="4400" b="1" dirty="0" smtClean="0">
                <a:solidFill>
                  <a:srgbClr val="FFFF00"/>
                </a:solidFill>
                <a:latin typeface="Calibri" pitchFamily="34" charset="0"/>
              </a:rPr>
              <a:t>ATENÇÃO! </a:t>
            </a:r>
            <a:endParaRPr lang="pt-BR" sz="4400" b="1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7" name="Imagem 6" descr="ref-cell-phon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4365104"/>
            <a:ext cx="2047875" cy="21145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ítulo 1"/>
          <p:cNvSpPr>
            <a:spLocks/>
          </p:cNvSpPr>
          <p:nvPr/>
        </p:nvSpPr>
        <p:spPr bwMode="auto">
          <a:xfrm>
            <a:off x="0" y="-27384"/>
            <a:ext cx="3923928" cy="792162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pt-BR" sz="4400" b="1" dirty="0" smtClean="0">
                <a:solidFill>
                  <a:schemeClr val="tx1"/>
                </a:solidFill>
                <a:latin typeface="Calibri" pitchFamily="34" charset="0"/>
              </a:rPr>
              <a:t>1º - DISTRAÇÃO</a:t>
            </a:r>
            <a:endParaRPr lang="pt-BR" sz="44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10" name="Imagem 9" descr="ezgif.com-gif-make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59" y="908720"/>
            <a:ext cx="7915797" cy="525658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ítulo 1"/>
          <p:cNvSpPr>
            <a:spLocks/>
          </p:cNvSpPr>
          <p:nvPr/>
        </p:nvSpPr>
        <p:spPr bwMode="auto">
          <a:xfrm>
            <a:off x="0" y="-27384"/>
            <a:ext cx="9144000" cy="792162"/>
          </a:xfrm>
          <a:prstGeom prst="rect">
            <a:avLst/>
          </a:prstGeom>
          <a:solidFill>
            <a:srgbClr val="000000">
              <a:alpha val="73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400" b="1" dirty="0" smtClean="0">
                <a:solidFill>
                  <a:schemeClr val="bg1"/>
                </a:solidFill>
                <a:latin typeface="Calibri" pitchFamily="34" charset="0"/>
              </a:rPr>
              <a:t>DISTRAÇÃO</a:t>
            </a:r>
            <a:endParaRPr lang="pt-B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Imagem 7" descr="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5408" y="2861556"/>
            <a:ext cx="5328592" cy="3996444"/>
          </a:xfrm>
          <a:prstGeom prst="rect">
            <a:avLst/>
          </a:prstGeom>
        </p:spPr>
      </p:pic>
      <p:pic>
        <p:nvPicPr>
          <p:cNvPr id="11" name="Imagem 10" descr="maldic3a7c3a3o-edi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764704"/>
            <a:ext cx="5220072" cy="377439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ítulo 1"/>
          <p:cNvSpPr>
            <a:spLocks/>
          </p:cNvSpPr>
          <p:nvPr/>
        </p:nvSpPr>
        <p:spPr bwMode="auto">
          <a:xfrm>
            <a:off x="0" y="-27384"/>
            <a:ext cx="9144000" cy="792162"/>
          </a:xfrm>
          <a:prstGeom prst="rect">
            <a:avLst/>
          </a:prstGeom>
          <a:solidFill>
            <a:srgbClr val="000000">
              <a:alpha val="73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400" b="1" dirty="0" smtClean="0">
                <a:solidFill>
                  <a:schemeClr val="bg1"/>
                </a:solidFill>
                <a:latin typeface="Calibri" pitchFamily="34" charset="0"/>
              </a:rPr>
              <a:t>DISTRAÇÃO</a:t>
            </a:r>
            <a:endParaRPr lang="pt-B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Título 1"/>
          <p:cNvSpPr>
            <a:spLocks/>
          </p:cNvSpPr>
          <p:nvPr/>
        </p:nvSpPr>
        <p:spPr bwMode="auto">
          <a:xfrm>
            <a:off x="0" y="5013176"/>
            <a:ext cx="9144000" cy="1844824"/>
          </a:xfrm>
          <a:prstGeom prst="rect">
            <a:avLst/>
          </a:prstGeom>
          <a:solidFill>
            <a:srgbClr val="000000">
              <a:alpha val="73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2800" dirty="0" smtClean="0">
                <a:solidFill>
                  <a:schemeClr val="bg1"/>
                </a:solidFill>
                <a:latin typeface="Calibri" pitchFamily="34" charset="0"/>
              </a:rPr>
              <a:t>Precisamos entender que para adorar nessa era digital, devemos </a:t>
            </a:r>
            <a:r>
              <a:rPr lang="pt-BR" sz="2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travar uma batalha </a:t>
            </a:r>
            <a:r>
              <a:rPr lang="pt-BR" sz="2800" dirty="0" smtClean="0">
                <a:solidFill>
                  <a:schemeClr val="bg1"/>
                </a:solidFill>
                <a:latin typeface="Calibri" pitchFamily="34" charset="0"/>
              </a:rPr>
              <a:t>contra as distrações digitais.</a:t>
            </a:r>
          </a:p>
        </p:txBody>
      </p:sp>
      <p:pic>
        <p:nvPicPr>
          <p:cNvPr id="10" name="Imagem 9" descr="distraca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4704"/>
            <a:ext cx="9144000" cy="42715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can-stock-photo_csp58259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116632"/>
            <a:ext cx="5590910" cy="6669360"/>
          </a:xfrm>
          <a:prstGeom prst="rect">
            <a:avLst/>
          </a:prstGeom>
        </p:spPr>
      </p:pic>
      <p:sp>
        <p:nvSpPr>
          <p:cNvPr id="53252" name="Título 1"/>
          <p:cNvSpPr>
            <a:spLocks/>
          </p:cNvSpPr>
          <p:nvPr/>
        </p:nvSpPr>
        <p:spPr bwMode="auto">
          <a:xfrm>
            <a:off x="0" y="-27384"/>
            <a:ext cx="3635896" cy="1584176"/>
          </a:xfrm>
          <a:prstGeom prst="rect">
            <a:avLst/>
          </a:prstGeom>
          <a:solidFill>
            <a:srgbClr val="000000">
              <a:alpha val="73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  <a:latin typeface="Calibri" pitchFamily="34" charset="0"/>
              </a:rPr>
              <a:t>O QUE TE DISTRAI? </a:t>
            </a:r>
            <a:endParaRPr lang="pt-B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Título 1"/>
          <p:cNvSpPr>
            <a:spLocks/>
          </p:cNvSpPr>
          <p:nvPr/>
        </p:nvSpPr>
        <p:spPr bwMode="auto">
          <a:xfrm>
            <a:off x="0" y="1556792"/>
            <a:ext cx="3635896" cy="5301208"/>
          </a:xfrm>
          <a:prstGeom prst="rect">
            <a:avLst/>
          </a:prstGeom>
          <a:solidFill>
            <a:srgbClr val="000000">
              <a:alpha val="73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2400" b="1" dirty="0" smtClean="0">
                <a:solidFill>
                  <a:schemeClr val="bg1"/>
                </a:solidFill>
                <a:latin typeface="Calibri" pitchFamily="34" charset="0"/>
              </a:rPr>
              <a:t>- IDENTIFIQUE.</a:t>
            </a:r>
          </a:p>
          <a:p>
            <a:endParaRPr lang="pt-BR" sz="2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pt-BR" sz="2400" b="1" dirty="0" smtClean="0">
                <a:solidFill>
                  <a:schemeClr val="bg1"/>
                </a:solidFill>
                <a:latin typeface="Calibri" pitchFamily="34" charset="0"/>
              </a:rPr>
              <a:t>- DELETE, BLOQUEIE.</a:t>
            </a:r>
          </a:p>
          <a:p>
            <a:endParaRPr lang="pt-BR" sz="2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pt-BR" sz="2400" b="1" dirty="0" smtClean="0">
                <a:solidFill>
                  <a:schemeClr val="bg1"/>
                </a:solidFill>
                <a:latin typeface="Calibri" pitchFamily="34" charset="0"/>
              </a:rPr>
              <a:t>- DEIXE DE VISITAR.</a:t>
            </a:r>
          </a:p>
          <a:p>
            <a:endParaRPr lang="pt-BR" sz="2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pt-BR" sz="2400" b="1" dirty="0" smtClean="0">
                <a:solidFill>
                  <a:schemeClr val="bg1"/>
                </a:solidFill>
                <a:latin typeface="Calibri" pitchFamily="34" charset="0"/>
              </a:rPr>
              <a:t>- CULTIVE </a:t>
            </a:r>
            <a:r>
              <a:rPr lang="pt-BR" sz="2400" dirty="0" smtClean="0">
                <a:solidFill>
                  <a:schemeClr val="bg1"/>
                </a:solidFill>
                <a:latin typeface="Calibri" pitchFamily="34" charset="0"/>
              </a:rPr>
              <a:t>concentração</a:t>
            </a:r>
            <a:r>
              <a:rPr lang="pt-BR" sz="2400" b="1" dirty="0" smtClean="0">
                <a:solidFill>
                  <a:schemeClr val="bg1"/>
                </a:solidFill>
                <a:latin typeface="Calibri" pitchFamily="34" charset="0"/>
              </a:rPr>
              <a:t>;  </a:t>
            </a:r>
          </a:p>
          <a:p>
            <a:endParaRPr lang="pt-BR" sz="2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pt-BR" sz="2400" b="1" dirty="0" smtClean="0">
                <a:solidFill>
                  <a:schemeClr val="bg1"/>
                </a:solidFill>
                <a:latin typeface="Calibri" pitchFamily="34" charset="0"/>
              </a:rPr>
              <a:t>-  SUBSTITUA </a:t>
            </a:r>
            <a:r>
              <a:rPr lang="pt-BR" sz="2400" dirty="0" smtClean="0">
                <a:solidFill>
                  <a:schemeClr val="bg1"/>
                </a:solidFill>
                <a:latin typeface="Calibri" pitchFamily="34" charset="0"/>
              </a:rPr>
              <a:t>distração pela solidão (solidão digital, silêncio digital) regular e habitualmente.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46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96552" y="0"/>
            <a:ext cx="10283786" cy="6858000"/>
          </a:xfrm>
          <a:prstGeom prst="rect">
            <a:avLst/>
          </a:prstGeom>
        </p:spPr>
      </p:pic>
      <p:sp>
        <p:nvSpPr>
          <p:cNvPr id="9" name="Título 1"/>
          <p:cNvSpPr>
            <a:spLocks/>
          </p:cNvSpPr>
          <p:nvPr/>
        </p:nvSpPr>
        <p:spPr bwMode="auto">
          <a:xfrm>
            <a:off x="0" y="5085184"/>
            <a:ext cx="9144000" cy="1772816"/>
          </a:xfrm>
          <a:prstGeom prst="rect">
            <a:avLst/>
          </a:prstGeom>
          <a:solidFill>
            <a:srgbClr val="000000">
              <a:alpha val="73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lvl="2" algn="ctr"/>
            <a:r>
              <a:rPr lang="pt-BR" sz="2800" dirty="0" smtClean="0">
                <a:solidFill>
                  <a:schemeClr val="bg1"/>
                </a:solidFill>
                <a:latin typeface="Calibri" pitchFamily="34" charset="0"/>
              </a:rPr>
              <a:t>Faça como o Rei Davi: </a:t>
            </a:r>
          </a:p>
          <a:p>
            <a:pPr marL="0" lvl="2" algn="ctr"/>
            <a:r>
              <a:rPr lang="pt-BR" sz="2800" i="1" dirty="0" smtClean="0">
                <a:solidFill>
                  <a:schemeClr val="bg1"/>
                </a:solidFill>
                <a:latin typeface="Calibri" pitchFamily="34" charset="0"/>
              </a:rPr>
              <a:t>Os meus olhos antecipam as vigílias noturnas, para que eu medite nas tuas palavras. </a:t>
            </a:r>
          </a:p>
          <a:p>
            <a:pPr marL="0" lvl="2" algn="r"/>
            <a:r>
              <a:rPr lang="pt-BR" sz="2000" dirty="0" smtClean="0">
                <a:solidFill>
                  <a:schemeClr val="bg1"/>
                </a:solidFill>
                <a:latin typeface="Calibri" pitchFamily="34" charset="0"/>
              </a:rPr>
              <a:t>Salmo 119.148</a:t>
            </a:r>
          </a:p>
        </p:txBody>
      </p:sp>
      <p:sp>
        <p:nvSpPr>
          <p:cNvPr id="8" name="Título 1"/>
          <p:cNvSpPr>
            <a:spLocks/>
          </p:cNvSpPr>
          <p:nvPr/>
        </p:nvSpPr>
        <p:spPr bwMode="auto">
          <a:xfrm>
            <a:off x="-36512" y="44624"/>
            <a:ext cx="4644008" cy="4968552"/>
          </a:xfrm>
          <a:prstGeom prst="rect">
            <a:avLst/>
          </a:prstGeom>
          <a:solidFill>
            <a:srgbClr val="000000">
              <a:alpha val="73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pt-BR" sz="2000" b="1" dirty="0" smtClean="0">
                <a:solidFill>
                  <a:schemeClr val="bg1"/>
                </a:solidFill>
              </a:rPr>
              <a:t>12.1b</a:t>
            </a:r>
            <a:r>
              <a:rPr lang="pt-BR" sz="2000" dirty="0" smtClean="0">
                <a:solidFill>
                  <a:schemeClr val="bg1"/>
                </a:solidFill>
              </a:rPr>
              <a:t>  Portanto, </a:t>
            </a:r>
            <a:r>
              <a:rPr lang="pt-BR" sz="2000" b="1" dirty="0" smtClean="0">
                <a:solidFill>
                  <a:schemeClr val="bg1"/>
                </a:solidFill>
              </a:rPr>
              <a:t>deixemos de lado tudo o que nos atrapalha</a:t>
            </a:r>
            <a:r>
              <a:rPr lang="pt-BR" sz="2000" dirty="0" smtClean="0">
                <a:solidFill>
                  <a:schemeClr val="bg1"/>
                </a:solidFill>
              </a:rPr>
              <a:t> e o pecado que se agarra firmemente em nós e continuemos a correr, sem desanimar, a corrida marcada para nós.</a:t>
            </a:r>
          </a:p>
          <a:p>
            <a:pPr>
              <a:lnSpc>
                <a:spcPct val="150000"/>
              </a:lnSpc>
            </a:pPr>
            <a:endParaRPr lang="pt-BR" sz="10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pt-BR" sz="2000" b="1" dirty="0" smtClean="0">
                <a:solidFill>
                  <a:schemeClr val="bg1"/>
                </a:solidFill>
              </a:rPr>
              <a:t>12.2a</a:t>
            </a:r>
            <a:r>
              <a:rPr lang="pt-BR" sz="2000" dirty="0" smtClean="0">
                <a:solidFill>
                  <a:schemeClr val="bg1"/>
                </a:solidFill>
              </a:rPr>
              <a:t>   </a:t>
            </a:r>
            <a:r>
              <a:rPr lang="pt-BR" sz="2000" b="1" dirty="0" smtClean="0">
                <a:solidFill>
                  <a:schemeClr val="bg1"/>
                </a:solidFill>
              </a:rPr>
              <a:t>Conservemos os nossos olhos fixos em Jesus</a:t>
            </a:r>
            <a:r>
              <a:rPr lang="pt-BR" sz="2000" dirty="0" smtClean="0">
                <a:solidFill>
                  <a:schemeClr val="bg1"/>
                </a:solidFill>
              </a:rPr>
              <a:t>, pois é por meio dele que a nossa fé começa, e é ele quem a aperfeiçoa. </a:t>
            </a:r>
          </a:p>
          <a:p>
            <a:pPr algn="r"/>
            <a:r>
              <a:rPr lang="pt-BR" sz="1600" dirty="0" smtClean="0">
                <a:solidFill>
                  <a:schemeClr val="bg1"/>
                </a:solidFill>
              </a:rPr>
              <a:t>Hebreus 12.1-2 - NTLH</a:t>
            </a:r>
          </a:p>
          <a:p>
            <a:endParaRPr lang="pt-BR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9" name="Título 1"/>
          <p:cNvSpPr>
            <a:spLocks/>
          </p:cNvSpPr>
          <p:nvPr/>
        </p:nvSpPr>
        <p:spPr bwMode="auto">
          <a:xfrm>
            <a:off x="0" y="0"/>
            <a:ext cx="9144000" cy="908720"/>
          </a:xfrm>
          <a:prstGeom prst="rect">
            <a:avLst/>
          </a:prstGeom>
          <a:solidFill>
            <a:schemeClr val="tx2">
              <a:lumMod val="50000"/>
              <a:alpha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400" b="1" dirty="0" smtClean="0">
                <a:solidFill>
                  <a:schemeClr val="bg1"/>
                </a:solidFill>
                <a:latin typeface="Calibri" pitchFamily="34" charset="0"/>
              </a:rPr>
              <a:t>2º - SUPERFICIALIDADE</a:t>
            </a:r>
            <a:endParaRPr lang="pt-B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6" name="Diagrama 5"/>
          <p:cNvGraphicFramePr/>
          <p:nvPr/>
        </p:nvGraphicFramePr>
        <p:xfrm>
          <a:off x="0" y="1268760"/>
          <a:ext cx="9144000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71608B0-EE77-4490-90A5-38B34D9A1D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>
                                            <p:graphicEl>
                                              <a:dgm id="{971608B0-EE77-4490-90A5-38B34D9A1D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BE7D762-AAEA-4D5C-8205-3388CE3C62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graphicEl>
                                              <a:dgm id="{1BE7D762-AAEA-4D5C-8205-3388CE3C62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2A4960A-8931-4319-AB6C-3DAEA265E6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graphicEl>
                                              <a:dgm id="{A2A4960A-8931-4319-AB6C-3DAEA265E6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2994DB-BABC-4E9D-BC39-9B0A102748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graphicEl>
                                              <a:dgm id="{B62994DB-BABC-4E9D-BC39-9B0A102748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25AAAF-8FAC-4A2C-AEC7-427A062F61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>
                                            <p:graphicEl>
                                              <a:dgm id="{EA25AAAF-8FAC-4A2C-AEC7-427A062F61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36E8178-ED76-49C8-9A35-8647842EA7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graphicEl>
                                              <a:dgm id="{B36E8178-ED76-49C8-9A35-8647842EA7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9" grpId="0" animBg="1"/>
      <p:bldGraphic spid="6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adorar_man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44624" y="1124744"/>
            <a:ext cx="11409465" cy="5733256"/>
          </a:xfrm>
          <a:prstGeom prst="rect">
            <a:avLst/>
          </a:prstGeom>
        </p:spPr>
      </p:pic>
      <p:sp>
        <p:nvSpPr>
          <p:cNvPr id="51209" name="Título 1"/>
          <p:cNvSpPr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chemeClr val="tx2">
              <a:lumMod val="50000"/>
              <a:alpha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400" b="1" dirty="0" smtClean="0">
                <a:solidFill>
                  <a:schemeClr val="bg1"/>
                </a:solidFill>
                <a:latin typeface="Calibri" pitchFamily="34" charset="0"/>
              </a:rPr>
              <a:t>ADORAÇÃO REQUER PROFUNDIDADE</a:t>
            </a:r>
            <a:endParaRPr lang="pt-B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23528" y="1700808"/>
            <a:ext cx="8280920" cy="2308324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i="1" dirty="0" smtClean="0">
                <a:solidFill>
                  <a:schemeClr val="bg1"/>
                </a:solidFill>
              </a:rPr>
              <a:t> Portanto, meus irmãos, por causa da grande misericórdia divina, peço que vocês </a:t>
            </a:r>
            <a:r>
              <a:rPr lang="pt-BR" sz="2000" b="1" i="1" u="sng" dirty="0" smtClean="0">
                <a:solidFill>
                  <a:schemeClr val="bg1"/>
                </a:solidFill>
              </a:rPr>
              <a:t>se ofereçam completamente a Deus como um sacrifício vivo</a:t>
            </a:r>
            <a:r>
              <a:rPr lang="pt-BR" sz="2000" i="1" dirty="0" smtClean="0">
                <a:solidFill>
                  <a:schemeClr val="bg1"/>
                </a:solidFill>
              </a:rPr>
              <a:t>, dedicado ao seu serviço e agradável a ele. </a:t>
            </a:r>
            <a:r>
              <a:rPr lang="pt-BR" sz="2000" b="1" i="1" u="sng" dirty="0" smtClean="0">
                <a:solidFill>
                  <a:schemeClr val="bg1"/>
                </a:solidFill>
              </a:rPr>
              <a:t>Esta é a verdadeira adoração que vocês devem oferecer a Deus. </a:t>
            </a:r>
          </a:p>
          <a:p>
            <a:pPr algn="r">
              <a:lnSpc>
                <a:spcPct val="150000"/>
              </a:lnSpc>
            </a:pPr>
            <a:r>
              <a:rPr lang="pt-BR" sz="1600" dirty="0" err="1" smtClean="0">
                <a:solidFill>
                  <a:schemeClr val="bg1"/>
                </a:solidFill>
              </a:rPr>
              <a:t>Rm</a:t>
            </a:r>
            <a:r>
              <a:rPr lang="pt-BR" sz="1600" dirty="0" smtClean="0">
                <a:solidFill>
                  <a:schemeClr val="bg1"/>
                </a:solidFill>
              </a:rPr>
              <a:t> 12.1 - NTLH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9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adorar_man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44624" y="1124744"/>
            <a:ext cx="11409465" cy="5733256"/>
          </a:xfrm>
          <a:prstGeom prst="rect">
            <a:avLst/>
          </a:prstGeom>
        </p:spPr>
      </p:pic>
      <p:sp>
        <p:nvSpPr>
          <p:cNvPr id="51209" name="Título 1"/>
          <p:cNvSpPr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chemeClr val="tx2">
              <a:lumMod val="50000"/>
              <a:alpha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400" b="1" dirty="0" smtClean="0">
                <a:solidFill>
                  <a:schemeClr val="bg1"/>
                </a:solidFill>
                <a:latin typeface="Calibri" pitchFamily="34" charset="0"/>
              </a:rPr>
              <a:t>ADORAÇÃO REQUER PROFUNDIDADE</a:t>
            </a:r>
            <a:endParaRPr lang="pt-B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23528" y="1700808"/>
            <a:ext cx="8280920" cy="2031325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000" i="1" dirty="0" smtClean="0">
                <a:solidFill>
                  <a:schemeClr val="bg1"/>
                </a:solidFill>
              </a:rPr>
              <a:t>— Mestre, qual é o mais importante de todos os mandamentos da Lei?</a:t>
            </a:r>
          </a:p>
          <a:p>
            <a:pPr>
              <a:spcAft>
                <a:spcPts val="1200"/>
              </a:spcAft>
            </a:pPr>
            <a:r>
              <a:rPr lang="pt-BR" sz="2000" i="1" dirty="0" smtClean="0">
                <a:solidFill>
                  <a:schemeClr val="bg1"/>
                </a:solidFill>
              </a:rPr>
              <a:t>Jesus respondeu: — “Ame o Senhor, seu Deus</a:t>
            </a:r>
            <a:r>
              <a:rPr lang="pt-BR" sz="2000" b="1" i="1" dirty="0" smtClean="0">
                <a:solidFill>
                  <a:schemeClr val="bg1"/>
                </a:solidFill>
              </a:rPr>
              <a:t>, </a:t>
            </a:r>
            <a:r>
              <a:rPr lang="pt-BR" sz="2000" b="1" i="1" u="sng" dirty="0" smtClean="0">
                <a:solidFill>
                  <a:schemeClr val="bg1"/>
                </a:solidFill>
              </a:rPr>
              <a:t>com todo o coração, com toda a alma e com toda a mente.”</a:t>
            </a:r>
          </a:p>
          <a:p>
            <a:pPr>
              <a:spcAft>
                <a:spcPts val="1200"/>
              </a:spcAft>
            </a:pPr>
            <a:r>
              <a:rPr lang="pt-BR" sz="2000" i="1" dirty="0" smtClean="0">
                <a:solidFill>
                  <a:schemeClr val="bg1"/>
                </a:solidFill>
              </a:rPr>
              <a:t>Este é o maior mandamento e o mais importante.</a:t>
            </a:r>
            <a:r>
              <a:rPr lang="pt-BR" sz="2000" b="1" i="1" dirty="0" smtClean="0">
                <a:solidFill>
                  <a:schemeClr val="bg1"/>
                </a:solidFill>
              </a:rPr>
              <a:t> </a:t>
            </a:r>
          </a:p>
          <a:p>
            <a:pPr algn="r">
              <a:spcAft>
                <a:spcPts val="600"/>
              </a:spcAft>
            </a:pPr>
            <a:r>
              <a:rPr lang="pt-BR" sz="1600" dirty="0" err="1" smtClean="0">
                <a:solidFill>
                  <a:schemeClr val="bg1"/>
                </a:solidFill>
              </a:rPr>
              <a:t>Mt</a:t>
            </a:r>
            <a:r>
              <a:rPr lang="pt-BR" sz="1600" dirty="0" smtClean="0">
                <a:solidFill>
                  <a:schemeClr val="bg1"/>
                </a:solidFill>
              </a:rPr>
              <a:t> 22.36-38- NTLH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Título 1"/>
          <p:cNvSpPr>
            <a:spLocks/>
          </p:cNvSpPr>
          <p:nvPr/>
        </p:nvSpPr>
        <p:spPr bwMode="auto">
          <a:xfrm>
            <a:off x="0" y="1557338"/>
            <a:ext cx="77247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pt-BR" sz="4400" b="1">
              <a:latin typeface="Calibri" pitchFamily="34" charset="0"/>
            </a:endParaRPr>
          </a:p>
        </p:txBody>
      </p:sp>
      <p:sp>
        <p:nvSpPr>
          <p:cNvPr id="63493" name="Título 1"/>
          <p:cNvSpPr>
            <a:spLocks/>
          </p:cNvSpPr>
          <p:nvPr/>
        </p:nvSpPr>
        <p:spPr bwMode="auto">
          <a:xfrm>
            <a:off x="0" y="0"/>
            <a:ext cx="9144000" cy="83671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400" b="1" dirty="0" smtClean="0">
                <a:solidFill>
                  <a:schemeClr val="bg1"/>
                </a:solidFill>
                <a:latin typeface="Calibri" pitchFamily="34" charset="0"/>
              </a:rPr>
              <a:t>3º - PERDA DO FOCO</a:t>
            </a:r>
            <a:endParaRPr lang="pt-B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7" name="Imagem 6" descr="Imagem foco fech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36712"/>
            <a:ext cx="9144000" cy="6021288"/>
          </a:xfrm>
          <a:prstGeom prst="rect">
            <a:avLst/>
          </a:prstGeom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4350583"/>
            <a:ext cx="421196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u="sng" dirty="0" smtClean="0">
                <a:solidFill>
                  <a:schemeClr val="bg1"/>
                </a:solidFill>
                <a:latin typeface="Calibri" pitchFamily="34" charset="0"/>
              </a:rPr>
              <a:t>VERSÍCULOS BASE Hebreus 12.1-2:</a:t>
            </a:r>
            <a:endParaRPr lang="pt-BR" sz="2000" u="sng" dirty="0">
              <a:solidFill>
                <a:schemeClr val="bg1"/>
              </a:solidFill>
              <a:latin typeface="Calibri" pitchFamily="34" charset="0"/>
            </a:endParaRPr>
          </a:p>
          <a:p>
            <a:endParaRPr lang="pt-BR" sz="2000" dirty="0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r>
              <a:rPr lang="pt-BR" sz="2000" dirty="0" smtClean="0">
                <a:solidFill>
                  <a:schemeClr val="bg1"/>
                </a:solidFill>
              </a:rPr>
              <a:t>(v.1) deixemos de lado tudo o que nos atrapalha (</a:t>
            </a:r>
            <a:r>
              <a:rPr lang="pt-BR" sz="2000" b="1" dirty="0" smtClean="0">
                <a:solidFill>
                  <a:schemeClr val="bg1"/>
                </a:solidFill>
              </a:rPr>
              <a:t>distrações</a:t>
            </a:r>
            <a:r>
              <a:rPr lang="pt-BR" sz="2000" dirty="0" smtClean="0">
                <a:solidFill>
                  <a:schemeClr val="bg1"/>
                </a:solidFill>
              </a:rPr>
              <a:t>) e </a:t>
            </a:r>
          </a:p>
          <a:p>
            <a:pPr>
              <a:spcAft>
                <a:spcPts val="1200"/>
              </a:spcAft>
            </a:pPr>
            <a:r>
              <a:rPr lang="pt-BR" sz="2000" dirty="0" smtClean="0">
                <a:solidFill>
                  <a:schemeClr val="bg1"/>
                </a:solidFill>
              </a:rPr>
              <a:t>(v.2) Conservemos os nossos olhos fixos em Jesus (</a:t>
            </a:r>
            <a:r>
              <a:rPr lang="pt-BR" sz="2000" b="1" dirty="0" smtClean="0">
                <a:solidFill>
                  <a:schemeClr val="bg1"/>
                </a:solidFill>
              </a:rPr>
              <a:t>manter o foco</a:t>
            </a:r>
            <a:r>
              <a:rPr lang="pt-BR" sz="2000" dirty="0" smtClean="0">
                <a:solidFill>
                  <a:schemeClr val="bg1"/>
                </a:solidFill>
              </a:rPr>
              <a:t>)</a:t>
            </a:r>
            <a:endParaRPr lang="pt-BR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john pip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6318"/>
            <a:ext cx="9144000" cy="6119066"/>
          </a:xfrm>
          <a:prstGeom prst="rect">
            <a:avLst/>
          </a:prstGeom>
        </p:spPr>
      </p:pic>
      <p:sp>
        <p:nvSpPr>
          <p:cNvPr id="63492" name="Título 1"/>
          <p:cNvSpPr>
            <a:spLocks/>
          </p:cNvSpPr>
          <p:nvPr/>
        </p:nvSpPr>
        <p:spPr bwMode="auto">
          <a:xfrm>
            <a:off x="0" y="1557338"/>
            <a:ext cx="77247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pt-BR" sz="4400" b="1">
              <a:latin typeface="Calibri" pitchFamily="34" charset="0"/>
            </a:endParaRPr>
          </a:p>
        </p:txBody>
      </p:sp>
      <p:sp>
        <p:nvSpPr>
          <p:cNvPr id="63493" name="Título 1"/>
          <p:cNvSpPr>
            <a:spLocks/>
          </p:cNvSpPr>
          <p:nvPr/>
        </p:nvSpPr>
        <p:spPr bwMode="auto">
          <a:xfrm>
            <a:off x="0" y="0"/>
            <a:ext cx="9144000" cy="83671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400" b="1" dirty="0" smtClean="0">
                <a:solidFill>
                  <a:schemeClr val="bg1"/>
                </a:solidFill>
                <a:latin typeface="Calibri" pitchFamily="34" charset="0"/>
              </a:rPr>
              <a:t>PERDA DO FOCO</a:t>
            </a:r>
            <a:endParaRPr lang="pt-B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44016" y="1092800"/>
            <a:ext cx="44999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i="1" dirty="0" smtClean="0">
                <a:solidFill>
                  <a:schemeClr val="bg1"/>
                </a:solidFill>
              </a:rPr>
              <a:t>Uma das maiores utilidades do </a:t>
            </a:r>
            <a:r>
              <a:rPr lang="pt-BR" sz="2400" i="1" dirty="0" err="1" smtClean="0">
                <a:solidFill>
                  <a:schemeClr val="bg1"/>
                </a:solidFill>
              </a:rPr>
              <a:t>Twitter</a:t>
            </a:r>
            <a:r>
              <a:rPr lang="pt-BR" sz="2400" i="1" dirty="0" smtClean="0">
                <a:solidFill>
                  <a:schemeClr val="bg1"/>
                </a:solidFill>
              </a:rPr>
              <a:t> e </a:t>
            </a:r>
            <a:r>
              <a:rPr lang="pt-BR" sz="2400" i="1" dirty="0" err="1" smtClean="0">
                <a:solidFill>
                  <a:schemeClr val="bg1"/>
                </a:solidFill>
              </a:rPr>
              <a:t>Facebook</a:t>
            </a:r>
            <a:r>
              <a:rPr lang="pt-BR" sz="2400" i="1" dirty="0" smtClean="0">
                <a:solidFill>
                  <a:schemeClr val="bg1"/>
                </a:solidFill>
              </a:rPr>
              <a:t> será provar no Último Dia que a falta de oração não era por falta de tempo.</a:t>
            </a:r>
          </a:p>
          <a:p>
            <a:pPr algn="ctr">
              <a:lnSpc>
                <a:spcPct val="150000"/>
              </a:lnSpc>
            </a:pPr>
            <a:r>
              <a:rPr lang="pt-BR" sz="2400" i="1" dirty="0" smtClean="0">
                <a:solidFill>
                  <a:schemeClr val="bg1"/>
                </a:solidFill>
              </a:rPr>
              <a:t>                     John </a:t>
            </a:r>
            <a:r>
              <a:rPr lang="pt-BR" sz="2400" i="1" dirty="0" err="1" smtClean="0">
                <a:solidFill>
                  <a:schemeClr val="bg1"/>
                </a:solidFill>
              </a:rPr>
              <a:t>Piper</a:t>
            </a:r>
            <a:endParaRPr lang="pt-BR" sz="24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Título 1"/>
          <p:cNvSpPr>
            <a:spLocks/>
          </p:cNvSpPr>
          <p:nvPr/>
        </p:nvSpPr>
        <p:spPr bwMode="auto">
          <a:xfrm>
            <a:off x="0" y="1557338"/>
            <a:ext cx="77247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pt-BR" sz="4400" b="1">
              <a:latin typeface="Calibri" pitchFamily="34" charset="0"/>
            </a:endParaRPr>
          </a:p>
        </p:txBody>
      </p:sp>
      <p:sp>
        <p:nvSpPr>
          <p:cNvPr id="61445" name="Título 1"/>
          <p:cNvSpPr>
            <a:spLocks/>
          </p:cNvSpPr>
          <p:nvPr/>
        </p:nvSpPr>
        <p:spPr bwMode="auto">
          <a:xfrm>
            <a:off x="-36512" y="4869160"/>
            <a:ext cx="9180512" cy="13681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pt-BR" sz="3600" b="1" dirty="0" smtClean="0">
                <a:solidFill>
                  <a:schemeClr val="bg1"/>
                </a:solidFill>
                <a:latin typeface="Calibri" pitchFamily="34" charset="0"/>
              </a:rPr>
              <a:t>A internet pode nos afastar da Igreja!!!</a:t>
            </a:r>
            <a:endParaRPr lang="pt-B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Imagem 7" descr="notificacoes-e13725295143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0707" y="692696"/>
            <a:ext cx="6169645" cy="367240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ítulo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724775" cy="764704"/>
          </a:xfrm>
        </p:spPr>
        <p:txBody>
          <a:bodyPr/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O USO DO SMARTPHONE/TABLET DURANTE O CULTO PÚBLICO</a:t>
            </a:r>
          </a:p>
        </p:txBody>
      </p:sp>
      <p:pic>
        <p:nvPicPr>
          <p:cNvPr id="5" name="Imagem 4" descr="igreja-libera-celular-para-jove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0339" y="1988840"/>
            <a:ext cx="7750093" cy="424847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AAbiblia-sagrada-a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7701" y="0"/>
            <a:ext cx="6092851" cy="6858000"/>
          </a:xfrm>
          <a:prstGeom prst="rect">
            <a:avLst/>
          </a:prstGeom>
        </p:spPr>
      </p:pic>
      <p:sp>
        <p:nvSpPr>
          <p:cNvPr id="61443" name="Título 1"/>
          <p:cNvSpPr>
            <a:spLocks/>
          </p:cNvSpPr>
          <p:nvPr/>
        </p:nvSpPr>
        <p:spPr bwMode="auto">
          <a:xfrm>
            <a:off x="0" y="1557338"/>
            <a:ext cx="77247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pt-BR" sz="4400" b="1">
              <a:latin typeface="Calibri" pitchFamily="34" charset="0"/>
            </a:endParaRPr>
          </a:p>
        </p:txBody>
      </p:sp>
      <p:sp>
        <p:nvSpPr>
          <p:cNvPr id="61445" name="Título 1"/>
          <p:cNvSpPr>
            <a:spLocks/>
          </p:cNvSpPr>
          <p:nvPr/>
        </p:nvSpPr>
        <p:spPr bwMode="auto">
          <a:xfrm>
            <a:off x="0" y="0"/>
            <a:ext cx="4427984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pt-BR" sz="3600" b="1" dirty="0" smtClean="0">
                <a:solidFill>
                  <a:schemeClr val="bg1"/>
                </a:solidFill>
                <a:latin typeface="Calibri" pitchFamily="34" charset="0"/>
              </a:rPr>
              <a:t>CONVÉM UTILIZAR O APLICATIVO DA BÍBLIA DURANTE O CULTO QUE PRESTAMOS A DEUS</a:t>
            </a:r>
            <a:r>
              <a:rPr lang="pt-BR" sz="3600" dirty="0" smtClean="0">
                <a:solidFill>
                  <a:schemeClr val="bg1"/>
                </a:solidFill>
              </a:rPr>
              <a:t>? </a:t>
            </a:r>
            <a:endParaRPr lang="pt-B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Título 1"/>
          <p:cNvSpPr>
            <a:spLocks/>
          </p:cNvSpPr>
          <p:nvPr/>
        </p:nvSpPr>
        <p:spPr bwMode="auto">
          <a:xfrm>
            <a:off x="0" y="1557338"/>
            <a:ext cx="77247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pt-BR" sz="4400" b="1">
              <a:latin typeface="Calibri" pitchFamily="34" charset="0"/>
            </a:endParaRPr>
          </a:p>
        </p:txBody>
      </p:sp>
      <p:sp>
        <p:nvSpPr>
          <p:cNvPr id="61445" name="Título 1"/>
          <p:cNvSpPr>
            <a:spLocks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400" b="1" dirty="0" smtClean="0">
                <a:solidFill>
                  <a:schemeClr val="bg1"/>
                </a:solidFill>
                <a:latin typeface="Calibri" pitchFamily="34" charset="0"/>
              </a:rPr>
              <a:t>PORQUE NÃO CONVÉM</a:t>
            </a:r>
            <a:endParaRPr lang="pt-B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8" y="6007640"/>
            <a:ext cx="856895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400" dirty="0" smtClean="0">
                <a:latin typeface="Helvetica"/>
                <a:ea typeface="Times New Roman" pitchFamily="18" charset="0"/>
                <a:cs typeface="Times New Roman" pitchFamily="18" charset="0"/>
              </a:rPr>
              <a:t>Artigo escrito pelo Rev. 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Jader Borges. Pastor presbiteriano em São José dos Campos, SP.</a:t>
            </a:r>
          </a:p>
          <a:p>
            <a:pPr eaLnBrk="0" hangingPunct="0"/>
            <a:r>
              <a:rPr lang="pt-BR" u="sng" dirty="0" smtClean="0">
                <a:hlinkClick r:id="rId3"/>
              </a:rPr>
              <a:t>http://www.ministeriofiel.com/artigos/detalhes/219/O_Uso_da_Biblia_em_Tablets_e_Celulares_no_Culto_e_as_Criancas</a:t>
            </a:r>
            <a:endParaRPr lang="pt-BR" dirty="0" smtClean="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23528" y="2564904"/>
            <a:ext cx="540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pt-B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1º - Por causa da incontrolável coceira dos dedos </a:t>
            </a:r>
            <a:r>
              <a:rPr lang="pt-BR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tamborilantes</a:t>
            </a:r>
            <a:r>
              <a:rPr lang="pt-B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 do cérebro moderno afetado pelo terrível vírus Dii: </a:t>
            </a:r>
          </a:p>
          <a:p>
            <a:pPr algn="ctr" eaLnBrk="0" hangingPunct="0">
              <a:lnSpc>
                <a:spcPct val="150000"/>
              </a:lnSpc>
            </a:pPr>
            <a:r>
              <a:rPr lang="pt-BR" sz="2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digitalus</a:t>
            </a:r>
            <a:r>
              <a:rPr lang="pt-BR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2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irriquietus</a:t>
            </a:r>
            <a:r>
              <a:rPr lang="pt-BR" sz="20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BR" sz="2000" i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incontralavius</a:t>
            </a:r>
            <a:r>
              <a:rPr lang="pt-BR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  <p:pic>
        <p:nvPicPr>
          <p:cNvPr id="13" name="Imagem 12" descr="images (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1556792"/>
            <a:ext cx="3087821" cy="367240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5" name="Título 1"/>
          <p:cNvSpPr>
            <a:spLocks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400" b="1" dirty="0" smtClean="0">
                <a:solidFill>
                  <a:schemeClr val="bg1"/>
                </a:solidFill>
                <a:latin typeface="Calibri" pitchFamily="34" charset="0"/>
              </a:rPr>
              <a:t>PORQUE NÃO CONVÉM</a:t>
            </a:r>
            <a:endParaRPr lang="pt-B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8" y="6248925"/>
            <a:ext cx="856895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400" dirty="0" smtClean="0">
                <a:latin typeface="Helvetica"/>
                <a:ea typeface="Times New Roman" pitchFamily="18" charset="0"/>
                <a:cs typeface="Times New Roman" pitchFamily="18" charset="0"/>
              </a:rPr>
              <a:t>Artigo escrito pelo Rev. 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Jader Borges. Pastor presbiteriano em São José dos Campos, SP.</a:t>
            </a:r>
          </a:p>
          <a:p>
            <a:pPr eaLnBrk="0" hangingPunct="0"/>
            <a:r>
              <a:rPr lang="pt-BR" u="sng" dirty="0" smtClean="0">
                <a:hlinkClick r:id="rId3"/>
              </a:rPr>
              <a:t>http://www.ministeriofiel.com/artigos/detalhes/219/O_Uso_da_Biblia_em_Tablets_e_Celulares_no_Culto_e_as_Criancas</a:t>
            </a:r>
            <a:endParaRPr lang="pt-BR" dirty="0" smtClean="0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043608" y="1124744"/>
            <a:ext cx="3528392" cy="646331"/>
          </a:xfrm>
          <a:prstGeom prst="rect">
            <a:avLst/>
          </a:prstGeom>
          <a:solidFill>
            <a:schemeClr val="tx2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pt-BR" sz="2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Celular na </a:t>
            </a:r>
            <a:r>
              <a:rPr lang="pt-BR" sz="2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mão</a:t>
            </a:r>
            <a:endParaRPr lang="pt-BR" sz="240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115616" y="5374957"/>
            <a:ext cx="3456384" cy="646331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pt-BR" sz="2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distração na certa! </a:t>
            </a:r>
          </a:p>
        </p:txBody>
      </p:sp>
      <p:sp>
        <p:nvSpPr>
          <p:cNvPr id="11" name="Igual 10"/>
          <p:cNvSpPr/>
          <p:nvPr/>
        </p:nvSpPr>
        <p:spPr>
          <a:xfrm>
            <a:off x="2339752" y="4509120"/>
            <a:ext cx="936104" cy="842392"/>
          </a:xfrm>
          <a:prstGeom prst="mathEqual">
            <a:avLst>
              <a:gd name="adj1" fmla="val 12481"/>
              <a:gd name="adj2" fmla="val 234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043608" y="2780928"/>
            <a:ext cx="3528392" cy="1679627"/>
          </a:xfrm>
          <a:prstGeom prst="rect">
            <a:avLst/>
          </a:prstGeom>
          <a:solidFill>
            <a:schemeClr val="tx2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pt-BR" sz="2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recursos mil à disposição "e apenas a um toque”</a:t>
            </a:r>
          </a:p>
        </p:txBody>
      </p:sp>
      <p:sp>
        <p:nvSpPr>
          <p:cNvPr id="14" name="Cruz 13"/>
          <p:cNvSpPr/>
          <p:nvPr/>
        </p:nvSpPr>
        <p:spPr>
          <a:xfrm>
            <a:off x="2411760" y="1916832"/>
            <a:ext cx="720080" cy="698376"/>
          </a:xfrm>
          <a:prstGeom prst="plus">
            <a:avLst>
              <a:gd name="adj" fmla="val 402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images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2060848"/>
            <a:ext cx="3240360" cy="325482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 animBg="1"/>
      <p:bldP spid="10" grpId="0" animBg="1"/>
      <p:bldP spid="8" grpId="0" animBg="1"/>
      <p:bldP spid="11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Título 1"/>
          <p:cNvSpPr>
            <a:spLocks/>
          </p:cNvSpPr>
          <p:nvPr/>
        </p:nvSpPr>
        <p:spPr bwMode="auto">
          <a:xfrm>
            <a:off x="0" y="1557338"/>
            <a:ext cx="77247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pt-BR" sz="4400" b="1">
              <a:latin typeface="Calibri" pitchFamily="34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8" y="5884529"/>
            <a:ext cx="85689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400" dirty="0" smtClean="0">
                <a:latin typeface="Helvetica"/>
                <a:ea typeface="Times New Roman" pitchFamily="18" charset="0"/>
                <a:cs typeface="Times New Roman" pitchFamily="18" charset="0"/>
              </a:rPr>
              <a:t>Artigo escrito pelo Rev. 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Jader Borges. Pastor presbiteriano em São José dos Campos, SP.</a:t>
            </a:r>
          </a:p>
          <a:p>
            <a:pPr eaLnBrk="0" hangingPunct="0"/>
            <a:r>
              <a:rPr lang="pt-BR" sz="1400" u="sng" dirty="0" smtClean="0">
                <a:hlinkClick r:id="rId3"/>
              </a:rPr>
              <a:t>http://www.ministeriofiel.com/artigos/detalhes/219/O_Uso_da_Biblia_em_Tablets_e_Celulares_no_Culto_e_as_Criancas</a:t>
            </a:r>
            <a:endParaRPr lang="pt-BR" sz="1400" dirty="0" smtClean="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95536" y="2348880"/>
            <a:ext cx="5184576" cy="196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pt-BR" sz="2800" dirty="0" smtClean="0">
                <a:latin typeface="+mj-lt"/>
                <a:ea typeface="Times New Roman" pitchFamily="18" charset="0"/>
                <a:cs typeface="Times New Roman" pitchFamily="18" charset="0"/>
              </a:rPr>
              <a:t>2º - Por causa do que considero ser um mau exemplo para crianças e adolescentes.</a:t>
            </a:r>
          </a:p>
        </p:txBody>
      </p:sp>
      <p:sp>
        <p:nvSpPr>
          <p:cNvPr id="7" name="Título 1"/>
          <p:cNvSpPr>
            <a:spLocks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400" b="1" dirty="0" smtClean="0">
                <a:solidFill>
                  <a:schemeClr val="bg1"/>
                </a:solidFill>
                <a:latin typeface="Calibri" pitchFamily="34" charset="0"/>
              </a:rPr>
              <a:t>PORQUE NÃO CONVÉM</a:t>
            </a:r>
            <a:endParaRPr lang="pt-B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Imagem 7" descr="images (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1556792"/>
            <a:ext cx="3027275" cy="3600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Título 1"/>
          <p:cNvSpPr>
            <a:spLocks/>
          </p:cNvSpPr>
          <p:nvPr/>
        </p:nvSpPr>
        <p:spPr bwMode="auto">
          <a:xfrm>
            <a:off x="0" y="1557338"/>
            <a:ext cx="77247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pt-BR" sz="4400" b="1">
              <a:latin typeface="Calibri" pitchFamily="34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8" y="5884529"/>
            <a:ext cx="85689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400" dirty="0" smtClean="0">
                <a:latin typeface="Helvetica"/>
                <a:ea typeface="Times New Roman" pitchFamily="18" charset="0"/>
                <a:cs typeface="Times New Roman" pitchFamily="18" charset="0"/>
              </a:rPr>
              <a:t>Artigo escrito pelo Rev. </a:t>
            </a:r>
            <a:r>
              <a:rPr kumimoji="0" lang="pt-BR" sz="1400" b="0" i="0" u="none" strike="noStrike" cap="none" normalizeH="0" baseline="0" dirty="0" smtClean="0">
                <a:ln>
                  <a:noFill/>
                </a:ln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Jader Borges. Pastor presbiteriano em São José dos Campos, SP.</a:t>
            </a:r>
          </a:p>
          <a:p>
            <a:pPr eaLnBrk="0" hangingPunct="0"/>
            <a:r>
              <a:rPr lang="pt-BR" sz="1400" u="sng" dirty="0" smtClean="0">
                <a:hlinkClick r:id="rId3"/>
              </a:rPr>
              <a:t>http://www.ministeriofiel.com/artigos/detalhes/219/O_Uso_da_Biblia_em_Tablets_e_Celulares_no_Culto_e_as_Criancas</a:t>
            </a:r>
            <a:endParaRPr lang="pt-BR" sz="1400" dirty="0" smtClean="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611560" y="2636912"/>
            <a:ext cx="4752528" cy="131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pt-BR" sz="2800" dirty="0" smtClean="0">
                <a:latin typeface="+mj-lt"/>
                <a:ea typeface="Times New Roman" pitchFamily="18" charset="0"/>
                <a:cs typeface="Times New Roman" pitchFamily="18" charset="0"/>
              </a:rPr>
              <a:t>3º - Por causa da </a:t>
            </a:r>
            <a:r>
              <a:rPr lang="pt-BR" sz="2800" dirty="0" smtClean="0">
                <a:latin typeface="+mj-lt"/>
                <a:ea typeface="Times New Roman" pitchFamily="18" charset="0"/>
                <a:cs typeface="Times New Roman" pitchFamily="18" charset="0"/>
              </a:rPr>
              <a:t>identificação </a:t>
            </a:r>
            <a:r>
              <a:rPr lang="pt-BR" sz="2800" dirty="0" smtClean="0">
                <a:latin typeface="+mj-lt"/>
                <a:ea typeface="Times New Roman" pitchFamily="18" charset="0"/>
                <a:cs typeface="Times New Roman" pitchFamily="18" charset="0"/>
              </a:rPr>
              <a:t>com </a:t>
            </a:r>
            <a:r>
              <a:rPr lang="pt-BR" sz="2800" dirty="0" smtClean="0">
                <a:latin typeface="+mj-lt"/>
                <a:ea typeface="Times New Roman" pitchFamily="18" charset="0"/>
                <a:cs typeface="Times New Roman" pitchFamily="18" charset="0"/>
              </a:rPr>
              <a:t>o </a:t>
            </a:r>
            <a:r>
              <a:rPr lang="pt-BR" sz="2800" dirty="0" smtClean="0">
                <a:latin typeface="+mj-lt"/>
                <a:ea typeface="Times New Roman" pitchFamily="18" charset="0"/>
                <a:cs typeface="Times New Roman" pitchFamily="18" charset="0"/>
              </a:rPr>
              <a:t>Livro</a:t>
            </a:r>
            <a:r>
              <a:rPr lang="pt-BR" sz="2800" dirty="0" smtClean="0">
                <a:latin typeface="+mj-lt"/>
                <a:ea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7" name="Título 1"/>
          <p:cNvSpPr>
            <a:spLocks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400" b="1" dirty="0" smtClean="0">
                <a:solidFill>
                  <a:schemeClr val="bg1"/>
                </a:solidFill>
                <a:latin typeface="Calibri" pitchFamily="34" charset="0"/>
              </a:rPr>
              <a:t>PORQUE NÃO CONVÉM</a:t>
            </a:r>
            <a:endParaRPr lang="pt-B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8" name="Imagem 7" descr="images (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1628800"/>
            <a:ext cx="3096344" cy="368254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25550" y="0"/>
            <a:ext cx="10369550" cy="691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83188" y="-27384"/>
            <a:ext cx="3960812" cy="718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u="sng" dirty="0" smtClean="0">
                <a:latin typeface="Calibri" pitchFamily="34" charset="0"/>
              </a:rPr>
              <a:t>VERSÍCULOS </a:t>
            </a:r>
            <a:r>
              <a:rPr lang="pt-BR" sz="2000" b="1" u="sng" dirty="0">
                <a:latin typeface="Calibri" pitchFamily="34" charset="0"/>
              </a:rPr>
              <a:t>BASE:</a:t>
            </a:r>
          </a:p>
          <a:p>
            <a:endParaRPr lang="pt-BR" sz="2000" dirty="0"/>
          </a:p>
          <a:p>
            <a:pPr>
              <a:lnSpc>
                <a:spcPct val="150000"/>
              </a:lnSpc>
            </a:pPr>
            <a:r>
              <a:rPr lang="pt-BR" sz="2000" b="1" dirty="0" smtClean="0"/>
              <a:t>12.1b</a:t>
            </a:r>
            <a:r>
              <a:rPr lang="pt-BR" sz="2000" dirty="0" smtClean="0"/>
              <a:t>  Portanto, </a:t>
            </a:r>
            <a:r>
              <a:rPr lang="pt-BR" sz="2000" b="1" dirty="0" smtClean="0"/>
              <a:t>deixemos de lado tudo o que nos atrapalha</a:t>
            </a:r>
            <a:r>
              <a:rPr lang="pt-BR" sz="2000" dirty="0" smtClean="0"/>
              <a:t> e o pecado que se agarra firmemente em nós e continuemos a correr, sem desanimar, a corrida marcada para nós.</a:t>
            </a:r>
          </a:p>
          <a:p>
            <a:pPr>
              <a:lnSpc>
                <a:spcPct val="150000"/>
              </a:lnSpc>
            </a:pPr>
            <a:endParaRPr lang="pt-BR" sz="1000" dirty="0" smtClean="0"/>
          </a:p>
          <a:p>
            <a:pPr>
              <a:lnSpc>
                <a:spcPct val="150000"/>
              </a:lnSpc>
            </a:pPr>
            <a:r>
              <a:rPr lang="pt-BR" sz="2000" b="1" dirty="0" smtClean="0"/>
              <a:t>12.2a</a:t>
            </a:r>
            <a:r>
              <a:rPr lang="pt-BR" sz="2000" dirty="0" smtClean="0"/>
              <a:t>   </a:t>
            </a:r>
            <a:r>
              <a:rPr lang="pt-BR" sz="2000" b="1" dirty="0" smtClean="0"/>
              <a:t>Conservemos os nossos olhos fixos em Jesus</a:t>
            </a:r>
            <a:r>
              <a:rPr lang="pt-BR" sz="2000" dirty="0" smtClean="0"/>
              <a:t>, pois é por meio dele que a nossa fé começa, e é ele quem a aperfeiçoa. </a:t>
            </a:r>
            <a:endParaRPr lang="pt-BR" sz="2000" dirty="0"/>
          </a:p>
          <a:p>
            <a:pPr algn="r"/>
            <a:r>
              <a:rPr lang="pt-BR" sz="1600" dirty="0" smtClean="0"/>
              <a:t>Hebreus 12.1-2 - NTLH</a:t>
            </a:r>
          </a:p>
          <a:p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71713"/>
            <a:ext cx="91440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Box 6"/>
          <p:cNvSpPr txBox="1">
            <a:spLocks noChangeArrowheads="1"/>
          </p:cNvSpPr>
          <p:nvPr/>
        </p:nvSpPr>
        <p:spPr bwMode="auto">
          <a:xfrm>
            <a:off x="1187450" y="404813"/>
            <a:ext cx="676910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400">
                <a:solidFill>
                  <a:schemeClr val="bg1"/>
                </a:solidFill>
                <a:latin typeface="Calibri" pitchFamily="34" charset="0"/>
              </a:rPr>
              <a:t>Que bom que você compareceu a esta aula!</a:t>
            </a:r>
          </a:p>
        </p:txBody>
      </p:sp>
      <p:sp>
        <p:nvSpPr>
          <p:cNvPr id="50180" name="TextBox 8"/>
          <p:cNvSpPr txBox="1">
            <a:spLocks noChangeArrowheads="1"/>
          </p:cNvSpPr>
          <p:nvPr/>
        </p:nvSpPr>
        <p:spPr bwMode="auto">
          <a:xfrm>
            <a:off x="1187450" y="5013325"/>
            <a:ext cx="67691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400">
                <a:solidFill>
                  <a:schemeClr val="bg1"/>
                </a:solidFill>
                <a:latin typeface="Calibri" pitchFamily="34" charset="0"/>
              </a:rPr>
              <a:t>Que Deus lhe dê</a:t>
            </a:r>
          </a:p>
          <a:p>
            <a:pPr algn="ctr"/>
            <a:r>
              <a:rPr lang="pt-BR" sz="4400">
                <a:solidFill>
                  <a:schemeClr val="bg1"/>
                </a:solidFill>
                <a:latin typeface="Calibri" pitchFamily="34" charset="0"/>
              </a:rPr>
              <a:t>uma ótima semana!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4567</TotalTime>
  <Words>1029</Words>
  <Application>Microsoft Office PowerPoint</Application>
  <PresentationFormat>Apresentação na tela (4:3)</PresentationFormat>
  <Paragraphs>143</Paragraphs>
  <Slides>23</Slides>
  <Notes>22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31" baseType="lpstr">
      <vt:lpstr>Arial</vt:lpstr>
      <vt:lpstr>Calibri</vt:lpstr>
      <vt:lpstr>Myriad Arabic</vt:lpstr>
      <vt:lpstr>Times New Roman</vt:lpstr>
      <vt:lpstr>Helvetica</vt:lpstr>
      <vt:lpstr>Verdana</vt:lpstr>
      <vt:lpstr>Wingdings</vt:lpstr>
      <vt:lpstr>Office Theme</vt:lpstr>
      <vt:lpstr>Slide 1</vt:lpstr>
      <vt:lpstr>Slide 2</vt:lpstr>
      <vt:lpstr>IMPACTOS DA TECNOLOGIA (CELULAR, INTERNET) NA ADORAÇÃO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O USO DO SMARTPHONE/TABLET DURANTE O CULTO PÚBLICO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WOBi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Dantas da Silva</dc:creator>
  <cp:lastModifiedBy>Casa</cp:lastModifiedBy>
  <cp:revision>351</cp:revision>
  <dcterms:created xsi:type="dcterms:W3CDTF">2015-02-04T17:18:02Z</dcterms:created>
  <dcterms:modified xsi:type="dcterms:W3CDTF">2015-09-19T22:33:49Z</dcterms:modified>
</cp:coreProperties>
</file>