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60" r:id="rId3"/>
    <p:sldId id="453" r:id="rId4"/>
    <p:sldId id="459" r:id="rId5"/>
    <p:sldId id="454" r:id="rId6"/>
    <p:sldId id="460" r:id="rId7"/>
    <p:sldId id="458" r:id="rId8"/>
    <p:sldId id="461" r:id="rId9"/>
    <p:sldId id="445" r:id="rId10"/>
    <p:sldId id="462" r:id="rId11"/>
    <p:sldId id="464" r:id="rId12"/>
    <p:sldId id="465" r:id="rId13"/>
    <p:sldId id="446" r:id="rId14"/>
    <p:sldId id="441" r:id="rId15"/>
    <p:sldId id="466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8480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18" autoAdjust="0"/>
    <p:restoredTop sz="92185" autoAdjust="0"/>
  </p:normalViewPr>
  <p:slideViewPr>
    <p:cSldViewPr>
      <p:cViewPr varScale="1">
        <p:scale>
          <a:sx n="74" d="100"/>
          <a:sy n="74" d="100"/>
        </p:scale>
        <p:origin x="-67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E0AE0-7FBF-4941-AF52-FFA1F3249802}" type="datetimeFigureOut">
              <a:rPr lang="pt-BR" smtClean="0"/>
              <a:pPr/>
              <a:t>22/3/2014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72E39-9DF7-43EA-B0CC-2A70E6A63F2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C4CB19-BC7E-41AC-8353-225A4B994D18}" type="datetimeFigureOut">
              <a:rPr lang="pt-BR" smtClean="0"/>
              <a:pPr/>
              <a:t>22/3/2014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E6E98-C13A-4B00-B817-13A06EAE968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sz="10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2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sz="10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sz="10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sz="10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5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sz="10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sz="10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sz="10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sz="10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sz="10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sz="10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11</a:t>
            </a:fld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sz="10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sz="1000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13</a:t>
            </a:fld>
            <a:endParaRPr 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20000"/>
              </a:lnSpc>
              <a:spcBef>
                <a:spcPct val="20000"/>
              </a:spcBef>
              <a:buFontTx/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20000"/>
              </a:lnSpc>
              <a:spcBef>
                <a:spcPct val="20000"/>
              </a:spcBef>
              <a:buFontTx/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29583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98480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98480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97612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60308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896" y="1338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4671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3530005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270147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98370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755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46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719405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31241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71695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0453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024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6252294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090244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1779949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1256" y="-27384"/>
            <a:ext cx="6707088" cy="1018034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1124743"/>
            <a:ext cx="5111750" cy="5400601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71600" y="1124744"/>
            <a:ext cx="2493913" cy="5400600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2584798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4800600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187624" y="612775"/>
            <a:ext cx="7056784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87624" y="5367338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515419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43608" y="2338536"/>
            <a:ext cx="7056784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43608" y="971402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1904370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996233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1" r:id="rId5"/>
    <p:sldLayoutId id="2147483665" r:id="rId6"/>
    <p:sldLayoutId id="2147483652" r:id="rId7"/>
    <p:sldLayoutId id="2147483666" r:id="rId8"/>
    <p:sldLayoutId id="2147483654" r:id="rId9"/>
    <p:sldLayoutId id="2147483667" r:id="rId10"/>
    <p:sldLayoutId id="2147483655" r:id="rId11"/>
    <p:sldLayoutId id="2147483662" r:id="rId12"/>
    <p:sldLayoutId id="2147483656" r:id="rId13"/>
    <p:sldLayoutId id="2147483663" r:id="rId14"/>
    <p:sldLayoutId id="2147483657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ebebd.com/ipn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>
            <a:normAutofit/>
          </a:bodyPr>
          <a:lstStyle/>
          <a:p>
            <a:r>
              <a:rPr lang="pt-BR" sz="2800" dirty="0" smtClean="0">
                <a:latin typeface="Calibri" pitchFamily="34" charset="0"/>
              </a:rPr>
              <a:t>A IGREJA E OS DESAFIOS DA PÓS-MODERNIDADE</a:t>
            </a:r>
            <a:endParaRPr lang="pt-BR" sz="2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0" y="2132856"/>
            <a:ext cx="5328592" cy="2808312"/>
          </a:xfrm>
        </p:spPr>
        <p:txBody>
          <a:bodyPr>
            <a:noAutofit/>
          </a:bodyPr>
          <a:lstStyle/>
          <a:p>
            <a:r>
              <a:rPr lang="pt-BR" sz="6000" dirty="0" smtClean="0"/>
              <a:t>O Cristão, o estado e a Política</a:t>
            </a:r>
            <a:endParaRPr lang="pt-BR" sz="6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251520" y="5589240"/>
            <a:ext cx="3456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bg1">
                    <a:lumMod val="95000"/>
                  </a:schemeClr>
                </a:solidFill>
              </a:rPr>
              <a:t>Esta aula está no site da EBD:</a:t>
            </a:r>
          </a:p>
          <a:p>
            <a:r>
              <a:rPr lang="pt-BR" sz="2000" dirty="0" smtClean="0">
                <a:hlinkClick r:id="rId3"/>
              </a:rPr>
              <a:t>http://webebd.com/ipn/</a:t>
            </a:r>
            <a:endParaRPr lang="pt-BR" sz="2000" dirty="0" smtClean="0"/>
          </a:p>
          <a:p>
            <a:endParaRPr lang="pt-BR" sz="2000" dirty="0"/>
          </a:p>
        </p:txBody>
      </p:sp>
    </p:spTree>
    <p:extLst>
      <p:ext uri="{BB962C8B-B14F-4D97-AF65-F5344CB8AC3E}">
        <p14:creationId xmlns="" xmlns:p14="http://schemas.microsoft.com/office/powerpoint/2010/main" val="347134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774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</a:rPr>
              <a:t>Cinco visões equivocadas...</a:t>
            </a:r>
            <a:endParaRPr lang="pt-BR" sz="3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1043608" y="1484784"/>
            <a:ext cx="7704856" cy="482453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800" tIns="50800" rIns="50800" bIns="50800" anchor="ctr"/>
          <a:lstStyle/>
          <a:p>
            <a:pPr marL="342900" indent="-342900"/>
            <a:endParaRPr lang="pt-BR" i="1" dirty="0" smtClean="0">
              <a:latin typeface="+mj-lt"/>
              <a:cs typeface="Helvetica" charset="0"/>
              <a:sym typeface="Helvetica" charset="0"/>
            </a:endParaRPr>
          </a:p>
        </p:txBody>
      </p:sp>
      <p:sp>
        <p:nvSpPr>
          <p:cNvPr id="4" name="Retângulo de cantos arredondados 3"/>
          <p:cNvSpPr/>
          <p:nvPr/>
        </p:nvSpPr>
        <p:spPr>
          <a:xfrm>
            <a:off x="251520" y="2636912"/>
            <a:ext cx="5112568" cy="4032448"/>
          </a:xfrm>
          <a:prstGeom prst="roundRect">
            <a:avLst>
              <a:gd name="adj" fmla="val 12196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endParaRPr lang="pt-BR" sz="2000" b="1" dirty="0" smtClean="0">
              <a:cs typeface="Helvetica" charset="0"/>
              <a:sym typeface="Helvetica" charset="0"/>
            </a:endParaRPr>
          </a:p>
          <a:p>
            <a:pPr>
              <a:buAutoNum type="arabicPeriod"/>
            </a:pPr>
            <a:r>
              <a:rPr lang="pt-BR" sz="2000" b="1" dirty="0" smtClean="0">
                <a:cs typeface="Helvetica" charset="0"/>
                <a:sym typeface="Helvetica" charset="0"/>
              </a:rPr>
              <a:t> O governos deve forçar a religião;</a:t>
            </a:r>
          </a:p>
          <a:p>
            <a:pPr>
              <a:buAutoNum type="arabicPeriod"/>
            </a:pPr>
            <a:endParaRPr lang="pt-BR" sz="2000" b="1" dirty="0" smtClean="0">
              <a:cs typeface="Helvetica" charset="0"/>
              <a:sym typeface="Helvetica" charset="0"/>
            </a:endParaRPr>
          </a:p>
          <a:p>
            <a:pPr>
              <a:buAutoNum type="arabicPeriod"/>
            </a:pPr>
            <a:r>
              <a:rPr lang="pt-BR" sz="2000" b="1" dirty="0" smtClean="0">
                <a:cs typeface="Helvetica" charset="0"/>
                <a:sym typeface="Helvetica" charset="0"/>
              </a:rPr>
              <a:t> O governo deve excluir qualquer religião;</a:t>
            </a:r>
          </a:p>
          <a:p>
            <a:pPr>
              <a:buAutoNum type="arabicPeriod"/>
            </a:pPr>
            <a:endParaRPr lang="pt-BR" sz="2000" b="1" dirty="0" smtClean="0">
              <a:cs typeface="Helvetica" charset="0"/>
              <a:sym typeface="Helvetica" charset="0"/>
            </a:endParaRPr>
          </a:p>
          <a:p>
            <a:pPr>
              <a:buAutoNum type="arabicPeriod"/>
            </a:pPr>
            <a:r>
              <a:rPr lang="pt-BR" sz="2000" b="1" dirty="0" smtClean="0">
                <a:cs typeface="Helvetica" charset="0"/>
                <a:sym typeface="Helvetica" charset="0"/>
              </a:rPr>
              <a:t> Todos os governos são demoníacos;</a:t>
            </a:r>
          </a:p>
          <a:p>
            <a:pPr>
              <a:buAutoNum type="arabicPeriod"/>
            </a:pPr>
            <a:endParaRPr lang="pt-BR" sz="2000" b="1" dirty="0" smtClean="0">
              <a:cs typeface="Helvetica" charset="0"/>
              <a:sym typeface="Helvetica" charset="0"/>
            </a:endParaRPr>
          </a:p>
          <a:p>
            <a:pPr>
              <a:buAutoNum type="arabicPeriod"/>
            </a:pPr>
            <a:r>
              <a:rPr lang="pt-BR" sz="2000" b="1" dirty="0" smtClean="0">
                <a:cs typeface="Helvetica" charset="0"/>
                <a:sym typeface="Helvetica" charset="0"/>
              </a:rPr>
              <a:t> Evangelize e nunca faça política;</a:t>
            </a:r>
          </a:p>
          <a:p>
            <a:pPr>
              <a:buAutoNum type="arabicPeriod"/>
            </a:pPr>
            <a:endParaRPr lang="pt-BR" sz="2000" b="1" dirty="0" smtClean="0">
              <a:cs typeface="Helvetica" charset="0"/>
              <a:sym typeface="Helvetica" charset="0"/>
            </a:endParaRPr>
          </a:p>
          <a:p>
            <a:pPr>
              <a:buAutoNum type="arabicPeriod"/>
            </a:pPr>
            <a:r>
              <a:rPr lang="pt-BR" sz="2000" b="1" dirty="0" smtClean="0">
                <a:cs typeface="Helvetica" charset="0"/>
                <a:sym typeface="Helvetica" charset="0"/>
              </a:rPr>
              <a:t> Faça política, e não evangelismo.</a:t>
            </a:r>
          </a:p>
          <a:p>
            <a:pPr>
              <a:buAutoNum type="arabicPeriod"/>
            </a:pPr>
            <a:endParaRPr lang="pt-BR" sz="2000" b="1" dirty="0" smtClean="0">
              <a:cs typeface="Helvetica" charset="0"/>
              <a:sym typeface="Helvetica" charset="0"/>
            </a:endParaRPr>
          </a:p>
          <a:p>
            <a:pPr algn="r">
              <a:lnSpc>
                <a:spcPct val="150000"/>
              </a:lnSpc>
            </a:pPr>
            <a:r>
              <a:rPr lang="pt-BR" sz="1400" b="1" i="1" dirty="0" err="1" smtClean="0">
                <a:cs typeface="Helvetica" charset="0"/>
                <a:sym typeface="Helvetica" charset="0"/>
              </a:rPr>
              <a:t>Politics</a:t>
            </a:r>
            <a:r>
              <a:rPr lang="pt-BR" sz="1400" b="1" i="1" dirty="0" smtClean="0">
                <a:cs typeface="Helvetica" charset="0"/>
                <a:sym typeface="Helvetica" charset="0"/>
              </a:rPr>
              <a:t> </a:t>
            </a:r>
            <a:r>
              <a:rPr lang="pt-BR" sz="1400" b="1" i="1" dirty="0" err="1" smtClean="0">
                <a:cs typeface="Helvetica" charset="0"/>
                <a:sym typeface="Helvetica" charset="0"/>
              </a:rPr>
              <a:t>according</a:t>
            </a:r>
            <a:r>
              <a:rPr lang="pt-BR" sz="1400" b="1" i="1" dirty="0" smtClean="0">
                <a:cs typeface="Helvetica" charset="0"/>
                <a:sym typeface="Helvetica" charset="0"/>
              </a:rPr>
              <a:t> to </a:t>
            </a:r>
            <a:r>
              <a:rPr lang="pt-BR" sz="1400" b="1" i="1" dirty="0" err="1" smtClean="0">
                <a:cs typeface="Helvetica" charset="0"/>
                <a:sym typeface="Helvetica" charset="0"/>
              </a:rPr>
              <a:t>the</a:t>
            </a:r>
            <a:r>
              <a:rPr lang="pt-BR" sz="1400" b="1" i="1" dirty="0" smtClean="0">
                <a:cs typeface="Helvetica" charset="0"/>
                <a:sym typeface="Helvetica" charset="0"/>
              </a:rPr>
              <a:t> </a:t>
            </a:r>
            <a:r>
              <a:rPr lang="pt-BR" sz="1400" b="1" i="1" dirty="0" err="1" smtClean="0">
                <a:cs typeface="Helvetica" charset="0"/>
                <a:sym typeface="Helvetica" charset="0"/>
              </a:rPr>
              <a:t>Bible</a:t>
            </a:r>
            <a:r>
              <a:rPr lang="pt-BR" sz="1400" b="1" i="1" dirty="0" smtClean="0">
                <a:cs typeface="Helvetica" charset="0"/>
                <a:sym typeface="Helvetica" charset="0"/>
              </a:rPr>
              <a:t> – Wayne Grudem</a:t>
            </a:r>
          </a:p>
        </p:txBody>
      </p:sp>
      <p:sp>
        <p:nvSpPr>
          <p:cNvPr id="5" name="Retângulo 4"/>
          <p:cNvSpPr/>
          <p:nvPr/>
        </p:nvSpPr>
        <p:spPr>
          <a:xfrm>
            <a:off x="2411760" y="1268760"/>
            <a:ext cx="5531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pt-BR" sz="2400" b="1" dirty="0" smtClean="0">
                <a:latin typeface="Calibri" pitchFamily="34" charset="0"/>
              </a:rPr>
              <a:t>... sobre a relação entre política e religião:</a:t>
            </a:r>
          </a:p>
        </p:txBody>
      </p:sp>
      <p:pic>
        <p:nvPicPr>
          <p:cNvPr id="7" name="Imagem 6" descr="religiao e polit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2564904"/>
            <a:ext cx="3168352" cy="31683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774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</a:rPr>
              <a:t>A melhor solução</a:t>
            </a:r>
            <a:endParaRPr lang="pt-BR" sz="3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1475656" y="1340768"/>
            <a:ext cx="2160240" cy="1224136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chemeClr val="tx1"/>
                </a:solidFill>
                <a:cs typeface="Helvetica" charset="0"/>
                <a:sym typeface="Helvetica" charset="0"/>
              </a:rPr>
              <a:t>Não à força e imposição </a:t>
            </a:r>
          </a:p>
          <a:p>
            <a:pPr algn="ctr"/>
            <a:r>
              <a:rPr lang="pt-BR" sz="1400" dirty="0" smtClean="0">
                <a:solidFill>
                  <a:schemeClr val="tx1"/>
                </a:solidFill>
                <a:cs typeface="Helvetica" charset="0"/>
                <a:sym typeface="Helvetica" charset="0"/>
              </a:rPr>
              <a:t>(visão 1)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12" name="Retângulo de cantos arredondados 11"/>
          <p:cNvSpPr/>
          <p:nvPr/>
        </p:nvSpPr>
        <p:spPr>
          <a:xfrm>
            <a:off x="6588224" y="1628800"/>
            <a:ext cx="2304256" cy="1296144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chemeClr val="tx1"/>
                </a:solidFill>
                <a:cs typeface="Helvetica" charset="0"/>
                <a:sym typeface="Helvetica" charset="0"/>
              </a:rPr>
              <a:t>Não ao silêncio </a:t>
            </a:r>
            <a:r>
              <a:rPr lang="pt-BR" sz="2400" dirty="0" err="1" smtClean="0">
                <a:solidFill>
                  <a:schemeClr val="tx1"/>
                </a:solidFill>
                <a:cs typeface="Helvetica" charset="0"/>
                <a:sym typeface="Helvetica" charset="0"/>
              </a:rPr>
              <a:t>secularista</a:t>
            </a:r>
            <a:r>
              <a:rPr lang="pt-BR" sz="2400" dirty="0" smtClean="0">
                <a:solidFill>
                  <a:schemeClr val="tx1"/>
                </a:solidFill>
                <a:cs typeface="Helvetica" charset="0"/>
                <a:sym typeface="Helvetica" charset="0"/>
              </a:rPr>
              <a:t> </a:t>
            </a:r>
          </a:p>
          <a:p>
            <a:pPr algn="ctr"/>
            <a:r>
              <a:rPr lang="pt-BR" sz="1400" dirty="0" smtClean="0">
                <a:solidFill>
                  <a:schemeClr val="tx1"/>
                </a:solidFill>
                <a:cs typeface="Helvetica" charset="0"/>
                <a:sym typeface="Helvetica" charset="0"/>
              </a:rPr>
              <a:t>(visão 2)</a:t>
            </a: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467544" y="4725144"/>
            <a:ext cx="2088232" cy="1224136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chemeClr val="tx1"/>
                </a:solidFill>
                <a:cs typeface="Helvetica" charset="0"/>
                <a:sym typeface="Helvetica" charset="0"/>
              </a:rPr>
              <a:t>Não à acomodação </a:t>
            </a:r>
          </a:p>
          <a:p>
            <a:pPr algn="ctr"/>
            <a:r>
              <a:rPr lang="pt-BR" sz="1400" dirty="0" smtClean="0">
                <a:solidFill>
                  <a:schemeClr val="tx1"/>
                </a:solidFill>
                <a:cs typeface="Helvetica" charset="0"/>
                <a:sym typeface="Helvetica" charset="0"/>
              </a:rPr>
              <a:t>(visões 3 e 4)</a:t>
            </a:r>
          </a:p>
        </p:txBody>
      </p:sp>
      <p:sp>
        <p:nvSpPr>
          <p:cNvPr id="14" name="Retângulo de cantos arredondados 13"/>
          <p:cNvSpPr/>
          <p:nvPr/>
        </p:nvSpPr>
        <p:spPr>
          <a:xfrm>
            <a:off x="6732240" y="4581128"/>
            <a:ext cx="2160240" cy="1224136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dirty="0" smtClean="0">
                <a:solidFill>
                  <a:schemeClr val="tx1"/>
                </a:solidFill>
                <a:cs typeface="Helvetica" charset="0"/>
                <a:sym typeface="Helvetica" charset="0"/>
              </a:rPr>
              <a:t>Não ao Estado Salvador </a:t>
            </a:r>
          </a:p>
          <a:p>
            <a:pPr algn="ctr"/>
            <a:r>
              <a:rPr lang="pt-BR" sz="1400" dirty="0" smtClean="0">
                <a:solidFill>
                  <a:schemeClr val="tx1"/>
                </a:solidFill>
                <a:cs typeface="Helvetica" charset="0"/>
                <a:sym typeface="Helvetica" charset="0"/>
              </a:rPr>
              <a:t>(visão 5)</a:t>
            </a:r>
          </a:p>
        </p:txBody>
      </p:sp>
      <p:pic>
        <p:nvPicPr>
          <p:cNvPr id="15" name="Imagem 14" descr="grudem-politic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2708920"/>
            <a:ext cx="3024336" cy="31071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1" animBg="1"/>
      <p:bldP spid="12" grpId="2" animBg="1"/>
      <p:bldP spid="13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774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</a:rPr>
              <a:t>A melhor solução</a:t>
            </a:r>
            <a:endParaRPr lang="pt-BR" sz="3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1763688" y="1340768"/>
            <a:ext cx="6768752" cy="6480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800" tIns="50800" rIns="50800" bIns="50800" anchor="ctr"/>
          <a:lstStyle/>
          <a:p>
            <a:r>
              <a:rPr lang="pt-BR" b="1" dirty="0" smtClean="0">
                <a:latin typeface="Helvetica" charset="0"/>
                <a:cs typeface="Helvetica" charset="0"/>
                <a:sym typeface="Helvetica" charset="0"/>
              </a:rPr>
              <a:t>Uma </a:t>
            </a:r>
            <a:r>
              <a:rPr lang="pt-BR" b="1" u="sng" dirty="0" smtClean="0">
                <a:latin typeface="Helvetica" charset="0"/>
                <a:cs typeface="Helvetica" charset="0"/>
                <a:sym typeface="Helvetica" charset="0"/>
              </a:rPr>
              <a:t>significativa influência </a:t>
            </a:r>
            <a:r>
              <a:rPr lang="pt-BR" b="1" dirty="0" smtClean="0">
                <a:latin typeface="Helvetica" charset="0"/>
                <a:cs typeface="Helvetica" charset="0"/>
                <a:sym typeface="Helvetica" charset="0"/>
              </a:rPr>
              <a:t>cristã na política e no governo.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1187624" y="2276872"/>
            <a:ext cx="7056784" cy="396044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pt-BR" sz="2000" b="1" u="sng" dirty="0" smtClean="0">
                <a:latin typeface="+mj-lt"/>
              </a:rPr>
              <a:t>Velho Testamento</a:t>
            </a:r>
            <a:r>
              <a:rPr lang="pt-BR" sz="2000" dirty="0" smtClean="0">
                <a:latin typeface="+mj-lt"/>
              </a:rPr>
              <a:t>:</a:t>
            </a:r>
          </a:p>
          <a:p>
            <a:pPr algn="just"/>
            <a:r>
              <a:rPr lang="pt-BR" sz="2000" dirty="0" smtClean="0">
                <a:latin typeface="+mj-lt"/>
              </a:rPr>
              <a:t>- Genesis 9:5-6. Deus autoriza a punição do mal (pena capital).</a:t>
            </a:r>
          </a:p>
          <a:p>
            <a:pPr algn="just"/>
            <a:r>
              <a:rPr lang="pt-BR" sz="2000" dirty="0" smtClean="0">
                <a:latin typeface="+mj-lt"/>
              </a:rPr>
              <a:t>- Daniel e </a:t>
            </a:r>
            <a:r>
              <a:rPr lang="pt-BR" sz="2000" dirty="0" err="1" smtClean="0">
                <a:latin typeface="+mj-lt"/>
              </a:rPr>
              <a:t>Nabucodonozor</a:t>
            </a:r>
            <a:r>
              <a:rPr lang="pt-BR" sz="2000" dirty="0" smtClean="0">
                <a:latin typeface="+mj-lt"/>
              </a:rPr>
              <a:t> (</a:t>
            </a:r>
            <a:r>
              <a:rPr lang="pt-BR" sz="2000" dirty="0" err="1" smtClean="0">
                <a:latin typeface="+mj-lt"/>
              </a:rPr>
              <a:t>Dn</a:t>
            </a:r>
            <a:r>
              <a:rPr lang="pt-BR" sz="2000" dirty="0" smtClean="0">
                <a:latin typeface="+mj-lt"/>
              </a:rPr>
              <a:t> 4:27); </a:t>
            </a:r>
          </a:p>
          <a:p>
            <a:pPr algn="just"/>
            <a:r>
              <a:rPr lang="pt-BR" sz="2000" dirty="0" smtClean="0">
                <a:latin typeface="+mj-lt"/>
              </a:rPr>
              <a:t>- Jeremias falando aos exilados judeus (Jr 29:7); </a:t>
            </a:r>
          </a:p>
          <a:p>
            <a:pPr algn="just"/>
            <a:r>
              <a:rPr lang="pt-BR" sz="2000" dirty="0" smtClean="0">
                <a:latin typeface="+mj-lt"/>
              </a:rPr>
              <a:t>- José do Egito e Faraó (</a:t>
            </a:r>
            <a:r>
              <a:rPr lang="pt-BR" sz="2000" dirty="0" err="1" smtClean="0">
                <a:latin typeface="+mj-lt"/>
              </a:rPr>
              <a:t>Gn</a:t>
            </a:r>
            <a:r>
              <a:rPr lang="pt-BR" sz="2000" dirty="0" smtClean="0">
                <a:latin typeface="+mj-lt"/>
              </a:rPr>
              <a:t> 41-37-45); </a:t>
            </a:r>
          </a:p>
          <a:p>
            <a:pPr algn="just"/>
            <a:r>
              <a:rPr lang="pt-BR" sz="2000" dirty="0" smtClean="0">
                <a:latin typeface="+mj-lt"/>
              </a:rPr>
              <a:t>- Profetas falando as nações vizinhas de Israel.</a:t>
            </a:r>
          </a:p>
          <a:p>
            <a:pPr algn="just"/>
            <a:endParaRPr lang="pt-BR" sz="2000" dirty="0" smtClean="0">
              <a:latin typeface="+mj-lt"/>
            </a:endParaRPr>
          </a:p>
          <a:p>
            <a:pPr algn="just"/>
            <a:r>
              <a:rPr lang="pt-BR" sz="2000" b="1" dirty="0" smtClean="0">
                <a:latin typeface="+mj-lt"/>
              </a:rPr>
              <a:t>Novo Testamento</a:t>
            </a:r>
            <a:r>
              <a:rPr lang="pt-BR" sz="2000" dirty="0" smtClean="0">
                <a:latin typeface="+mj-lt"/>
              </a:rPr>
              <a:t>: </a:t>
            </a:r>
          </a:p>
          <a:p>
            <a:pPr algn="just"/>
            <a:r>
              <a:rPr lang="pt-BR" sz="2000" dirty="0" smtClean="0">
                <a:latin typeface="+mj-lt"/>
                <a:ea typeface="Helvetica" charset="0"/>
                <a:cs typeface="Helvetica" charset="0"/>
                <a:sym typeface="Helvetica" charset="0"/>
              </a:rPr>
              <a:t>- João Batista aponta os pecados de Herodes (</a:t>
            </a:r>
            <a:r>
              <a:rPr lang="pt-BR" sz="2000" dirty="0" err="1" smtClean="0">
                <a:latin typeface="+mj-lt"/>
                <a:ea typeface="Helvetica" charset="0"/>
                <a:cs typeface="Helvetica" charset="0"/>
                <a:sym typeface="Helvetica" charset="0"/>
              </a:rPr>
              <a:t>Mt</a:t>
            </a:r>
            <a:r>
              <a:rPr lang="pt-BR" sz="2000" dirty="0" smtClean="0">
                <a:latin typeface="+mj-lt"/>
                <a:ea typeface="Helvetica" charset="0"/>
                <a:cs typeface="Helvetica" charset="0"/>
                <a:sym typeface="Helvetica" charset="0"/>
              </a:rPr>
              <a:t> 13:3-4). </a:t>
            </a:r>
          </a:p>
          <a:p>
            <a:pPr algn="just"/>
            <a:r>
              <a:rPr lang="pt-BR" sz="2000" dirty="0" smtClean="0">
                <a:latin typeface="+mj-lt"/>
                <a:ea typeface="Helvetica" charset="0"/>
                <a:cs typeface="Helvetica" charset="0"/>
                <a:sym typeface="Helvetica" charset="0"/>
              </a:rPr>
              <a:t>- Paulo e sua relação com Roma.</a:t>
            </a:r>
          </a:p>
          <a:p>
            <a:pPr algn="just">
              <a:buFontTx/>
              <a:buChar char="-"/>
            </a:pPr>
            <a:r>
              <a:rPr lang="pt-BR" sz="2000" b="1" dirty="0" smtClean="0">
                <a:latin typeface="+mj-lt"/>
                <a:ea typeface="Helvetica" charset="0"/>
                <a:cs typeface="Helvetica" charset="0"/>
                <a:sym typeface="Helvetica" charset="0"/>
              </a:rPr>
              <a:t> Romanos 13:1-7 e </a:t>
            </a:r>
          </a:p>
          <a:p>
            <a:pPr algn="just">
              <a:buFontTx/>
              <a:buChar char="-"/>
            </a:pPr>
            <a:r>
              <a:rPr lang="pt-BR" sz="2000" b="1" dirty="0" smtClean="0">
                <a:latin typeface="+mj-lt"/>
                <a:ea typeface="Helvetica" charset="0"/>
                <a:cs typeface="Helvetica" charset="0"/>
                <a:sym typeface="Helvetica" charset="0"/>
              </a:rPr>
              <a:t> 1 Pedro 2:13-14 .  </a:t>
            </a:r>
          </a:p>
        </p:txBody>
      </p:sp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774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</a:rPr>
              <a:t>Quem influência a política?</a:t>
            </a:r>
            <a:endParaRPr lang="pt-BR" sz="3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3707904" y="1556792"/>
            <a:ext cx="5040560" cy="44644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800" tIns="50800" rIns="50800" bIns="50800" anchor="ctr"/>
          <a:lstStyle/>
          <a:p>
            <a:pPr algn="just"/>
            <a:r>
              <a:rPr lang="pt-BR" sz="2000" b="1" i="1" u="sng" dirty="0" smtClean="0">
                <a:latin typeface="+mj-lt"/>
                <a:cs typeface="Helvetica" charset="0"/>
                <a:sym typeface="Helvetica" charset="0"/>
              </a:rPr>
              <a:t>Humanismo</a:t>
            </a:r>
            <a:r>
              <a:rPr lang="pt-BR" sz="2000" b="1" i="1" dirty="0" smtClean="0">
                <a:latin typeface="+mj-lt"/>
                <a:cs typeface="Helvetica" charset="0"/>
                <a:sym typeface="Helvetica" charset="0"/>
              </a:rPr>
              <a:t>:</a:t>
            </a:r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 A realidade final é matéria impessoal ou energia que foi moldada na sua forma atual pelo acaso. </a:t>
            </a:r>
            <a:r>
              <a:rPr lang="pt-BR" sz="2000" b="1" i="1" dirty="0" smtClean="0">
                <a:latin typeface="+mj-lt"/>
                <a:cs typeface="Helvetica" charset="0"/>
                <a:sym typeface="Helvetica" charset="0"/>
              </a:rPr>
              <a:t>O homem é a medida de todas as coisas.</a:t>
            </a:r>
          </a:p>
          <a:p>
            <a:pPr algn="just"/>
            <a:endParaRPr lang="pt-BR" sz="2000" i="1" dirty="0" smtClean="0">
              <a:latin typeface="+mj-lt"/>
              <a:cs typeface="Helvetica" charset="0"/>
              <a:sym typeface="Helvetica" charset="0"/>
            </a:endParaRPr>
          </a:p>
          <a:p>
            <a:pPr algn="just"/>
            <a:endParaRPr lang="pt-BR" sz="2000" i="1" dirty="0" smtClean="0">
              <a:latin typeface="+mj-lt"/>
              <a:cs typeface="Helvetica" charset="0"/>
              <a:sym typeface="Helvetica" charset="0"/>
            </a:endParaRPr>
          </a:p>
          <a:p>
            <a:pPr algn="just"/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As duas cosmovisões [judaico-cristã x humanista], real e inevitavelmente, geram não somente diferenças pessoais, mas também </a:t>
            </a:r>
            <a:r>
              <a:rPr lang="pt-BR" sz="2000" b="1" i="1" dirty="0" smtClean="0">
                <a:latin typeface="+mj-lt"/>
                <a:cs typeface="Helvetica" charset="0"/>
                <a:sym typeface="Helvetica" charset="0"/>
              </a:rPr>
              <a:t>diferenças completas com respeito à sociedade, ao governo e às leis.</a:t>
            </a:r>
          </a:p>
          <a:p>
            <a:endParaRPr lang="pt-BR" dirty="0" smtClean="0">
              <a:latin typeface="+mj-lt"/>
              <a:cs typeface="Helvetica" charset="0"/>
              <a:sym typeface="Helvetica" charset="0"/>
            </a:endParaRPr>
          </a:p>
          <a:p>
            <a:pPr algn="r"/>
            <a:r>
              <a:rPr lang="pt-BR" sz="1600" dirty="0" smtClean="0">
                <a:latin typeface="+mj-lt"/>
                <a:cs typeface="Helvetica" charset="0"/>
                <a:sym typeface="Helvetica" charset="0"/>
              </a:rPr>
              <a:t>Um manifesto Cristão -  Francis </a:t>
            </a:r>
            <a:r>
              <a:rPr lang="pt-BR" sz="1600" dirty="0" err="1" smtClean="0">
                <a:latin typeface="+mj-lt"/>
                <a:cs typeface="Helvetica" charset="0"/>
                <a:sym typeface="Helvetica" charset="0"/>
              </a:rPr>
              <a:t>Schaeffer</a:t>
            </a:r>
            <a:endParaRPr lang="pt-BR" sz="1600" dirty="0" smtClean="0">
              <a:latin typeface="+mj-lt"/>
              <a:cs typeface="Helvetica" charset="0"/>
              <a:sym typeface="Helvetica" charset="0"/>
            </a:endParaRPr>
          </a:p>
        </p:txBody>
      </p:sp>
      <p:pic>
        <p:nvPicPr>
          <p:cNvPr id="4" name="Imagem 3" descr="3150538_3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556792"/>
            <a:ext cx="1872208" cy="1872208"/>
          </a:xfrm>
          <a:prstGeom prst="rect">
            <a:avLst/>
          </a:prstGeom>
        </p:spPr>
      </p:pic>
      <p:pic>
        <p:nvPicPr>
          <p:cNvPr id="5" name="Imagem 4" descr="marxismo_thumb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3645024"/>
            <a:ext cx="1656184" cy="218386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1187624" y="1484784"/>
          <a:ext cx="7344816" cy="4392487"/>
        </p:xfrm>
        <a:graphic>
          <a:graphicData uri="http://schemas.openxmlformats.org/drawingml/2006/table">
            <a:tbl>
              <a:tblPr/>
              <a:tblGrid>
                <a:gridCol w="3510048"/>
                <a:gridCol w="3834768"/>
              </a:tblGrid>
              <a:tr h="354249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Cristianismo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Humanismo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85019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Deus criou tudo o que </a:t>
                      </a: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existe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Tudo que existe é matéria 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impessoal ou energia que foi moldada </a:t>
                      </a: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pelo acaso (Darwinismo).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7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 homem é pecador ou moralmente caído.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 homem é basicamente bom.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416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Deus revelou a si mesmo e seu padrão moral na Bíblia.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Relativismo moral - os padrões morais são definidos pela sociedade em cada tempo e época.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412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Por causa do pecado existe o mal </a:t>
                      </a: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moral </a:t>
                      </a: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 coração de cada ser humano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. Esse mal moral é definido em comparação com um padrão externo.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 mal vem da </a:t>
                      </a: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influência 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da sociedade sobre a pessoa e aqueles que fazem o mal são simplesmente vítimas de influências externas que vivenciaram</a:t>
                      </a: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 (cadeias sociais, econômicas ou políticas).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774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</a:rPr>
              <a:t>Choque de cosmovisões</a:t>
            </a:r>
            <a:endParaRPr lang="pt-BR" sz="3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8" name="Elipse 7"/>
          <p:cNvSpPr/>
          <p:nvPr/>
        </p:nvSpPr>
        <p:spPr>
          <a:xfrm>
            <a:off x="4644008" y="1124744"/>
            <a:ext cx="4248472" cy="504056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1187624" y="2708920"/>
            <a:ext cx="7344816" cy="31683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1187624" y="4293096"/>
            <a:ext cx="7344816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1187624" y="3356992"/>
            <a:ext cx="7344816" cy="25202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9" grpId="2" animBg="1"/>
      <p:bldP spid="10" grpId="1" animBg="1"/>
      <p:bldP spid="10" grpId="2" animBg="1"/>
      <p:bldP spid="11" grpId="1" animBg="1"/>
      <p:bldP spid="11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774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</a:rPr>
              <a:t>Choque de cosmovisões</a:t>
            </a:r>
            <a:endParaRPr lang="pt-BR" sz="3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3347864" y="1268760"/>
            <a:ext cx="5256584" cy="48965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800" tIns="50800" rIns="50800" bIns="50800" anchor="t" anchorCtr="0"/>
          <a:lstStyle/>
          <a:p>
            <a:pPr algn="just"/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O Humanismo parte do principio que o </a:t>
            </a:r>
            <a:r>
              <a:rPr lang="pt-BR" sz="2000" b="1" i="1" dirty="0" smtClean="0">
                <a:latin typeface="+mj-lt"/>
                <a:cs typeface="Helvetica" charset="0"/>
                <a:sym typeface="Helvetica" charset="0"/>
              </a:rPr>
              <a:t>homem é basicamente bom </a:t>
            </a:r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e que as pessoas precisam se libertar de suas cadeias econômicas.</a:t>
            </a:r>
          </a:p>
          <a:p>
            <a:pPr algn="just"/>
            <a:endParaRPr lang="pt-BR" sz="2000" i="1" dirty="0" smtClean="0">
              <a:latin typeface="+mj-lt"/>
              <a:cs typeface="Helvetica" charset="0"/>
              <a:sym typeface="Helvetica" charset="0"/>
            </a:endParaRPr>
          </a:p>
          <a:p>
            <a:pPr algn="just"/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Isso é uma utopia, pois o homem não é basicamente bom (preso somente por cadeias sociais, econômicas e políticas). </a:t>
            </a:r>
            <a:r>
              <a:rPr lang="pt-BR" sz="2000" b="1" i="1" dirty="0" smtClean="0">
                <a:latin typeface="+mj-lt"/>
                <a:cs typeface="Helvetica" charset="0"/>
                <a:sym typeface="Helvetica" charset="0"/>
              </a:rPr>
              <a:t>O homem é caído.</a:t>
            </a:r>
          </a:p>
          <a:p>
            <a:pPr algn="just"/>
            <a:endParaRPr lang="pt-BR" sz="2000" i="1" dirty="0" smtClean="0">
              <a:latin typeface="+mj-lt"/>
              <a:cs typeface="Helvetica" charset="0"/>
              <a:sym typeface="Helvetica" charset="0"/>
            </a:endParaRPr>
          </a:p>
          <a:p>
            <a:pPr algn="just"/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Em todo lugar em que o </a:t>
            </a:r>
            <a:r>
              <a:rPr lang="pt-BR" sz="2000" b="1" i="1" dirty="0" smtClean="0">
                <a:latin typeface="+mj-lt"/>
                <a:cs typeface="Helvetica" charset="0"/>
                <a:sym typeface="Helvetica" charset="0"/>
              </a:rPr>
              <a:t>aperfeiçoamento do homem</a:t>
            </a:r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 foi base para a ação, </a:t>
            </a:r>
            <a:r>
              <a:rPr lang="pt-BR" sz="2000" b="1" i="1" dirty="0" smtClean="0">
                <a:latin typeface="+mj-lt"/>
                <a:cs typeface="Helvetica" charset="0"/>
                <a:sym typeface="Helvetica" charset="0"/>
              </a:rPr>
              <a:t>houve tragédia, dependência política e perda do valor humano</a:t>
            </a:r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.</a:t>
            </a:r>
          </a:p>
          <a:p>
            <a:pPr algn="r"/>
            <a:endParaRPr lang="pt-BR" sz="1600" dirty="0" smtClean="0">
              <a:latin typeface="Helvetica" charset="0"/>
              <a:cs typeface="Helvetica" charset="0"/>
              <a:sym typeface="Helvetica" charset="0"/>
            </a:endParaRPr>
          </a:p>
          <a:p>
            <a:pPr algn="r"/>
            <a:r>
              <a:rPr lang="pt-BR" sz="1600" dirty="0" smtClean="0">
                <a:latin typeface="Helvetica" charset="0"/>
                <a:cs typeface="Helvetica" charset="0"/>
                <a:sym typeface="Helvetica" charset="0"/>
              </a:rPr>
              <a:t>Um manifesto cristão – Francis </a:t>
            </a:r>
            <a:r>
              <a:rPr lang="pt-BR" sz="1600" dirty="0" err="1" smtClean="0">
                <a:latin typeface="Helvetica" charset="0"/>
                <a:cs typeface="Helvetica" charset="0"/>
                <a:sym typeface="Helvetica" charset="0"/>
              </a:rPr>
              <a:t>Schaeffer</a:t>
            </a:r>
            <a:endParaRPr lang="pt-BR" sz="1600" dirty="0" smtClean="0">
              <a:latin typeface="Helvetica" charset="0"/>
              <a:cs typeface="Helvetica" charset="0"/>
              <a:sym typeface="Helvetica" charset="0"/>
            </a:endParaRPr>
          </a:p>
          <a:p>
            <a:r>
              <a:rPr lang="pt-BR" sz="2000" dirty="0" smtClean="0">
                <a:latin typeface="Helvetica" charset="0"/>
                <a:cs typeface="Helvetica" charset="0"/>
                <a:sym typeface="Wingdings" pitchFamily="2" charset="2"/>
              </a:rPr>
              <a:t> </a:t>
            </a:r>
            <a:endParaRPr lang="pt-BR" sz="2000" dirty="0" smtClean="0">
              <a:latin typeface="Helvetica" charset="0"/>
              <a:cs typeface="Helvetica" charset="0"/>
              <a:sym typeface="Helvetica" charset="0"/>
            </a:endParaRPr>
          </a:p>
        </p:txBody>
      </p:sp>
      <p:pic>
        <p:nvPicPr>
          <p:cNvPr id="10" name="Imagem 9" descr="francis schaeff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2924944"/>
            <a:ext cx="2448272" cy="314071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3" dur="2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774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</a:rPr>
              <a:t>Quem influência a política?</a:t>
            </a:r>
            <a:endParaRPr lang="pt-BR" sz="3600" dirty="0">
              <a:latin typeface="Calibri" pitchFamily="34" charset="0"/>
            </a:endParaRPr>
          </a:p>
        </p:txBody>
      </p:sp>
      <p:sp>
        <p:nvSpPr>
          <p:cNvPr id="6" name="AutoShape 4"/>
          <p:cNvSpPr>
            <a:spLocks/>
          </p:cNvSpPr>
          <p:nvPr/>
        </p:nvSpPr>
        <p:spPr bwMode="auto">
          <a:xfrm>
            <a:off x="3347864" y="3158208"/>
            <a:ext cx="5184576" cy="369979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800" tIns="50800" rIns="50800" bIns="50800" anchor="ctr"/>
          <a:lstStyle/>
          <a:p>
            <a:pPr algn="just"/>
            <a:r>
              <a:rPr lang="pt-BR" sz="2000" b="1" i="1" dirty="0" smtClean="0">
                <a:latin typeface="+mj-lt"/>
                <a:cs typeface="Helvetica" charset="0"/>
                <a:sym typeface="Helvetica" charset="0"/>
              </a:rPr>
              <a:t>A base de todas as filosofias </a:t>
            </a:r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e de todos os pensamentos do mundo moderno e pós-moderno é o humanismo.</a:t>
            </a:r>
          </a:p>
          <a:p>
            <a:pPr algn="just"/>
            <a:endParaRPr lang="pt-BR" sz="2000" i="1" dirty="0" smtClean="0">
              <a:latin typeface="+mj-lt"/>
              <a:cs typeface="Helvetica" charset="0"/>
              <a:sym typeface="Helvetica" charset="0"/>
            </a:endParaRPr>
          </a:p>
          <a:p>
            <a:pPr algn="just"/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A </a:t>
            </a:r>
            <a:r>
              <a:rPr lang="pt-BR" sz="2000" b="1" i="1" dirty="0" smtClean="0">
                <a:latin typeface="+mj-lt"/>
                <a:cs typeface="Helvetica" charset="0"/>
                <a:sym typeface="Helvetica" charset="0"/>
              </a:rPr>
              <a:t>essência do humanismo </a:t>
            </a:r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antigo ou moderno nada mais é do que uma </a:t>
            </a:r>
            <a:r>
              <a:rPr lang="pt-BR" sz="2000" b="1" i="1" dirty="0" smtClean="0">
                <a:latin typeface="+mj-lt"/>
                <a:cs typeface="Helvetica" charset="0"/>
                <a:sym typeface="Helvetica" charset="0"/>
              </a:rPr>
              <a:t>atitude de rebelião ao criador</a:t>
            </a:r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, um brado de desafio a Deus, e, ao final, </a:t>
            </a:r>
            <a:r>
              <a:rPr lang="pt-BR" sz="2000" b="1" i="1" dirty="0" smtClean="0">
                <a:latin typeface="+mj-lt"/>
                <a:cs typeface="Helvetica" charset="0"/>
                <a:sym typeface="Helvetica" charset="0"/>
              </a:rPr>
              <a:t>uma busca insana por ser igual a ele. É o homem tentando ser deus para si mesmo.</a:t>
            </a:r>
          </a:p>
          <a:p>
            <a:pPr algn="just"/>
            <a:endParaRPr lang="pt-BR" sz="2000" dirty="0" smtClean="0">
              <a:latin typeface="+mj-lt"/>
              <a:cs typeface="Helvetica" charset="0"/>
              <a:sym typeface="Helvetica" charset="0"/>
            </a:endParaRPr>
          </a:p>
          <a:p>
            <a:pPr algn="r"/>
            <a:r>
              <a:rPr lang="pt-BR" sz="1600" dirty="0" smtClean="0">
                <a:latin typeface="+mj-lt"/>
                <a:cs typeface="Helvetica" charset="0"/>
                <a:sym typeface="Helvetica" charset="0"/>
              </a:rPr>
              <a:t>Leandro Antônio de Lima</a:t>
            </a:r>
          </a:p>
          <a:p>
            <a:pPr algn="just"/>
            <a:r>
              <a:rPr lang="pt-BR" sz="2000" dirty="0" smtClean="0">
                <a:latin typeface="+mj-lt"/>
                <a:cs typeface="Helvetica" charset="0"/>
                <a:sym typeface="Helvetica" charset="0"/>
              </a:rPr>
              <a:t> </a:t>
            </a:r>
          </a:p>
        </p:txBody>
      </p:sp>
      <p:pic>
        <p:nvPicPr>
          <p:cNvPr id="5" name="Imagem 4" descr="brilhe sua lu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140968"/>
            <a:ext cx="2218100" cy="3219822"/>
          </a:xfrm>
          <a:prstGeom prst="rect">
            <a:avLst/>
          </a:prstGeom>
        </p:spPr>
      </p:pic>
      <p:sp>
        <p:nvSpPr>
          <p:cNvPr id="7" name="AutoShape 4"/>
          <p:cNvSpPr>
            <a:spLocks/>
          </p:cNvSpPr>
          <p:nvPr/>
        </p:nvSpPr>
        <p:spPr bwMode="auto">
          <a:xfrm>
            <a:off x="1331640" y="1196752"/>
            <a:ext cx="7200800" cy="14401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800" tIns="50800" rIns="50800" bIns="50800" anchor="t" anchorCtr="0"/>
          <a:lstStyle/>
          <a:p>
            <a:pPr algn="just"/>
            <a:r>
              <a:rPr lang="pt-BR" b="1" i="1" dirty="0" smtClean="0">
                <a:latin typeface="+mj-lt"/>
                <a:cs typeface="Helvetica" charset="0"/>
                <a:sym typeface="Helvetica" charset="0"/>
              </a:rPr>
              <a:t>Como o </a:t>
            </a:r>
            <a:r>
              <a:rPr lang="pt-BR" b="1" i="1" u="sng" dirty="0" smtClean="0">
                <a:latin typeface="+mj-lt"/>
                <a:cs typeface="Helvetica" charset="0"/>
                <a:sym typeface="Helvetica" charset="0"/>
              </a:rPr>
              <a:t>estado secular </a:t>
            </a:r>
            <a:r>
              <a:rPr lang="pt-BR" b="1" i="1" dirty="0" smtClean="0">
                <a:latin typeface="+mj-lt"/>
                <a:cs typeface="Helvetica" charset="0"/>
                <a:sym typeface="Helvetica" charset="0"/>
              </a:rPr>
              <a:t>é o foco do poder na sociedade, ele tornou-se o deus do humanismo secular. Para eles o estado é o salvador do homem</a:t>
            </a:r>
            <a:r>
              <a:rPr lang="pt-BR" i="1" dirty="0" smtClean="0">
                <a:latin typeface="+mj-lt"/>
                <a:cs typeface="Helvetica" charset="0"/>
                <a:sym typeface="Helvetica" charset="0"/>
              </a:rPr>
              <a:t>.</a:t>
            </a:r>
          </a:p>
          <a:p>
            <a:pPr algn="just"/>
            <a:endParaRPr lang="pt-BR" i="1" dirty="0" smtClean="0">
              <a:latin typeface="+mj-lt"/>
              <a:cs typeface="Helvetica" charset="0"/>
              <a:sym typeface="Helvetica" charset="0"/>
            </a:endParaRPr>
          </a:p>
          <a:p>
            <a:pPr algn="r"/>
            <a:r>
              <a:rPr lang="pt-BR" sz="1600" i="1" dirty="0" smtClean="0">
                <a:latin typeface="+mj-lt"/>
                <a:cs typeface="Helvetica" charset="0"/>
                <a:sym typeface="Helvetica" charset="0"/>
              </a:rPr>
              <a:t>Humanismo secular - Brian </a:t>
            </a:r>
            <a:r>
              <a:rPr lang="pt-BR" sz="1600" i="1" dirty="0" err="1" smtClean="0">
                <a:latin typeface="+mj-lt"/>
                <a:cs typeface="Helvetica" charset="0"/>
                <a:sym typeface="Helvetica" charset="0"/>
              </a:rPr>
              <a:t>Schwertley</a:t>
            </a:r>
            <a:endParaRPr lang="pt-BR" sz="1600" i="1" dirty="0" smtClean="0">
              <a:latin typeface="+mj-lt"/>
              <a:cs typeface="Helvetica" charset="0"/>
              <a:sym typeface="Helvetica" charset="0"/>
            </a:endParaRPr>
          </a:p>
          <a:p>
            <a:pPr algn="r"/>
            <a:r>
              <a:rPr lang="pt-BR" sz="1600" i="1" dirty="0" smtClean="0">
                <a:latin typeface="+mj-lt"/>
                <a:cs typeface="Helvetica" charset="0"/>
                <a:sym typeface="Helvetica" charset="0"/>
              </a:rPr>
              <a:t>www.monergismo.com</a:t>
            </a:r>
          </a:p>
          <a:p>
            <a:pPr algn="just"/>
            <a:endParaRPr lang="pt-BR" i="1" dirty="0" smtClean="0">
              <a:latin typeface="+mj-lt"/>
              <a:cs typeface="Helvetica" charset="0"/>
              <a:sym typeface="Helvetica" charset="0"/>
            </a:endParaRPr>
          </a:p>
          <a:p>
            <a:pPr algn="just"/>
            <a:r>
              <a:rPr lang="pt-BR" i="1" dirty="0" smtClean="0">
                <a:latin typeface="+mj-lt"/>
                <a:cs typeface="Helvetica" charset="0"/>
                <a:sym typeface="Wingdings" pitchFamily="2" charset="2"/>
              </a:rPr>
              <a:t> </a:t>
            </a:r>
            <a:endParaRPr lang="pt-BR" i="1" dirty="0" smtClean="0">
              <a:latin typeface="+mj-lt"/>
              <a:cs typeface="Helvetica" charset="0"/>
              <a:sym typeface="Helvetica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774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</a:rPr>
              <a:t>Quem influência a política?</a:t>
            </a:r>
            <a:endParaRPr lang="pt-BR" sz="3600" dirty="0">
              <a:latin typeface="Calibri" pitchFamily="34" charset="0"/>
            </a:endParaRPr>
          </a:p>
        </p:txBody>
      </p:sp>
      <p:pic>
        <p:nvPicPr>
          <p:cNvPr id="6" name="Imagem 5" descr="imagine-no-relig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4077072"/>
            <a:ext cx="2280458" cy="2139070"/>
          </a:xfrm>
          <a:prstGeom prst="rect">
            <a:avLst/>
          </a:prstGeom>
        </p:spPr>
      </p:pic>
      <p:pic>
        <p:nvPicPr>
          <p:cNvPr id="8" name="Imagem 7" descr="3150538_3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59632" y="1268760"/>
            <a:ext cx="2376264" cy="2376264"/>
          </a:xfrm>
          <a:prstGeom prst="rect">
            <a:avLst/>
          </a:prstGeom>
        </p:spPr>
      </p:pic>
      <p:pic>
        <p:nvPicPr>
          <p:cNvPr id="10" name="Imagem 9" descr="marx e sata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95936" y="3933056"/>
            <a:ext cx="1463073" cy="2160241"/>
          </a:xfrm>
          <a:prstGeom prst="rect">
            <a:avLst/>
          </a:prstGeom>
        </p:spPr>
      </p:pic>
      <p:pic>
        <p:nvPicPr>
          <p:cNvPr id="9" name="Imagem 8" descr="onu_abort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8" y="1340768"/>
            <a:ext cx="2191549" cy="2016224"/>
          </a:xfrm>
          <a:prstGeom prst="rect">
            <a:avLst/>
          </a:prstGeom>
        </p:spPr>
      </p:pic>
      <p:pic>
        <p:nvPicPr>
          <p:cNvPr id="11" name="Imagem 10" descr="STF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2160" y="400506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774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</a:rPr>
              <a:t>Uma cosmovisão bíblica...</a:t>
            </a:r>
            <a:endParaRPr lang="pt-BR" sz="3600" dirty="0">
              <a:latin typeface="Calibri" pitchFamily="34" charset="0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1259632" y="1916832"/>
            <a:ext cx="7200800" cy="39604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800" tIns="50800" rIns="50800" bIns="50800" anchor="t" anchorCtr="0"/>
          <a:lstStyle/>
          <a:p>
            <a:pPr algn="just"/>
            <a:r>
              <a:rPr lang="pt-BR" i="1" dirty="0" smtClean="0">
                <a:latin typeface="+mj-lt"/>
                <a:cs typeface="Helvetica" charset="0"/>
                <a:sym typeface="Wingdings" pitchFamily="2" charset="2"/>
              </a:rPr>
              <a:t> </a:t>
            </a:r>
            <a:endParaRPr lang="pt-BR" i="1" dirty="0" smtClean="0">
              <a:latin typeface="+mj-lt"/>
              <a:cs typeface="Helvetica" charset="0"/>
              <a:sym typeface="Helvetica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195736" y="1268760"/>
            <a:ext cx="59726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pt-BR" sz="2400" b="1" dirty="0" smtClean="0">
                <a:latin typeface="Calibri" pitchFamily="34" charset="0"/>
              </a:rPr>
              <a:t>... conduz a posições políticas conservadoras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971600" y="2132857"/>
          <a:ext cx="7797873" cy="4338846"/>
        </p:xfrm>
        <a:graphic>
          <a:graphicData uri="http://schemas.openxmlformats.org/drawingml/2006/table">
            <a:tbl>
              <a:tblPr/>
              <a:tblGrid>
                <a:gridCol w="1368152"/>
                <a:gridCol w="2664296"/>
                <a:gridCol w="3765425"/>
              </a:tblGrid>
              <a:tr h="284193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TEMAS</a:t>
                      </a:r>
                      <a:endParaRPr lang="pt-BR" sz="18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Cristianismo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Humanismo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88198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Aborto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 vida dos mais frágeis deve</a:t>
                      </a:r>
                    </a:p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ser defendida.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(Ex 21)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Moralmente aceitável.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Impede a emancipação da mulher (causa econômica). Darwinismo: o homem é apenas mais um animal.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116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Casamento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Instituído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por Deus: </a:t>
                      </a:r>
                    </a:p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 homem e 1 mulher. </a:t>
                      </a:r>
                    </a:p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pt-BR" sz="16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Gn</a:t>
                      </a: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2.24)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Qualquer tipo de relação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que o homem desejar</a:t>
                      </a: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 Livrar-se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do modelo opressor patriarcal.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019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Castigo físico </a:t>
                      </a:r>
                    </a:p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nos filhos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Ensinado nas escrituras </a:t>
                      </a:r>
                    </a:p>
                    <a:p>
                      <a:pPr algn="ctr" fontAlgn="ctr"/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pt-BR" sz="1600" b="0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Pv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13.24/22.15)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Não existe mal no coração da criança, </a:t>
                      </a:r>
                    </a:p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por isso não devemos dar palmadas.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841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Economia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Direito à propriedade privada como direito fundamental </a:t>
                      </a:r>
                    </a:p>
                    <a:p>
                      <a:pPr algn="ctr" fontAlgn="ctr"/>
                      <a:r>
                        <a:rPr lang="pt-BR" sz="16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(Ex 20.15,17; 1Rs 21)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Abolição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da propriedade privada (mal) e assim todos os problemas seriam resolvidos.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Retângulo 6"/>
          <p:cNvSpPr/>
          <p:nvPr/>
        </p:nvSpPr>
        <p:spPr>
          <a:xfrm>
            <a:off x="971600" y="3429000"/>
            <a:ext cx="7776864" cy="3024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971600" y="4293096"/>
            <a:ext cx="7776864" cy="21602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971600" y="5157192"/>
            <a:ext cx="7776864" cy="12961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774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</a:rPr>
              <a:t>Uma cosmovisão bíblica...</a:t>
            </a:r>
            <a:endParaRPr lang="pt-BR" sz="3600" dirty="0">
              <a:latin typeface="Calibri" pitchFamily="34" charset="0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1259632" y="1916832"/>
            <a:ext cx="7200800" cy="39604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800" tIns="50800" rIns="50800" bIns="50800" anchor="t" anchorCtr="0"/>
          <a:lstStyle/>
          <a:p>
            <a:pPr algn="just"/>
            <a:r>
              <a:rPr lang="pt-BR" i="1" dirty="0" smtClean="0">
                <a:latin typeface="+mj-lt"/>
                <a:cs typeface="Helvetica" charset="0"/>
                <a:sym typeface="Wingdings" pitchFamily="2" charset="2"/>
              </a:rPr>
              <a:t> </a:t>
            </a:r>
            <a:endParaRPr lang="pt-BR" i="1" dirty="0" smtClean="0">
              <a:latin typeface="+mj-lt"/>
              <a:cs typeface="Helvetica" charset="0"/>
              <a:sym typeface="Helvetica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195736" y="1268760"/>
            <a:ext cx="59726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pt-BR" sz="2400" b="1" dirty="0" smtClean="0">
                <a:latin typeface="Calibri" pitchFamily="34" charset="0"/>
              </a:rPr>
              <a:t>... conduz a posições políticas conservadoras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899592" y="2420888"/>
          <a:ext cx="7917717" cy="3816423"/>
        </p:xfrm>
        <a:graphic>
          <a:graphicData uri="http://schemas.openxmlformats.org/drawingml/2006/table">
            <a:tbl>
              <a:tblPr/>
              <a:tblGrid>
                <a:gridCol w="1080120"/>
                <a:gridCol w="3816424"/>
                <a:gridCol w="3021173"/>
              </a:tblGrid>
              <a:tr h="33685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TEMAS</a:t>
                      </a:r>
                      <a:endParaRPr lang="pt-BR" sz="18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Cristianismo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Humanismo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347956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Ajuda aos pobres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>
                        <a:buFontTx/>
                        <a:buChar char="-"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Governo deve promover uma rede de proteção. </a:t>
                      </a:r>
                    </a:p>
                    <a:p>
                      <a:pPr marL="108000" algn="l" fontAlgn="ctr">
                        <a:buFontTx/>
                        <a:buChar char="-"/>
                      </a:pPr>
                      <a:endParaRPr lang="pt-BR" sz="16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marL="108000" algn="l" fontAlgn="ctr">
                        <a:buFontTx/>
                        <a:buChar char="-"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A melhor forma é conduzi-los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a realizar um trabalho produtivo (2 </a:t>
                      </a:r>
                      <a:r>
                        <a:rPr lang="pt-BR" sz="1600" b="0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Ts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3.6-15).</a:t>
                      </a:r>
                    </a:p>
                    <a:p>
                      <a:pPr marL="108000" algn="l" fontAlgn="ctr">
                        <a:buFontTx/>
                        <a:buChar char="-"/>
                      </a:pPr>
                      <a:endParaRPr lang="pt-BR" sz="1600" b="0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marL="108000" algn="l" fontAlgn="ctr">
                        <a:buFontTx/>
                        <a:buChar char="-"/>
                      </a:pP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Não dar tratamento especial aos ricos (livre concorrência, promover competição, desburocratizar abertura de empresas).</a:t>
                      </a:r>
                    </a:p>
                    <a:p>
                      <a:pPr marL="108000" algn="l" fontAlgn="ctr">
                        <a:buFontTx/>
                        <a:buChar char="-"/>
                      </a:pPr>
                      <a:endParaRPr lang="pt-BR" sz="1600" b="0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marL="108000" algn="l" fontAlgn="ctr">
                        <a:buFontTx/>
                        <a:buChar char="-"/>
                      </a:pP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Não tentar equalizar os ganhos entre ricos e pobres. É um incentivo negativo. (Iguala todos na pobreza).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4000" algn="l" fontAlgn="ctr">
                        <a:buFontTx/>
                        <a:buChar char="-"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Promover a igualdade de renda.</a:t>
                      </a:r>
                    </a:p>
                    <a:p>
                      <a:pPr marL="144000" algn="l" fontAlgn="ctr">
                        <a:buFontTx/>
                        <a:buChar char="-"/>
                      </a:pPr>
                      <a:endParaRPr lang="pt-BR" sz="1600" b="0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marL="144000" algn="l" fontAlgn="ctr">
                        <a:buFontTx/>
                        <a:buChar char="-"/>
                      </a:pP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Estado é aquele que tem a melhor decisão sobre a economia (não são as pessoas no livre mercado).</a:t>
                      </a:r>
                    </a:p>
                    <a:p>
                      <a:pPr marL="144000" algn="l" fontAlgn="ctr">
                        <a:buFontTx/>
                        <a:buChar char="-"/>
                      </a:pPr>
                      <a:endParaRPr lang="pt-BR" sz="1600" b="0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marL="144000" algn="l" fontAlgn="ctr">
                        <a:buFontTx/>
                        <a:buChar char="-"/>
                      </a:pP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774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</a:rPr>
              <a:t>Uma cosmovisão bíblica...</a:t>
            </a:r>
            <a:endParaRPr lang="pt-BR" sz="3600" dirty="0">
              <a:latin typeface="Calibri" pitchFamily="34" charset="0"/>
            </a:endParaRPr>
          </a:p>
        </p:txBody>
      </p:sp>
      <p:sp>
        <p:nvSpPr>
          <p:cNvPr id="9" name="AutoShape 4"/>
          <p:cNvSpPr>
            <a:spLocks/>
          </p:cNvSpPr>
          <p:nvPr/>
        </p:nvSpPr>
        <p:spPr bwMode="auto">
          <a:xfrm>
            <a:off x="1259632" y="1916832"/>
            <a:ext cx="7200800" cy="39604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800" tIns="50800" rIns="50800" bIns="50800" anchor="t" anchorCtr="0"/>
          <a:lstStyle/>
          <a:p>
            <a:pPr algn="just"/>
            <a:r>
              <a:rPr lang="pt-BR" i="1" dirty="0" smtClean="0">
                <a:latin typeface="+mj-lt"/>
                <a:cs typeface="Helvetica" charset="0"/>
                <a:sym typeface="Wingdings" pitchFamily="2" charset="2"/>
              </a:rPr>
              <a:t> </a:t>
            </a:r>
            <a:endParaRPr lang="pt-BR" i="1" dirty="0" smtClean="0">
              <a:latin typeface="+mj-lt"/>
              <a:cs typeface="Helvetica" charset="0"/>
              <a:sym typeface="Helvetica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195736" y="1268760"/>
            <a:ext cx="59726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/>
            <a:r>
              <a:rPr lang="pt-BR" sz="2400" b="1" dirty="0" smtClean="0">
                <a:latin typeface="Calibri" pitchFamily="34" charset="0"/>
              </a:rPr>
              <a:t>... conduz a posições políticas conservadoras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755576" y="2996952"/>
          <a:ext cx="7917717" cy="2244090"/>
        </p:xfrm>
        <a:graphic>
          <a:graphicData uri="http://schemas.openxmlformats.org/drawingml/2006/table">
            <a:tbl>
              <a:tblPr/>
              <a:tblGrid>
                <a:gridCol w="1080120"/>
                <a:gridCol w="3816424"/>
                <a:gridCol w="3021173"/>
              </a:tblGrid>
              <a:tr h="13982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 smtClean="0">
                          <a:solidFill>
                            <a:srgbClr val="FFFFFF"/>
                          </a:solidFill>
                          <a:latin typeface="Calibri"/>
                        </a:rPr>
                        <a:t>TEMAS</a:t>
                      </a:r>
                      <a:endParaRPr lang="pt-BR" sz="1800" b="1" i="0" u="none" strike="noStrike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Cristianismo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Humanismo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14443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Patriotismo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>
                        <a:buFontTx/>
                        <a:buChar char="-"/>
                      </a:pPr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As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nações devem valorizar o patriotismo (</a:t>
                      </a:r>
                      <a:r>
                        <a:rPr lang="pt-BR" sz="1600" b="0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At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17.26; </a:t>
                      </a:r>
                      <a:r>
                        <a:rPr lang="pt-BR" sz="1600" b="0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Gn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12.2; </a:t>
                      </a:r>
                      <a:r>
                        <a:rPr lang="pt-BR" sz="1600" b="0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Gn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22.18; GN 10.32; </a:t>
                      </a:r>
                      <a:r>
                        <a:rPr lang="pt-BR" sz="1600" b="0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jò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12.23).</a:t>
                      </a:r>
                    </a:p>
                    <a:p>
                      <a:pPr marL="108000" algn="l" fontAlgn="ctr">
                        <a:buFontTx/>
                        <a:buChar char="-"/>
                      </a:pP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Motivo: proteção contra um governo único tirânico.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4000" algn="l" fontAlgn="ctr">
                        <a:buFontTx/>
                        <a:buChar char="-"/>
                      </a:pP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Promove a ideia de um governo global. (manifesto humanista, manifesto comunista, foro de São Paulo).</a:t>
                      </a:r>
                    </a:p>
                    <a:p>
                      <a:pPr marL="144000" algn="l" fontAlgn="ctr">
                        <a:buFontTx/>
                        <a:buChar char="-"/>
                      </a:pPr>
                      <a:endParaRPr lang="pt-BR" sz="1600" b="0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marL="144000" algn="l" fontAlgn="ctr">
                        <a:buFontTx/>
                        <a:buChar char="-"/>
                      </a:pP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Redefinição global de valores (a partir da educação (ONU).</a:t>
                      </a:r>
                    </a:p>
                    <a:p>
                      <a:pPr marL="144000" algn="l" fontAlgn="ctr">
                        <a:buFontTx/>
                        <a:buNone/>
                      </a:pPr>
                      <a:endParaRPr lang="pt-BR" sz="1600" b="0" i="0" u="none" strike="noStrike" baseline="0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4F81BD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1600" y="332656"/>
            <a:ext cx="7560840" cy="7748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defRPr/>
            </a:pPr>
            <a:r>
              <a:rPr lang="pt-BR" sz="3600" dirty="0" smtClean="0">
                <a:solidFill>
                  <a:schemeClr val="tx1"/>
                </a:solidFill>
                <a:latin typeface="Calibri" pitchFamily="34" charset="0"/>
              </a:rPr>
              <a:t>Cultura e Política</a:t>
            </a:r>
            <a:endParaRPr lang="pt-BR" sz="36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5" name="AutoShape 4"/>
          <p:cNvSpPr>
            <a:spLocks/>
          </p:cNvSpPr>
          <p:nvPr/>
        </p:nvSpPr>
        <p:spPr bwMode="auto">
          <a:xfrm>
            <a:off x="1187624" y="1484784"/>
            <a:ext cx="5688632" cy="165618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800" tIns="50800" rIns="50800" bIns="50800" anchor="t" anchorCtr="0"/>
          <a:lstStyle/>
          <a:p>
            <a:pPr algn="just"/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... Os evangélicos arriscaram tudo em apenas uma única questão: lançaram-se ao ativismo político como o modo mais rápido e mais seguro de fazer diferença no cenário público, </a:t>
            </a:r>
            <a:r>
              <a:rPr lang="pt-BR" sz="2000" b="1" i="1" dirty="0" smtClean="0">
                <a:latin typeface="+mj-lt"/>
                <a:cs typeface="Helvetica" charset="0"/>
                <a:sym typeface="Helvetica" charset="0"/>
              </a:rPr>
              <a:t>sem perceber que a política tende a espelhar a cultura e não o contrário</a:t>
            </a:r>
            <a:r>
              <a:rPr lang="pt-BR" sz="2000" i="1" dirty="0" smtClean="0">
                <a:latin typeface="+mj-lt"/>
                <a:cs typeface="Helvetica" charset="0"/>
                <a:sym typeface="Helvetica" charset="0"/>
              </a:rPr>
              <a:t>.</a:t>
            </a:r>
          </a:p>
          <a:p>
            <a:endParaRPr lang="pt-BR" sz="2000" i="1" dirty="0" smtClean="0">
              <a:latin typeface="+mj-lt"/>
              <a:cs typeface="Helvetica" charset="0"/>
              <a:sym typeface="Helvetica" charset="0"/>
            </a:endParaRPr>
          </a:p>
          <a:p>
            <a:pPr>
              <a:buFontTx/>
              <a:buChar char="-"/>
            </a:pPr>
            <a:endParaRPr lang="pt-BR" sz="2000" dirty="0" smtClean="0">
              <a:latin typeface="+mj-lt"/>
              <a:cs typeface="Helvetica" charset="0"/>
              <a:sym typeface="Helvetica" charset="0"/>
            </a:endParaRPr>
          </a:p>
          <a:p>
            <a:pPr>
              <a:buFontTx/>
              <a:buChar char="-"/>
            </a:pPr>
            <a:r>
              <a:rPr lang="pt-BR" sz="2000" dirty="0" smtClean="0">
                <a:latin typeface="+mj-lt"/>
                <a:cs typeface="Helvetica" charset="0"/>
                <a:sym typeface="Helvetica" charset="0"/>
              </a:rPr>
              <a:t> </a:t>
            </a:r>
          </a:p>
        </p:txBody>
      </p:sp>
      <p:pic>
        <p:nvPicPr>
          <p:cNvPr id="4" name="Imagem 3" descr="Nancy Pearce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7020272" y="1124744"/>
            <a:ext cx="1834234" cy="2304256"/>
          </a:xfrm>
          <a:prstGeom prst="rect">
            <a:avLst/>
          </a:prstGeom>
        </p:spPr>
      </p:pic>
      <p:pic>
        <p:nvPicPr>
          <p:cNvPr id="6" name="Imagem 5" descr="verdad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4005064"/>
            <a:ext cx="1450236" cy="2276872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2411760" y="3717032"/>
            <a:ext cx="626469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b="1" i="1" dirty="0" smtClean="0">
                <a:cs typeface="Helvetica" charset="0"/>
                <a:sym typeface="Helvetica" charset="0"/>
              </a:rPr>
              <a:t>O trabalho mais eficaz é feito por cristãos comuns</a:t>
            </a:r>
            <a:r>
              <a:rPr lang="pt-BR" sz="2000" i="1" dirty="0" smtClean="0">
                <a:cs typeface="Helvetica" charset="0"/>
                <a:sym typeface="Helvetica" charset="0"/>
              </a:rPr>
              <a:t>, cumprindo o chamado de Deus para </a:t>
            </a:r>
            <a:r>
              <a:rPr lang="pt-BR" sz="2000" b="1" i="1" dirty="0" smtClean="0">
                <a:cs typeface="Helvetica" charset="0"/>
                <a:sym typeface="Helvetica" charset="0"/>
              </a:rPr>
              <a:t>reformar a cultura em suas esferas locais de influência </a:t>
            </a:r>
            <a:r>
              <a:rPr lang="pt-BR" sz="2000" i="1" dirty="0" smtClean="0">
                <a:cs typeface="Helvetica" charset="0"/>
                <a:sym typeface="Helvetica" charset="0"/>
              </a:rPr>
              <a:t>... </a:t>
            </a:r>
            <a:r>
              <a:rPr lang="pt-BR" sz="2000" b="1" i="1" dirty="0" smtClean="0">
                <a:cs typeface="Helvetica" charset="0"/>
                <a:sym typeface="Helvetica" charset="0"/>
              </a:rPr>
              <a:t>“Precisamos desenvolver uma cosmovisão cristã.” ...</a:t>
            </a:r>
            <a:r>
              <a:rPr lang="pt-BR" sz="2000" i="1" dirty="0" smtClean="0">
                <a:cs typeface="Helvetica" charset="0"/>
                <a:sym typeface="Helvetica" charset="0"/>
              </a:rPr>
              <a:t>Precisamos libertar o evangelho de seu </a:t>
            </a:r>
            <a:r>
              <a:rPr lang="pt-BR" sz="2000" b="1" i="1" dirty="0" smtClean="0">
                <a:cs typeface="Helvetica" charset="0"/>
                <a:sym typeface="Helvetica" charset="0"/>
              </a:rPr>
              <a:t>cativeiro cultural </a:t>
            </a:r>
            <a:r>
              <a:rPr lang="pt-BR" sz="2000" i="1" dirty="0" smtClean="0">
                <a:cs typeface="Helvetica" charset="0"/>
                <a:sym typeface="Helvetica" charset="0"/>
              </a:rPr>
              <a:t>e restabelecê-lo ao status de </a:t>
            </a:r>
            <a:r>
              <a:rPr lang="pt-BR" sz="2000" b="1" i="1" dirty="0" smtClean="0">
                <a:cs typeface="Helvetica" charset="0"/>
                <a:sym typeface="Helvetica" charset="0"/>
              </a:rPr>
              <a:t>verdade pública.</a:t>
            </a:r>
          </a:p>
          <a:p>
            <a:endParaRPr lang="pt-BR" sz="2000" b="1" i="1" dirty="0" smtClean="0">
              <a:cs typeface="Helvetica" charset="0"/>
              <a:sym typeface="Helvetica" charset="0"/>
            </a:endParaRPr>
          </a:p>
          <a:p>
            <a:pPr lvl="0" algn="r"/>
            <a:r>
              <a:rPr lang="pt-BR" sz="1400" i="1" dirty="0" smtClean="0">
                <a:solidFill>
                  <a:prstClr val="black"/>
                </a:solidFill>
              </a:rPr>
              <a:t>Verdade Absoluta - Nancy </a:t>
            </a:r>
            <a:r>
              <a:rPr lang="pt-BR" sz="1400" i="1" dirty="0" err="1" smtClean="0">
                <a:solidFill>
                  <a:prstClr val="black"/>
                </a:solidFill>
              </a:rPr>
              <a:t>Pearcey</a:t>
            </a:r>
            <a:endParaRPr lang="pt-BR" sz="2000" b="1" i="1" dirty="0" smtClean="0">
              <a:cs typeface="Helvetica" charset="0"/>
              <a:sym typeface="Helvetica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133832"/>
            <a:ext cx="7992888" cy="1143000"/>
          </a:xfrm>
        </p:spPr>
        <p:txBody>
          <a:bodyPr>
            <a:normAutofit/>
          </a:bodyPr>
          <a:lstStyle/>
          <a:p>
            <a:pPr lvl="0" algn="l">
              <a:defRPr/>
            </a:pPr>
            <a:r>
              <a:rPr lang="pt-BR" dirty="0" smtClean="0">
                <a:solidFill>
                  <a:schemeClr val="tx1"/>
                </a:solidFill>
                <a:latin typeface="Calibri" pitchFamily="34" charset="0"/>
              </a:rPr>
              <a:t>O Grande desastre Evangélico</a:t>
            </a:r>
            <a:r>
              <a:rPr lang="pt-BR" dirty="0" smtClean="0">
                <a:latin typeface="Calibri" pitchFamily="34" charset="0"/>
              </a:rPr>
              <a:t>	</a:t>
            </a:r>
          </a:p>
        </p:txBody>
      </p:sp>
      <p:sp>
        <p:nvSpPr>
          <p:cNvPr id="10" name="AutoShape 4"/>
          <p:cNvSpPr>
            <a:spLocks/>
          </p:cNvSpPr>
          <p:nvPr/>
        </p:nvSpPr>
        <p:spPr bwMode="auto">
          <a:xfrm>
            <a:off x="3275856" y="1556792"/>
            <a:ext cx="4968552" cy="42484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12700" cap="flat" cmpd="sng">
            <a:noFill/>
            <a:prstDash val="solid"/>
            <a:miter lim="0"/>
            <a:headEnd/>
            <a:tailEnd/>
          </a:ln>
          <a:effectLst/>
        </p:spPr>
        <p:txBody>
          <a:bodyPr lIns="50800" tIns="50800" rIns="50800" bIns="50800" anchor="ctr"/>
          <a:lstStyle/>
          <a:p>
            <a:pPr marR="0" lvl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1600" dirty="0" smtClean="0">
                <a:latin typeface="Helvetica" charset="0"/>
                <a:cs typeface="Helvetica" charset="0"/>
                <a:sym typeface="Helvetica" charset="0"/>
              </a:rPr>
              <a:t> A omissão em defender a verdade como tal. </a:t>
            </a:r>
          </a:p>
          <a:p>
            <a:pPr marR="0" lvl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pt-BR" sz="1600" dirty="0" smtClean="0">
              <a:latin typeface="Helvetica" charset="0"/>
              <a:cs typeface="Helvetica" charset="0"/>
              <a:sym typeface="Helvetica" charset="0"/>
            </a:endParaRPr>
          </a:p>
          <a:p>
            <a:pPr marR="0" lvl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1600" dirty="0" smtClean="0">
                <a:latin typeface="Helvetica" charset="0"/>
                <a:cs typeface="Helvetica" charset="0"/>
                <a:sym typeface="Helvetica" charset="0"/>
              </a:rPr>
              <a:t> A acomodação da igreja ao espírito do mundo.</a:t>
            </a:r>
          </a:p>
          <a:p>
            <a:pPr marR="0" lvl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pt-BR" sz="1600" dirty="0" smtClean="0">
              <a:latin typeface="Helvetica" charset="0"/>
              <a:cs typeface="Helvetica" charset="0"/>
              <a:sym typeface="Helvetica" charset="0"/>
            </a:endParaRPr>
          </a:p>
          <a:p>
            <a:pPr marR="0" lvl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1600" dirty="0" smtClean="0">
                <a:latin typeface="Helvetica" charset="0"/>
                <a:cs typeface="Helvetica" charset="0"/>
                <a:sym typeface="Helvetica" charset="0"/>
              </a:rPr>
              <a:t> </a:t>
            </a:r>
            <a:r>
              <a:rPr lang="pt-BR" sz="1600" dirty="0" smtClean="0">
                <a:latin typeface="Helvetica" charset="0"/>
                <a:cs typeface="Helvetica" charset="0"/>
                <a:sym typeface="Wingdings" pitchFamily="2" charset="2"/>
              </a:rPr>
              <a:t>Não assumir uma posição clara quanto a questões críticas.</a:t>
            </a:r>
          </a:p>
          <a:p>
            <a:pPr marR="0" lvl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sz="1600" dirty="0" smtClean="0">
                <a:latin typeface="Helvetica" charset="0"/>
                <a:cs typeface="Helvetica" charset="0"/>
                <a:sym typeface="Wingdings" pitchFamily="2" charset="2"/>
              </a:rPr>
              <a:t> </a:t>
            </a:r>
          </a:p>
          <a:p>
            <a:pPr marR="0" lvl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1600" dirty="0" smtClean="0">
                <a:latin typeface="Helvetica" charset="0"/>
                <a:cs typeface="Helvetica" charset="0"/>
                <a:sym typeface="Helvetica" charset="0"/>
              </a:rPr>
              <a:t> Aprisionamento do cristianismo e da espiritualidade em um pequeno espaço isolado na vida.</a:t>
            </a:r>
          </a:p>
          <a:p>
            <a:pPr marL="514350" marR="0" lvl="0" indent="-5143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pt-BR" sz="1600" dirty="0" smtClean="0">
              <a:latin typeface="Helvetica" charset="0"/>
              <a:cs typeface="Helvetica" charset="0"/>
              <a:sym typeface="Helvetica" charset="0"/>
            </a:endParaRPr>
          </a:p>
          <a:p>
            <a:pPr marL="514350" marR="0" lvl="0" indent="-51435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sz="1600" dirty="0" smtClean="0">
                <a:latin typeface="Helvetica" charset="0"/>
                <a:cs typeface="Helvetica" charset="0"/>
                <a:sym typeface="Helvetica" charset="0"/>
              </a:rPr>
              <a:t>- “Maioria silenciosa”: comodidade pessoal e riqueza.</a:t>
            </a:r>
          </a:p>
          <a:p>
            <a:pPr marL="514350" marR="0" lvl="0" indent="-51435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pt-BR" sz="1600" dirty="0" smtClean="0">
              <a:latin typeface="Helvetica" charset="0"/>
              <a:cs typeface="Helvetica" charset="0"/>
              <a:sym typeface="Helvetica" charset="0"/>
            </a:endParaRPr>
          </a:p>
          <a:p>
            <a:pPr marL="514350" marR="0" lvl="0" indent="-51435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pt-BR" sz="1600" dirty="0" smtClean="0">
                <a:latin typeface="Helvetica" charset="0"/>
                <a:cs typeface="Helvetica" charset="0"/>
                <a:sym typeface="Helvetica" charset="0"/>
              </a:rPr>
              <a:t>Francis </a:t>
            </a:r>
            <a:r>
              <a:rPr lang="pt-BR" sz="1600" dirty="0" err="1" smtClean="0">
                <a:latin typeface="Helvetica" charset="0"/>
                <a:cs typeface="Helvetica" charset="0"/>
                <a:sym typeface="Helvetica" charset="0"/>
              </a:rPr>
              <a:t>Schaeffer</a:t>
            </a:r>
            <a:endParaRPr lang="pt-BR" sz="1600" dirty="0" smtClean="0">
              <a:latin typeface="Helvetica" charset="0"/>
              <a:cs typeface="Helvetica" charset="0"/>
              <a:sym typeface="Helvetica" charset="0"/>
            </a:endParaRPr>
          </a:p>
        </p:txBody>
      </p:sp>
      <p:pic>
        <p:nvPicPr>
          <p:cNvPr id="4" name="Imagem 3" descr="downlo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268760"/>
            <a:ext cx="1781175" cy="2571750"/>
          </a:xfrm>
          <a:prstGeom prst="rect">
            <a:avLst/>
          </a:prstGeom>
        </p:spPr>
      </p:pic>
      <p:pic>
        <p:nvPicPr>
          <p:cNvPr id="5" name="Imagem 4" descr="download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71600" y="4293096"/>
            <a:ext cx="1769961" cy="19693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133832"/>
            <a:ext cx="7992888" cy="1143000"/>
          </a:xfrm>
        </p:spPr>
        <p:txBody>
          <a:bodyPr>
            <a:normAutofit/>
          </a:bodyPr>
          <a:lstStyle/>
          <a:p>
            <a:pPr lvl="0" algn="l">
              <a:defRPr/>
            </a:pPr>
            <a:r>
              <a:rPr lang="pt-BR" dirty="0" smtClean="0">
                <a:solidFill>
                  <a:schemeClr val="tx1"/>
                </a:solidFill>
                <a:latin typeface="Calibri" pitchFamily="34" charset="0"/>
              </a:rPr>
              <a:t>O Cristão e a Política</a:t>
            </a:r>
            <a:r>
              <a:rPr lang="pt-BR" dirty="0" smtClean="0">
                <a:latin typeface="Calibri" pitchFamily="34" charset="0"/>
              </a:rPr>
              <a:t>	</a:t>
            </a:r>
          </a:p>
        </p:txBody>
      </p:sp>
      <p:pic>
        <p:nvPicPr>
          <p:cNvPr id="4" name="Imagem 3" descr="chestert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412775"/>
            <a:ext cx="6768752" cy="484925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6968</TotalTime>
  <Words>1146</Words>
  <Application>Microsoft Office PowerPoint</Application>
  <PresentationFormat>Apresentação na tela (4:3)</PresentationFormat>
  <Paragraphs>174</Paragraphs>
  <Slides>15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A IGREJA E OS DESAFIOS DA PÓS-MODERNIDADE</vt:lpstr>
      <vt:lpstr>Cinco visões equivocadas...</vt:lpstr>
      <vt:lpstr>A melhor solução</vt:lpstr>
      <vt:lpstr>A melhor solução</vt:lpstr>
      <vt:lpstr>Quem influência a política?</vt:lpstr>
      <vt:lpstr>Choque de cosmovisões</vt:lpstr>
      <vt:lpstr>Choque de cosmovisões</vt:lpstr>
      <vt:lpstr>Quem influência a política?</vt:lpstr>
      <vt:lpstr>Quem influência a política?</vt:lpstr>
      <vt:lpstr>Uma cosmovisão bíblica...</vt:lpstr>
      <vt:lpstr>Uma cosmovisão bíblica...</vt:lpstr>
      <vt:lpstr>Uma cosmovisão bíblica...</vt:lpstr>
      <vt:lpstr>Cultura e Política</vt:lpstr>
      <vt:lpstr>O Grande desastre Evangélico </vt:lpstr>
      <vt:lpstr>O Cristão e a Política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c017545</dc:creator>
  <cp:lastModifiedBy>Usuario</cp:lastModifiedBy>
  <cp:revision>646</cp:revision>
  <dcterms:created xsi:type="dcterms:W3CDTF">2012-12-11T13:56:48Z</dcterms:created>
  <dcterms:modified xsi:type="dcterms:W3CDTF">2014-03-23T01:06:40Z</dcterms:modified>
</cp:coreProperties>
</file>