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1" r:id="rId5"/>
    <p:sldId id="262" r:id="rId6"/>
    <p:sldId id="270" r:id="rId7"/>
    <p:sldId id="263" r:id="rId8"/>
    <p:sldId id="273" r:id="rId9"/>
    <p:sldId id="264" r:id="rId10"/>
    <p:sldId id="271" r:id="rId11"/>
    <p:sldId id="272" r:id="rId12"/>
    <p:sldId id="265" r:id="rId13"/>
    <p:sldId id="266" r:id="rId14"/>
    <p:sldId id="274" r:id="rId15"/>
    <p:sldId id="275" r:id="rId16"/>
    <p:sldId id="269" r:id="rId17"/>
    <p:sldId id="267" r:id="rId1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tângulo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tângulo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tângulo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tângulo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etângulo de cantos arredondados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etângulo de cantos arredondados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tângulo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D65438A-4615-4585-A30C-C48377618594}" type="datetimeFigureOut">
              <a:rPr lang="pt-BR" smtClean="0"/>
              <a:pPr/>
              <a:t>07/04/2014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A302668-9390-4686-8689-208F78C03C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438A-4615-4585-A30C-C48377618594}" type="datetimeFigureOut">
              <a:rPr lang="pt-BR" smtClean="0"/>
              <a:pPr/>
              <a:t>07/04/2014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02668-9390-4686-8689-208F78C03C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438A-4615-4585-A30C-C48377618594}" type="datetimeFigureOut">
              <a:rPr lang="pt-BR" smtClean="0"/>
              <a:pPr/>
              <a:t>07/04/2014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02668-9390-4686-8689-208F78C03C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438A-4615-4585-A30C-C48377618594}" type="datetimeFigureOut">
              <a:rPr lang="pt-BR" smtClean="0"/>
              <a:pPr/>
              <a:t>07/04/2014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02668-9390-4686-8689-208F78C03C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6" name="Espaço Reservado para Data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D65438A-4615-4585-A30C-C48377618594}" type="datetimeFigureOut">
              <a:rPr lang="pt-BR" smtClean="0"/>
              <a:pPr/>
              <a:t>07/04/2014</a:t>
            </a:fld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A302668-9390-4686-8689-208F78C03C70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8" name="Espaço Reservado para Rodapé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D65438A-4615-4585-A30C-C48377618594}" type="datetimeFigureOut">
              <a:rPr lang="pt-BR" smtClean="0"/>
              <a:pPr/>
              <a:t>07/04/2014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A302668-9390-4686-8689-208F78C03C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438A-4615-4585-A30C-C48377618594}" type="datetimeFigureOut">
              <a:rPr lang="pt-BR" smtClean="0"/>
              <a:pPr/>
              <a:t>07/04/2014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02668-9390-4686-8689-208F78C03C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438A-4615-4585-A30C-C48377618594}" type="datetimeFigureOut">
              <a:rPr lang="pt-BR" smtClean="0"/>
              <a:pPr/>
              <a:t>07/04/2014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02668-9390-4686-8689-208F78C03C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438A-4615-4585-A30C-C48377618594}" type="datetimeFigureOut">
              <a:rPr lang="pt-BR" smtClean="0"/>
              <a:pPr/>
              <a:t>07/04/2014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02668-9390-4686-8689-208F78C03C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438A-4615-4585-A30C-C48377618594}" type="datetimeFigureOut">
              <a:rPr lang="pt-BR" smtClean="0"/>
              <a:pPr/>
              <a:t>07/04/2014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02668-9390-4686-8689-208F78C03C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438A-4615-4585-A30C-C48377618594}" type="datetimeFigureOut">
              <a:rPr lang="pt-BR" smtClean="0"/>
              <a:pPr/>
              <a:t>07/04/2014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02668-9390-4686-8689-208F78C03C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tângulo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tângulo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tângulo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ângulo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etângulo de cantos arredondados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etângulo de cantos arredondados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tângulo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tângulo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tângulo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tângulo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tângulo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tângulo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D65438A-4615-4585-A30C-C48377618594}" type="datetimeFigureOut">
              <a:rPr lang="pt-BR" smtClean="0"/>
              <a:pPr/>
              <a:t>07/04/2014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A302668-9390-4686-8689-208F78C03C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.br/url?sa=i&amp;rct=j&amp;q=salva%C3%A7%C3%A3o&amp;source=images&amp;cd=&amp;cad=rja&amp;docid=DOVgkYCuRLWpbM&amp;tbnid=ja1-ua8FdN4pzM:&amp;ved=0CAUQjRw&amp;url=http://mensagensdaniellesueli.blogspot.com/2012/12/verdades-sobre-salvacao.html&amp;ei=TjAzUZDdO4PK9gS3z4D4Dg&amp;psig=AFQjCNHJDdzg4VEmcA5Plx3Qjl9Hr-n1Pg&amp;ust=136239559591769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.br/url?sa=i&amp;rct=j&amp;q=santidade+ao+Senhor&amp;source=images&amp;cd=&amp;cad=rja&amp;docid=3JyRzZjlKgP-tM&amp;tbnid=29lEry_A5RdUoM:&amp;ved=0CAUQjRw&amp;url=http://silviagt.blogspot.com/2010/04/santidade-ao-senhor.html&amp;ei=6jAzUdjyHoiu9ASj2YGwBQ&amp;bvm=bv.43148975,d.eWU&amp;psig=AFQjCNEIhOTWJdOpKRm__mPkarMEYXnuGw&amp;ust=1362395747999780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com.br/url?sa=i&amp;rct=j&amp;q=C.H.+Spurgeon&amp;source=images&amp;cd=&amp;cad=rja&amp;docid=AxMvmhLBJwMYSM&amp;tbnid=zXZUH4kWcyFiXM:&amp;ved=0CAUQjRw&amp;url=http://espadadoespiritosanto.blogspot.com/2011/12/um-templo-ou-um-teatro-por-c-h-spurgeon.html&amp;ei=oC8zUfzIII3i8gSxsoCoDw&amp;bvm=bv.43148975,d.eWU&amp;psig=AFQjCNFE1AKUmrSmGS9t1p88L5KRBH6cgw&amp;ust=1362395412906777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om.br/url?sa=i&amp;rct=j&amp;q=&amp;esrc=s&amp;source=images&amp;cd=&amp;cad=rja&amp;uact=8&amp;docid=JRj6MW2iuWAK6M&amp;tbnid=HvVPSJOn0NATyM:&amp;ved=0CAUQjRw&amp;url=http://quandomeumundo.blogspot.com/2011/10/vivendo-em-santidade.html&amp;ei=VWpAU5ecNI7LsQSP14GACw&amp;psig=AFQjCNE6CWZ0dp3SIHJj8oQx5Rm76nYwsQ&amp;ust=1396816830675912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google.com.br/url?sa=i&amp;source=images&amp;cd=&amp;cad=rja&amp;uact=8&amp;docid=6l0rUMCgNEw04M&amp;tbnid=RHGMdqluLVJNOM:&amp;ved=0CAgQjRw&amp;url=http://pt.wikipedia.org/wiki/Horatio_Spafford&amp;ei=FIFAU6b6Famw0AHGoIDQDw&amp;psig=AFQjCNEU6oOXpqsYRaW0c3mqtX1YRD89ZA&amp;ust=1396822676388832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google.com.br/url?sa=i&amp;rct=j&amp;q=gl%C3%B3ria+de+Deus&amp;source=images&amp;cd=&amp;cad=rja&amp;docid=sa0C20x5760RoM&amp;tbnid=1wy_-HvwTZ1fmM:&amp;ved=0CAUQjRw&amp;url=http://venhaoteureino.com/gloria/&amp;ei=yzEzUdsMjfL2BP-4gLgI&amp;bvm=bv.43148975,d.eWU&amp;psig=AFQjCNEO6JP3vLthXH_Y9g37mj5JXgu3CQ&amp;ust=1362395959532206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315145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DEUS SALVA:</a:t>
            </a:r>
            <a:br>
              <a:rPr lang="pt-BR" dirty="0" smtClean="0"/>
            </a:br>
            <a:r>
              <a:rPr lang="pt-BR" dirty="0" smtClean="0"/>
              <a:t>O Plano e a Certeza da Salvação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sz="2800" dirty="0" smtClean="0"/>
              <a:t>João 3.16-21</a:t>
            </a:r>
          </a:p>
          <a:p>
            <a:endParaRPr lang="pt-BR" sz="2800" dirty="0"/>
          </a:p>
          <a:p>
            <a:r>
              <a:rPr lang="pt-BR" sz="2800" dirty="0" smtClean="0"/>
              <a:t>Presb. Josimar Santos Rosa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845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2088"/>
          </a:xfrm>
        </p:spPr>
        <p:txBody>
          <a:bodyPr>
            <a:normAutofit/>
          </a:bodyPr>
          <a:lstStyle/>
          <a:p>
            <a:r>
              <a:rPr lang="pt-BR" dirty="0" smtClean="0"/>
              <a:t>1. Introdução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73728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1.1	- Após a sua publicação, o quarto evangelho foi juntado aos três evangelhos sinóticos, Mateus, Marcos e Lucas.</a:t>
            </a:r>
          </a:p>
          <a:p>
            <a:pPr algn="just"/>
            <a:r>
              <a:rPr lang="pt-BR" dirty="0" smtClean="0"/>
              <a:t>1.2	- Uma vez conjugados, os evangelhos passaram a circular como uma coleção e não como documentos separados.</a:t>
            </a:r>
          </a:p>
          <a:p>
            <a:pPr algn="just"/>
            <a:r>
              <a:rPr lang="pt-BR" dirty="0" smtClean="0"/>
              <a:t>1.3 - Na primeira parte do segundo século, o quarto evangelho foi reconhecido e citado como detentor de uma estrutura mais alinhada com a tradição apostólica.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83669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936104"/>
          </a:xfrm>
        </p:spPr>
        <p:txBody>
          <a:bodyPr/>
          <a:lstStyle/>
          <a:p>
            <a:r>
              <a:rPr lang="pt-BR" dirty="0" smtClean="0"/>
              <a:t>2. Destaques do Texto Bíblico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61760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2.1	- Essência da mensagem da salvação – Efetiva clareza que não permite dúvidas. (v. 16)</a:t>
            </a:r>
          </a:p>
          <a:p>
            <a:pPr algn="just"/>
            <a:r>
              <a:rPr lang="pt-BR" dirty="0" smtClean="0"/>
              <a:t>2.2	- Finalidade da vinda do Deus Filho – Assegurar a salvação ao perdido. (v. 17)</a:t>
            </a:r>
          </a:p>
          <a:p>
            <a:pPr algn="just"/>
            <a:r>
              <a:rPr lang="pt-BR" dirty="0" smtClean="0"/>
              <a:t>2.3	- Estabelecimento do julgamento – Para quem crê e para quem não crê. (v. 18)</a:t>
            </a:r>
          </a:p>
          <a:p>
            <a:pPr algn="just"/>
            <a:r>
              <a:rPr lang="pt-BR" dirty="0" smtClean="0"/>
              <a:t>2.4	- Padrão do julgamento – Explicitação em termos de luz e trevas. (v. 19)</a:t>
            </a:r>
          </a:p>
          <a:p>
            <a:pPr algn="just"/>
            <a:r>
              <a:rPr lang="pt-BR" dirty="0" smtClean="0"/>
              <a:t>2.5 - Evidências comportamentais – A prática do mal que aborrece a luz. (v. 20)</a:t>
            </a:r>
          </a:p>
          <a:p>
            <a:pPr algn="just"/>
            <a:r>
              <a:rPr lang="pt-BR" smtClean="0"/>
              <a:t>2.6 - </a:t>
            </a:r>
            <a:r>
              <a:rPr lang="pt-BR" dirty="0" smtClean="0"/>
              <a:t>Padrão de excelência – Exercício da verdade e a aproximação da luz. (v. 21)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1526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19672" y="332656"/>
            <a:ext cx="7067128" cy="864096"/>
          </a:xfrm>
        </p:spPr>
        <p:txBody>
          <a:bodyPr/>
          <a:lstStyle/>
          <a:p>
            <a:r>
              <a:rPr lang="pt-BR" dirty="0" smtClean="0"/>
              <a:t>F. F. Bruce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124744"/>
            <a:ext cx="4896544" cy="544979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t-BR" sz="2400" b="1" i="1" dirty="0" smtClean="0"/>
              <a:t>Toda luz verdadeira, em certo sentido é uma emanação daquele que é a luz do mundo.Os que aceitam com alegria a luz parcial que podem ver, aceitarão com a mesma alegria a luz perfeita quando esta brilhar para eles. Os que rejeitam a luz, não se importando com a intensidade do seu brilho, pronunciam a sentença para si mesmos.</a:t>
            </a:r>
            <a:endParaRPr lang="pt-BR" sz="2400" b="1" i="1" dirty="0"/>
          </a:p>
        </p:txBody>
      </p:sp>
      <p:pic>
        <p:nvPicPr>
          <p:cNvPr id="1026" name="Picture 2" descr="C:\Users\UNISIG\Desktop\images[5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340768"/>
            <a:ext cx="3672408" cy="48965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048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864096"/>
          </a:xfrm>
        </p:spPr>
        <p:txBody>
          <a:bodyPr/>
          <a:lstStyle/>
          <a:p>
            <a:r>
              <a:rPr lang="pt-BR" dirty="0" smtClean="0"/>
              <a:t>3. Conduta do salvo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/>
          <a:lstStyle/>
          <a:p>
            <a:pPr algn="just"/>
            <a:r>
              <a:rPr lang="pt-BR" dirty="0" smtClean="0"/>
              <a:t>3.1	- </a:t>
            </a:r>
            <a:r>
              <a:rPr lang="pt-BR" b="1" dirty="0" smtClean="0"/>
              <a:t>Exercício da Fé </a:t>
            </a:r>
            <a:r>
              <a:rPr lang="pt-BR" dirty="0" smtClean="0"/>
              <a:t>– A fé que vence o mundo. </a:t>
            </a:r>
          </a:p>
          <a:p>
            <a:pPr algn="just">
              <a:buNone/>
            </a:pPr>
            <a:r>
              <a:rPr lang="pt-BR" b="1" i="1" dirty="0" smtClean="0"/>
              <a:t>   “...porque todo o que é nascido de Deus vence o mundo; e esta é a vitória que vence o mundo: a nossa fé”. </a:t>
            </a:r>
            <a:r>
              <a:rPr lang="pt-BR" dirty="0" smtClean="0"/>
              <a:t>(</a:t>
            </a:r>
            <a:r>
              <a:rPr lang="pt-BR" sz="2400" dirty="0" smtClean="0"/>
              <a:t>I João 5.4</a:t>
            </a:r>
            <a:r>
              <a:rPr lang="pt-BR" dirty="0" smtClean="0"/>
              <a:t>)</a:t>
            </a:r>
          </a:p>
        </p:txBody>
      </p:sp>
      <p:pic>
        <p:nvPicPr>
          <p:cNvPr id="2050" name="Picture 2" descr="C:\Users\UNISIG\Desktop\imagesKSF77OQ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933056"/>
            <a:ext cx="7776865" cy="25202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17330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4096"/>
          </a:xfrm>
        </p:spPr>
        <p:txBody>
          <a:bodyPr/>
          <a:lstStyle/>
          <a:p>
            <a:r>
              <a:rPr lang="pt-BR" dirty="0" smtClean="0"/>
              <a:t>3. Conduta do salvo (cont.)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89752"/>
          </a:xfrm>
        </p:spPr>
        <p:txBody>
          <a:bodyPr/>
          <a:lstStyle/>
          <a:p>
            <a:pPr algn="just"/>
            <a:r>
              <a:rPr lang="pt-BR" dirty="0" smtClean="0"/>
              <a:t>3.2	- </a:t>
            </a:r>
            <a:r>
              <a:rPr lang="pt-BR" b="1" dirty="0" smtClean="0"/>
              <a:t>Exercício da Esperança </a:t>
            </a:r>
            <a:r>
              <a:rPr lang="pt-BR" dirty="0" smtClean="0"/>
              <a:t>– Os sofrimentos do presente e as glórias do porvir.</a:t>
            </a:r>
          </a:p>
          <a:p>
            <a:pPr algn="just">
              <a:buNone/>
            </a:pPr>
            <a:r>
              <a:rPr lang="pt-BR" b="1" i="1" dirty="0" smtClean="0"/>
              <a:t>  “Porque, na esperança, fomos salvos. Ora, esperança que se vê não é esperança; pois o que alguém vê, como o espera?” </a:t>
            </a:r>
            <a:r>
              <a:rPr lang="pt-BR" dirty="0" smtClean="0"/>
              <a:t>(</a:t>
            </a:r>
            <a:r>
              <a:rPr lang="pt-BR" sz="2400" dirty="0" smtClean="0"/>
              <a:t>Romanos 8.24</a:t>
            </a:r>
            <a:r>
              <a:rPr lang="pt-BR" dirty="0" smtClean="0"/>
              <a:t>)</a:t>
            </a:r>
          </a:p>
          <a:p>
            <a:pPr algn="just"/>
            <a:endParaRPr lang="pt-BR" dirty="0"/>
          </a:p>
        </p:txBody>
      </p:sp>
      <p:pic>
        <p:nvPicPr>
          <p:cNvPr id="3074" name="Picture 2" descr="C:\Users\UNISIG\Desktop\tempestades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149080"/>
            <a:ext cx="7560840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936104"/>
          </a:xfrm>
        </p:spPr>
        <p:txBody>
          <a:bodyPr/>
          <a:lstStyle/>
          <a:p>
            <a:r>
              <a:rPr lang="pt-BR" dirty="0"/>
              <a:t>3. Conduta do </a:t>
            </a:r>
            <a:r>
              <a:rPr lang="pt-BR" dirty="0" smtClean="0"/>
              <a:t>salvo (cont.)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2952328"/>
          </a:xfrm>
        </p:spPr>
        <p:txBody>
          <a:bodyPr/>
          <a:lstStyle/>
          <a:p>
            <a:pPr algn="just"/>
            <a:r>
              <a:rPr lang="pt-BR" dirty="0" smtClean="0"/>
              <a:t>3.3</a:t>
            </a:r>
            <a:r>
              <a:rPr lang="pt-BR" dirty="0"/>
              <a:t>	- </a:t>
            </a:r>
            <a:r>
              <a:rPr lang="pt-BR" b="1" dirty="0"/>
              <a:t>Exercício do Amor </a:t>
            </a:r>
            <a:r>
              <a:rPr lang="pt-BR" dirty="0"/>
              <a:t>– O amor é o dom </a:t>
            </a:r>
            <a:r>
              <a:rPr lang="pt-BR" dirty="0" smtClean="0"/>
              <a:t>supremo.                                            </a:t>
            </a:r>
          </a:p>
          <a:p>
            <a:pPr algn="just">
              <a:buNone/>
            </a:pPr>
            <a:r>
              <a:rPr lang="pt-BR" b="1" i="1" dirty="0" smtClean="0"/>
              <a:t>   “Agora, pois, permanecem a fé, a esperança e o amor, estes três; porém o maior destes é o amor.” </a:t>
            </a:r>
            <a:r>
              <a:rPr lang="pt-BR" dirty="0" smtClean="0"/>
              <a:t>(</a:t>
            </a:r>
            <a:r>
              <a:rPr lang="pt-BR" sz="2400" dirty="0" smtClean="0"/>
              <a:t>I Coríntios 13.13</a:t>
            </a:r>
            <a:r>
              <a:rPr lang="pt-BR" dirty="0" smtClean="0"/>
              <a:t>)</a:t>
            </a:r>
            <a:endParaRPr lang="pt-BR" dirty="0"/>
          </a:p>
          <a:p>
            <a:endParaRPr lang="pt-BR" dirty="0"/>
          </a:p>
        </p:txBody>
      </p:sp>
      <p:pic>
        <p:nvPicPr>
          <p:cNvPr id="5122" name="Picture 2" descr="http://2.bp.blogspot.com/-3ASd2safETo/TzZaKQQT40I/AAAAAAAAOZg/OoivHFvJTFU/s1600/5-verdades-sobre-a-salvaca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861048"/>
            <a:ext cx="7704856" cy="27054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9291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1.bp.blogspot.com/_YmPpPCG1sNg/S8keMOUViII/AAAAAAAABiU/Mbv4mI40Qp8/s1600/Santidade+ao+Senhor+(2).jpg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908721"/>
            <a:ext cx="8229600" cy="5610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224136"/>
          </a:xfrm>
        </p:spPr>
        <p:txBody>
          <a:bodyPr/>
          <a:lstStyle/>
          <a:p>
            <a:r>
              <a:rPr lang="pt-BR" dirty="0" smtClean="0"/>
              <a:t>4. Credenciais da santificação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61760"/>
          </a:xfrm>
        </p:spPr>
        <p:txBody>
          <a:bodyPr/>
          <a:lstStyle/>
          <a:p>
            <a:pPr algn="just"/>
            <a:r>
              <a:rPr lang="pt-BR" dirty="0" smtClean="0"/>
              <a:t>4.1	- </a:t>
            </a:r>
            <a:r>
              <a:rPr lang="pt-BR" b="1" dirty="0" smtClean="0"/>
              <a:t>Aliança Eterna </a:t>
            </a:r>
            <a:r>
              <a:rPr lang="pt-BR" dirty="0" smtClean="0"/>
              <a:t>– Feita com a humanidade em Jesus Cristo.  </a:t>
            </a:r>
          </a:p>
          <a:p>
            <a:pPr algn="just">
              <a:buNone/>
            </a:pPr>
            <a:r>
              <a:rPr lang="pt-BR" b="1" i="1" dirty="0" smtClean="0"/>
              <a:t>   “Eis aí vêm dias, diz o Senhor, em que firmarei nova aliança com a casa de Israel e com a casa de Judá.” </a:t>
            </a:r>
            <a:r>
              <a:rPr lang="pt-BR" dirty="0" smtClean="0"/>
              <a:t>(</a:t>
            </a:r>
            <a:r>
              <a:rPr lang="pt-BR" sz="2400" dirty="0" smtClean="0"/>
              <a:t>Jeremias 31.31</a:t>
            </a:r>
            <a:r>
              <a:rPr lang="pt-BR" dirty="0" smtClean="0"/>
              <a:t>) </a:t>
            </a:r>
          </a:p>
        </p:txBody>
      </p:sp>
      <p:pic>
        <p:nvPicPr>
          <p:cNvPr id="4098" name="Picture 2" descr="C:\Users\UNISIG\Desktop\hqdefault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789040"/>
            <a:ext cx="7776864" cy="28083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699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4. Credenciais da santificação (cont.)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/>
          <a:lstStyle/>
          <a:p>
            <a:r>
              <a:rPr lang="pt-BR" dirty="0" smtClean="0"/>
              <a:t>4.2	- </a:t>
            </a:r>
            <a:r>
              <a:rPr lang="pt-BR" b="1" dirty="0" smtClean="0"/>
              <a:t>O Deus Imutável da Aliança </a:t>
            </a:r>
            <a:r>
              <a:rPr lang="pt-BR" dirty="0" smtClean="0"/>
              <a:t>– Assegura que não deixará de fazer o bem.  </a:t>
            </a:r>
          </a:p>
          <a:p>
            <a:pPr algn="just">
              <a:buNone/>
            </a:pPr>
            <a:r>
              <a:rPr lang="pt-BR" b="1" i="1" dirty="0" smtClean="0"/>
              <a:t>   “Farei com eles aliança eterna, segundo a qual não deixarei de lhes fazer o bem...” </a:t>
            </a:r>
            <a:r>
              <a:rPr lang="pt-BR" dirty="0" smtClean="0"/>
              <a:t>(</a:t>
            </a:r>
            <a:r>
              <a:rPr lang="pt-BR" sz="2400" dirty="0" smtClean="0"/>
              <a:t>Jeremias 32.40</a:t>
            </a:r>
            <a:r>
              <a:rPr lang="pt-BR" dirty="0" smtClean="0"/>
              <a:t>) </a:t>
            </a:r>
          </a:p>
        </p:txBody>
      </p:sp>
      <p:pic>
        <p:nvPicPr>
          <p:cNvPr id="5122" name="Picture 2" descr="C:\Users\UNISIG\Desktop\images2FTN0AZ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1" y="3861048"/>
            <a:ext cx="7560840" cy="25922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4. Credenciais da santificação (cont.)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/>
          <a:lstStyle/>
          <a:p>
            <a:pPr algn="just"/>
            <a:r>
              <a:rPr lang="pt-BR" dirty="0" smtClean="0"/>
              <a:t>4.3 - </a:t>
            </a:r>
            <a:r>
              <a:rPr lang="pt-BR" b="1" dirty="0" smtClean="0"/>
              <a:t>O Povo que Persevera na Aliança </a:t>
            </a:r>
            <a:r>
              <a:rPr lang="pt-BR" dirty="0" smtClean="0"/>
              <a:t>– Salvação como promessa absoluta de Deus. </a:t>
            </a:r>
          </a:p>
          <a:p>
            <a:pPr algn="just">
              <a:buNone/>
            </a:pPr>
            <a:r>
              <a:rPr lang="pt-BR" b="1" i="1" dirty="0" smtClean="0"/>
              <a:t>   “...e porei o meu amor no seu coração, para que nunca se apartem de mim.” </a:t>
            </a:r>
            <a:r>
              <a:rPr lang="pt-BR" dirty="0" smtClean="0"/>
              <a:t>(</a:t>
            </a:r>
            <a:r>
              <a:rPr lang="pt-BR" sz="2400" dirty="0" smtClean="0"/>
              <a:t>Jeremias 32.40</a:t>
            </a:r>
            <a:r>
              <a:rPr lang="pt-BR" dirty="0" smtClean="0"/>
              <a:t>) </a:t>
            </a:r>
          </a:p>
        </p:txBody>
      </p:sp>
      <p:pic>
        <p:nvPicPr>
          <p:cNvPr id="6146" name="Picture 2" descr="C:\Users\UNISIG\Desktop\black-rescue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933056"/>
            <a:ext cx="7632848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19672" y="620688"/>
            <a:ext cx="7067128" cy="1152128"/>
          </a:xfrm>
        </p:spPr>
        <p:txBody>
          <a:bodyPr/>
          <a:lstStyle/>
          <a:p>
            <a:r>
              <a:rPr lang="pt-BR" dirty="0" smtClean="0"/>
              <a:t>C.H. Spurgeon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72816"/>
            <a:ext cx="5338936" cy="480172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pt-BR" dirty="0" smtClean="0"/>
              <a:t> </a:t>
            </a:r>
            <a:r>
              <a:rPr lang="pt-BR" b="1" i="1" dirty="0" smtClean="0"/>
              <a:t>  Repetindo uma velha figura de linguagem: não deixe de comprar uma passagem que valha até o ponto final. Muitas pessoas tem crido em Deus para salvá-las, mas só por algum tempo; enquanto são fiéis, ou enquanto são sinceros durante toda a sua vida: comprem uma passagem até o ponto final. Obtenham uma salvação que cubra todos os riscos</a:t>
            </a:r>
            <a:r>
              <a:rPr lang="pt-BR" dirty="0" smtClean="0"/>
              <a:t>. </a:t>
            </a:r>
            <a:endParaRPr lang="pt-BR" dirty="0"/>
          </a:p>
        </p:txBody>
      </p:sp>
      <p:pic>
        <p:nvPicPr>
          <p:cNvPr id="3074" name="Picture 2" descr="http://1.bp.blogspot.com/-VKUrDOX2Ou0/TukIDfNJSnI/AAAAAAAAATA/-Nes0H0yKKE/s1600/spurgeon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916832"/>
            <a:ext cx="2933700" cy="42176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3928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864096"/>
          </a:xfrm>
        </p:spPr>
        <p:txBody>
          <a:bodyPr/>
          <a:lstStyle/>
          <a:p>
            <a:r>
              <a:rPr lang="pt-BR" dirty="0" smtClean="0"/>
              <a:t>5. Aplicação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77784"/>
          </a:xfrm>
        </p:spPr>
        <p:txBody>
          <a:bodyPr/>
          <a:lstStyle/>
          <a:p>
            <a:pPr algn="just"/>
            <a:r>
              <a:rPr lang="pt-BR" dirty="0" smtClean="0"/>
              <a:t>5.1	- Buscando sempre e de maneira contínua a maturidade cristã, com a certeza da vida eterna.</a:t>
            </a:r>
          </a:p>
          <a:p>
            <a:pPr algn="just"/>
            <a:r>
              <a:rPr lang="pt-BR" dirty="0" smtClean="0"/>
              <a:t>5.2	- Conhecendo os elevados propósitos de Deus para a vida pessoal, que são maravilhosos.</a:t>
            </a:r>
          </a:p>
          <a:p>
            <a:pPr algn="just"/>
            <a:r>
              <a:rPr lang="pt-BR" dirty="0" smtClean="0"/>
              <a:t>5.3	- Vivendo  em  santidade para   cumprir  a vontade de Deus, na certeza plena da salvação.                                                          </a:t>
            </a:r>
          </a:p>
        </p:txBody>
      </p:sp>
      <p:pic>
        <p:nvPicPr>
          <p:cNvPr id="10242" name="Picture 2" descr="http://media.tumblr.com/tumblr_lsik04mAnh1r1nn2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933056"/>
            <a:ext cx="7632848" cy="26642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2830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92088"/>
          </a:xfrm>
        </p:spPr>
        <p:txBody>
          <a:bodyPr/>
          <a:lstStyle/>
          <a:p>
            <a:r>
              <a:rPr lang="pt-BR" dirty="0" smtClean="0"/>
              <a:t>6. Ilustração – Horatio Spafford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12776"/>
            <a:ext cx="4690864" cy="516176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pt-PT" b="1" dirty="0" smtClean="0"/>
              <a:t>                     Sou Feliz</a:t>
            </a:r>
            <a:endParaRPr lang="pt-PT" dirty="0" smtClean="0"/>
          </a:p>
          <a:p>
            <a:pPr marL="624078" indent="-514350">
              <a:buNone/>
            </a:pPr>
            <a:r>
              <a:rPr lang="pt-PT" dirty="0" smtClean="0"/>
              <a:t> 1. Se paz a mais doce me deres gozar</a:t>
            </a:r>
            <a:r>
              <a:rPr lang="pt-PT" i="1" dirty="0" smtClean="0"/>
              <a:t>,</a:t>
            </a:r>
            <a:r>
              <a:rPr lang="pt-PT" dirty="0" smtClean="0"/>
              <a:t>  </a:t>
            </a:r>
          </a:p>
          <a:p>
            <a:pPr marL="624078" indent="-514350">
              <a:buNone/>
            </a:pPr>
            <a:r>
              <a:rPr lang="pt-PT" dirty="0" smtClean="0"/>
              <a:t>     Se dor a mais forte sofrer,               </a:t>
            </a:r>
          </a:p>
          <a:p>
            <a:pPr>
              <a:buNone/>
            </a:pPr>
            <a:r>
              <a:rPr lang="pt-PT" dirty="0" smtClean="0"/>
              <a:t>     Oh! Seja o que for, tu me fazes saber                 Que feliz com Jesus sempre sou!</a:t>
            </a:r>
          </a:p>
          <a:p>
            <a:pPr>
              <a:buNone/>
            </a:pPr>
            <a:r>
              <a:rPr lang="pt-PT" b="1" dirty="0" smtClean="0"/>
              <a:t>    Côro</a:t>
            </a:r>
            <a:r>
              <a:rPr lang="pt-PT" dirty="0" smtClean="0"/>
              <a:t>: Sou feliz com Jesus,</a:t>
            </a:r>
          </a:p>
          <a:p>
            <a:pPr>
              <a:buNone/>
            </a:pPr>
            <a:r>
              <a:rPr lang="pt-PT" dirty="0" smtClean="0"/>
              <a:t>     Sou feliz com Jesus, meu Senhor!</a:t>
            </a:r>
          </a:p>
          <a:p>
            <a:pPr>
              <a:buNone/>
            </a:pPr>
            <a:r>
              <a:rPr lang="pt-PT" dirty="0" smtClean="0"/>
              <a:t>2. Embora me assalte o cruel Satanás    </a:t>
            </a:r>
          </a:p>
          <a:p>
            <a:pPr>
              <a:buNone/>
            </a:pPr>
            <a:r>
              <a:rPr lang="pt-PT" dirty="0" smtClean="0"/>
              <a:t>     E ataque com vis tentações;          </a:t>
            </a:r>
          </a:p>
          <a:p>
            <a:pPr>
              <a:buNone/>
            </a:pPr>
            <a:r>
              <a:rPr lang="pt-PT" dirty="0" smtClean="0"/>
              <a:t>    Oh! Certo eu estou, apesar de aflições, Que feliz eu serei com Jesus!</a:t>
            </a:r>
          </a:p>
          <a:p>
            <a:pPr>
              <a:buNone/>
            </a:pPr>
            <a:r>
              <a:rPr lang="pt-PT" dirty="0" smtClean="0"/>
              <a:t>3. Meu triste pecado, por meu Salvador</a:t>
            </a:r>
          </a:p>
          <a:p>
            <a:pPr>
              <a:buNone/>
            </a:pPr>
            <a:r>
              <a:rPr lang="pt-PT" dirty="0" smtClean="0"/>
              <a:t>     Foi pago de um modo cabal!                  </a:t>
            </a:r>
          </a:p>
          <a:p>
            <a:pPr>
              <a:buNone/>
            </a:pPr>
            <a:r>
              <a:rPr lang="pt-PT" dirty="0" smtClean="0"/>
              <a:t>     Valeu-me o Senhor!Oh!Mercê sem igual!</a:t>
            </a:r>
          </a:p>
          <a:p>
            <a:pPr>
              <a:buNone/>
            </a:pPr>
            <a:r>
              <a:rPr lang="pt-PT" dirty="0" smtClean="0"/>
              <a:t>     Sou feliz, graças dou a Jesus!</a:t>
            </a:r>
          </a:p>
          <a:p>
            <a:pPr>
              <a:buNone/>
            </a:pPr>
            <a:r>
              <a:rPr lang="pt-PT" dirty="0" smtClean="0"/>
              <a:t>4. A vinda eu anseio do meu Salvador!</a:t>
            </a:r>
          </a:p>
          <a:p>
            <a:pPr>
              <a:buNone/>
            </a:pPr>
            <a:r>
              <a:rPr lang="pt-PT" dirty="0" smtClean="0"/>
              <a:t>     Em breve virá me levar                   </a:t>
            </a:r>
          </a:p>
          <a:p>
            <a:pPr>
              <a:buNone/>
            </a:pPr>
            <a:r>
              <a:rPr lang="pt-PT" dirty="0" smtClean="0"/>
              <a:t>     Ao céu, onde eu vou para sempre morar</a:t>
            </a:r>
          </a:p>
          <a:p>
            <a:pPr>
              <a:buNone/>
            </a:pPr>
            <a:r>
              <a:rPr lang="pt-PT" dirty="0" smtClean="0"/>
              <a:t>     Com remidos na luz do Senhor!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1026" name="Picture 2" descr="http://t0.gstatic.com/images?q=tbn:ANd9GcSeq9VRdcg0b-VFtoMYiWQTH7RSySP6GwS4HIMiaBUivIHB4HC5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628800"/>
            <a:ext cx="3456384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NISIG\Desktop\Ville du Havre wreck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8280919" cy="5760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80120"/>
          </a:xfrm>
        </p:spPr>
        <p:txBody>
          <a:bodyPr/>
          <a:lstStyle/>
          <a:p>
            <a:r>
              <a:rPr lang="pt-BR" dirty="0" smtClean="0"/>
              <a:t>7. Desafio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1368152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pt-BR" b="1" i="1" dirty="0" smtClean="0"/>
              <a:t>  “Portanto, sede vós perfeitos como perfeito é o vosso Pai celeste”.    </a:t>
            </a:r>
          </a:p>
          <a:p>
            <a:pPr algn="just">
              <a:buNone/>
            </a:pPr>
            <a:r>
              <a:rPr lang="pt-BR" b="1" i="1" dirty="0" smtClean="0"/>
              <a:t>   </a:t>
            </a:r>
            <a:r>
              <a:rPr lang="pt-BR" dirty="0" smtClean="0"/>
              <a:t>(</a:t>
            </a:r>
            <a:r>
              <a:rPr lang="pt-BR" sz="2400" dirty="0" smtClean="0"/>
              <a:t>Mateus 5.48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26626" name="Picture 2" descr="http://venhaoteureino.com/wp-content/uploads/2009/09/gloria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996952"/>
            <a:ext cx="7776864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436984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Muito Obrigado!	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3505576"/>
          </a:xfrm>
        </p:spPr>
        <p:txBody>
          <a:bodyPr/>
          <a:lstStyle/>
          <a:p>
            <a:pPr marL="109728" indent="0" algn="ctr">
              <a:buNone/>
            </a:pPr>
            <a:r>
              <a:rPr lang="pt-BR" dirty="0" smtClean="0"/>
              <a:t>Fim</a:t>
            </a:r>
          </a:p>
          <a:p>
            <a:pPr marL="109728" indent="0" algn="ctr">
              <a:buNone/>
            </a:pPr>
            <a:endParaRPr lang="pt-BR" dirty="0"/>
          </a:p>
          <a:p>
            <a:pPr marL="109728" indent="0" algn="ctr">
              <a:buNone/>
            </a:pPr>
            <a:r>
              <a:rPr lang="pt-BR" dirty="0" smtClean="0"/>
              <a:t>josimar.sinodo@terra.com.br</a:t>
            </a:r>
          </a:p>
        </p:txBody>
      </p:sp>
    </p:spTree>
    <p:extLst>
      <p:ext uri="{BB962C8B-B14F-4D97-AF65-F5344CB8AC3E}">
        <p14:creationId xmlns:p14="http://schemas.microsoft.com/office/powerpoint/2010/main" val="56878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310</TotalTime>
  <Words>444</Words>
  <Application>Microsoft Office PowerPoint</Application>
  <PresentationFormat>Apresentação na tela (4:3)</PresentationFormat>
  <Paragraphs>66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Urbano</vt:lpstr>
      <vt:lpstr>DEUS SALVA: O Plano e a Certeza da Salvação</vt:lpstr>
      <vt:lpstr>1. Introdução</vt:lpstr>
      <vt:lpstr>2. Destaques do Texto Bíblico</vt:lpstr>
      <vt:lpstr>F. F. Bruce</vt:lpstr>
      <vt:lpstr>3. Conduta do salvo</vt:lpstr>
      <vt:lpstr>3. Conduta do salvo (cont.)</vt:lpstr>
      <vt:lpstr>3. Conduta do salvo (cont.)</vt:lpstr>
      <vt:lpstr>Apresentação do PowerPoint</vt:lpstr>
      <vt:lpstr>4. Credenciais da santificação</vt:lpstr>
      <vt:lpstr>4. Credenciais da santificação (cont.)</vt:lpstr>
      <vt:lpstr>4. Credenciais da santificação (cont.)</vt:lpstr>
      <vt:lpstr>C.H. Spurgeon</vt:lpstr>
      <vt:lpstr>5. Aplicação</vt:lpstr>
      <vt:lpstr>6. Ilustração – Horatio Spafford</vt:lpstr>
      <vt:lpstr>Apresentação do PowerPoint</vt:lpstr>
      <vt:lpstr>7. Desafio</vt:lpstr>
      <vt:lpstr>Muito Obrigado!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vida do Salvo</dc:title>
  <dc:creator>abner davi</dc:creator>
  <cp:lastModifiedBy>Facig</cp:lastModifiedBy>
  <cp:revision>56</cp:revision>
  <dcterms:created xsi:type="dcterms:W3CDTF">2013-03-03T04:17:28Z</dcterms:created>
  <dcterms:modified xsi:type="dcterms:W3CDTF">2014-04-07T17:38:45Z</dcterms:modified>
</cp:coreProperties>
</file>