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1"/>
  </p:sldMasterIdLst>
  <p:notesMasterIdLst>
    <p:notesMasterId r:id="rId36"/>
  </p:notesMasterIdLst>
  <p:handoutMasterIdLst>
    <p:handoutMasterId r:id="rId37"/>
  </p:handoutMasterIdLst>
  <p:sldIdLst>
    <p:sldId id="325" r:id="rId2"/>
    <p:sldId id="331" r:id="rId3"/>
    <p:sldId id="332" r:id="rId4"/>
    <p:sldId id="669" r:id="rId5"/>
    <p:sldId id="333" r:id="rId6"/>
    <p:sldId id="638" r:id="rId7"/>
    <p:sldId id="670" r:id="rId8"/>
    <p:sldId id="639" r:id="rId9"/>
    <p:sldId id="640" r:id="rId10"/>
    <p:sldId id="641" r:id="rId11"/>
    <p:sldId id="642" r:id="rId12"/>
    <p:sldId id="653" r:id="rId13"/>
    <p:sldId id="330" r:id="rId14"/>
    <p:sldId id="334" r:id="rId15"/>
    <p:sldId id="643" r:id="rId16"/>
    <p:sldId id="671" r:id="rId17"/>
    <p:sldId id="666" r:id="rId18"/>
    <p:sldId id="336" r:id="rId19"/>
    <p:sldId id="339" r:id="rId20"/>
    <p:sldId id="644" r:id="rId21"/>
    <p:sldId id="645" r:id="rId22"/>
    <p:sldId id="667" r:id="rId23"/>
    <p:sldId id="636" r:id="rId24"/>
    <p:sldId id="647" r:id="rId25"/>
    <p:sldId id="648" r:id="rId26"/>
    <p:sldId id="649" r:id="rId27"/>
    <p:sldId id="650" r:id="rId28"/>
    <p:sldId id="668" r:id="rId29"/>
    <p:sldId id="637" r:id="rId30"/>
    <p:sldId id="439" r:id="rId31"/>
    <p:sldId id="654" r:id="rId32"/>
    <p:sldId id="655" r:id="rId33"/>
    <p:sldId id="338" r:id="rId34"/>
    <p:sldId id="672" r:id="rId35"/>
  </p:sldIdLst>
  <p:sldSz cx="18288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E21"/>
    <a:srgbClr val="FFD966"/>
    <a:srgbClr val="CC4929"/>
    <a:srgbClr val="AB3023"/>
    <a:srgbClr val="EE6130"/>
    <a:srgbClr val="F7941E"/>
    <a:srgbClr val="EE6131"/>
    <a:srgbClr val="F89C32"/>
    <a:srgbClr val="7F000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71024" autoAdjust="0"/>
  </p:normalViewPr>
  <p:slideViewPr>
    <p:cSldViewPr snapToGrid="0" snapToObjects="1" showGuides="1">
      <p:cViewPr varScale="1">
        <p:scale>
          <a:sx n="41" d="100"/>
          <a:sy n="41" d="100"/>
        </p:scale>
        <p:origin x="2448" y="60"/>
      </p:cViewPr>
      <p:guideLst>
        <p:guide orient="horz" pos="4320"/>
        <p:guide pos="5760"/>
      </p:guideLst>
    </p:cSldViewPr>
  </p:slideViewPr>
  <p:notesTextViewPr>
    <p:cViewPr>
      <p:scale>
        <a:sx n="1" d="1"/>
        <a:sy n="1" d="1"/>
      </p:scale>
      <p:origin x="0" y="0"/>
    </p:cViewPr>
  </p:notesTextViewPr>
  <p:sorterViewPr>
    <p:cViewPr varScale="1">
      <p:scale>
        <a:sx n="1" d="1"/>
        <a:sy n="1" d="1"/>
      </p:scale>
      <p:origin x="0" y="-4866"/>
    </p:cViewPr>
  </p:sorterViewPr>
  <p:notesViewPr>
    <p:cSldViewPr snapToGrid="0" snapToObjects="1" showGuides="1">
      <p:cViewPr varScale="1">
        <p:scale>
          <a:sx n="91" d="100"/>
          <a:sy n="91" d="100"/>
        </p:scale>
        <p:origin x="328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CFFC7C-0376-E44D-ACA0-D60DC10B59F7}" type="datetimeFigureOut">
              <a:rPr lang="en-US" smtClean="0"/>
              <a:t>2/12/2020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56CEB7-CA9E-364F-BFA0-4F3CF7BA902C}" type="slidenum">
              <a:rPr lang="en-US" smtClean="0"/>
              <a:t>‹nº›</a:t>
            </a:fld>
            <a:endParaRPr lang="en-US"/>
          </a:p>
        </p:txBody>
      </p:sp>
    </p:spTree>
    <p:extLst>
      <p:ext uri="{BB962C8B-B14F-4D97-AF65-F5344CB8AC3E}">
        <p14:creationId xmlns:p14="http://schemas.microsoft.com/office/powerpoint/2010/main" val="198628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F76227-83C6-486A-B993-A75E7CDAC021}" type="datetimeFigureOut">
              <a:rPr lang="pt-BR" smtClean="0"/>
              <a:t>12/02/2020</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69D3A6-2FA6-4367-A327-D3121A1CB539}" type="slidenum">
              <a:rPr lang="pt-BR" smtClean="0"/>
              <a:t>‹nº›</a:t>
            </a:fld>
            <a:endParaRPr lang="pt-BR"/>
          </a:p>
        </p:txBody>
      </p:sp>
    </p:spTree>
    <p:extLst>
      <p:ext uri="{BB962C8B-B14F-4D97-AF65-F5344CB8AC3E}">
        <p14:creationId xmlns:p14="http://schemas.microsoft.com/office/powerpoint/2010/main" val="737135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a:t>
            </a:fld>
            <a:endParaRPr lang="pt-BR" dirty="0"/>
          </a:p>
        </p:txBody>
      </p:sp>
    </p:spTree>
    <p:extLst>
      <p:ext uri="{BB962C8B-B14F-4D97-AF65-F5344CB8AC3E}">
        <p14:creationId xmlns:p14="http://schemas.microsoft.com/office/powerpoint/2010/main" val="154853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a:t>
            </a:fld>
            <a:endParaRPr lang="pt-BR" dirty="0"/>
          </a:p>
        </p:txBody>
      </p:sp>
    </p:spTree>
    <p:extLst>
      <p:ext uri="{BB962C8B-B14F-4D97-AF65-F5344CB8AC3E}">
        <p14:creationId xmlns:p14="http://schemas.microsoft.com/office/powerpoint/2010/main" val="3704326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3</a:t>
            </a:fld>
            <a:endParaRPr lang="pt-BR" dirty="0"/>
          </a:p>
        </p:txBody>
      </p:sp>
    </p:spTree>
    <p:extLst>
      <p:ext uri="{BB962C8B-B14F-4D97-AF65-F5344CB8AC3E}">
        <p14:creationId xmlns:p14="http://schemas.microsoft.com/office/powerpoint/2010/main" val="3580487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4</a:t>
            </a:fld>
            <a:endParaRPr lang="pt-BR" dirty="0"/>
          </a:p>
        </p:txBody>
      </p:sp>
    </p:spTree>
    <p:extLst>
      <p:ext uri="{BB962C8B-B14F-4D97-AF65-F5344CB8AC3E}">
        <p14:creationId xmlns:p14="http://schemas.microsoft.com/office/powerpoint/2010/main" val="3580487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5</a:t>
            </a:fld>
            <a:endParaRPr lang="pt-BR" dirty="0"/>
          </a:p>
        </p:txBody>
      </p:sp>
    </p:spTree>
    <p:extLst>
      <p:ext uri="{BB962C8B-B14F-4D97-AF65-F5344CB8AC3E}">
        <p14:creationId xmlns:p14="http://schemas.microsoft.com/office/powerpoint/2010/main" val="2676690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6</a:t>
            </a:fld>
            <a:endParaRPr lang="pt-BR" dirty="0"/>
          </a:p>
        </p:txBody>
      </p:sp>
    </p:spTree>
    <p:extLst>
      <p:ext uri="{BB962C8B-B14F-4D97-AF65-F5344CB8AC3E}">
        <p14:creationId xmlns:p14="http://schemas.microsoft.com/office/powerpoint/2010/main" val="2676690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7</a:t>
            </a:fld>
            <a:endParaRPr lang="pt-BR" dirty="0"/>
          </a:p>
        </p:txBody>
      </p:sp>
    </p:spTree>
    <p:extLst>
      <p:ext uri="{BB962C8B-B14F-4D97-AF65-F5344CB8AC3E}">
        <p14:creationId xmlns:p14="http://schemas.microsoft.com/office/powerpoint/2010/main" val="2676690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8</a:t>
            </a:fld>
            <a:endParaRPr lang="pt-BR" dirty="0"/>
          </a:p>
        </p:txBody>
      </p:sp>
    </p:spTree>
    <p:extLst>
      <p:ext uri="{BB962C8B-B14F-4D97-AF65-F5344CB8AC3E}">
        <p14:creationId xmlns:p14="http://schemas.microsoft.com/office/powerpoint/2010/main" val="2676690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9</a:t>
            </a:fld>
            <a:endParaRPr lang="pt-BR" dirty="0"/>
          </a:p>
        </p:txBody>
      </p:sp>
    </p:spTree>
    <p:extLst>
      <p:ext uri="{BB962C8B-B14F-4D97-AF65-F5344CB8AC3E}">
        <p14:creationId xmlns:p14="http://schemas.microsoft.com/office/powerpoint/2010/main" val="2676690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10</a:t>
            </a:fld>
            <a:endParaRPr lang="pt-BR" dirty="0"/>
          </a:p>
        </p:txBody>
      </p:sp>
    </p:spTree>
    <p:extLst>
      <p:ext uri="{BB962C8B-B14F-4D97-AF65-F5344CB8AC3E}">
        <p14:creationId xmlns:p14="http://schemas.microsoft.com/office/powerpoint/2010/main" val="2676690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11</a:t>
            </a:fld>
            <a:endParaRPr lang="pt-BR" dirty="0"/>
          </a:p>
        </p:txBody>
      </p:sp>
    </p:spTree>
    <p:extLst>
      <p:ext uri="{BB962C8B-B14F-4D97-AF65-F5344CB8AC3E}">
        <p14:creationId xmlns:p14="http://schemas.microsoft.com/office/powerpoint/2010/main" val="2676690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13</a:t>
            </a:fld>
            <a:endParaRPr lang="pt-BR" dirty="0"/>
          </a:p>
        </p:txBody>
      </p:sp>
    </p:spTree>
    <p:extLst>
      <p:ext uri="{BB962C8B-B14F-4D97-AF65-F5344CB8AC3E}">
        <p14:creationId xmlns:p14="http://schemas.microsoft.com/office/powerpoint/2010/main" val="1998536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14</a:t>
            </a:fld>
            <a:endParaRPr lang="pt-BR" dirty="0"/>
          </a:p>
        </p:txBody>
      </p:sp>
    </p:spTree>
    <p:extLst>
      <p:ext uri="{BB962C8B-B14F-4D97-AF65-F5344CB8AC3E}">
        <p14:creationId xmlns:p14="http://schemas.microsoft.com/office/powerpoint/2010/main" val="1617848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15</a:t>
            </a:fld>
            <a:endParaRPr lang="pt-BR"/>
          </a:p>
        </p:txBody>
      </p:sp>
    </p:spTree>
    <p:extLst>
      <p:ext uri="{BB962C8B-B14F-4D97-AF65-F5344CB8AC3E}">
        <p14:creationId xmlns:p14="http://schemas.microsoft.com/office/powerpoint/2010/main" val="26766907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16</a:t>
            </a:fld>
            <a:endParaRPr lang="pt-BR"/>
          </a:p>
        </p:txBody>
      </p:sp>
    </p:spTree>
    <p:extLst>
      <p:ext uri="{BB962C8B-B14F-4D97-AF65-F5344CB8AC3E}">
        <p14:creationId xmlns:p14="http://schemas.microsoft.com/office/powerpoint/2010/main" val="2676690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18</a:t>
            </a:fld>
            <a:endParaRPr lang="pt-BR"/>
          </a:p>
        </p:txBody>
      </p:sp>
    </p:spTree>
    <p:extLst>
      <p:ext uri="{BB962C8B-B14F-4D97-AF65-F5344CB8AC3E}">
        <p14:creationId xmlns:p14="http://schemas.microsoft.com/office/powerpoint/2010/main" val="3602022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19</a:t>
            </a:fld>
            <a:endParaRPr lang="pt-BR"/>
          </a:p>
        </p:txBody>
      </p:sp>
    </p:spTree>
    <p:extLst>
      <p:ext uri="{BB962C8B-B14F-4D97-AF65-F5344CB8AC3E}">
        <p14:creationId xmlns:p14="http://schemas.microsoft.com/office/powerpoint/2010/main" val="2325139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buNone/>
            </a:pP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69D3A6-2FA6-4367-A327-D3121A1CB539}"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5601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24</a:t>
            </a:fld>
            <a:endParaRPr lang="pt-BR"/>
          </a:p>
        </p:txBody>
      </p:sp>
    </p:spTree>
    <p:extLst>
      <p:ext uri="{BB962C8B-B14F-4D97-AF65-F5344CB8AC3E}">
        <p14:creationId xmlns:p14="http://schemas.microsoft.com/office/powerpoint/2010/main" val="1617848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25</a:t>
            </a:fld>
            <a:endParaRPr lang="pt-BR"/>
          </a:p>
        </p:txBody>
      </p:sp>
    </p:spTree>
    <p:extLst>
      <p:ext uri="{BB962C8B-B14F-4D97-AF65-F5344CB8AC3E}">
        <p14:creationId xmlns:p14="http://schemas.microsoft.com/office/powerpoint/2010/main" val="3602022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26</a:t>
            </a:fld>
            <a:endParaRPr lang="pt-BR"/>
          </a:p>
        </p:txBody>
      </p:sp>
    </p:spTree>
    <p:extLst>
      <p:ext uri="{BB962C8B-B14F-4D97-AF65-F5344CB8AC3E}">
        <p14:creationId xmlns:p14="http://schemas.microsoft.com/office/powerpoint/2010/main" val="23251392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buNone/>
            </a:pP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69D3A6-2FA6-4367-A327-D3121A1CB539}"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5601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29</a:t>
            </a:fld>
            <a:endParaRPr lang="pt-BR"/>
          </a:p>
        </p:txBody>
      </p:sp>
    </p:spTree>
    <p:extLst>
      <p:ext uri="{BB962C8B-B14F-4D97-AF65-F5344CB8AC3E}">
        <p14:creationId xmlns:p14="http://schemas.microsoft.com/office/powerpoint/2010/main" val="2409131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sz="120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10"/>
          </p:nvPr>
        </p:nvSpPr>
        <p:spPr/>
        <p:txBody>
          <a:bodyPr/>
          <a:lstStyle/>
          <a:p>
            <a:fld id="{89169DBF-B278-4D1B-9B3C-69A1F7F654B0}" type="slidenum">
              <a:rPr lang="pt-BR" smtClean="0"/>
              <a:pPr/>
              <a:t>30</a:t>
            </a:fld>
            <a:endParaRPr lang="pt-BR"/>
          </a:p>
        </p:txBody>
      </p:sp>
    </p:spTree>
    <p:extLst>
      <p:ext uri="{BB962C8B-B14F-4D97-AF65-F5344CB8AC3E}">
        <p14:creationId xmlns:p14="http://schemas.microsoft.com/office/powerpoint/2010/main" val="4153693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sz="120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10"/>
          </p:nvPr>
        </p:nvSpPr>
        <p:spPr/>
        <p:txBody>
          <a:bodyPr/>
          <a:lstStyle/>
          <a:p>
            <a:fld id="{89169DBF-B278-4D1B-9B3C-69A1F7F654B0}" type="slidenum">
              <a:rPr lang="pt-BR" smtClean="0"/>
              <a:pPr/>
              <a:t>31</a:t>
            </a:fld>
            <a:endParaRPr lang="pt-BR"/>
          </a:p>
        </p:txBody>
      </p:sp>
    </p:spTree>
    <p:extLst>
      <p:ext uri="{BB962C8B-B14F-4D97-AF65-F5344CB8AC3E}">
        <p14:creationId xmlns:p14="http://schemas.microsoft.com/office/powerpoint/2010/main" val="41536939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buNone/>
            </a:pPr>
            <a:endParaRPr lang="pt-BR" dirty="0"/>
          </a:p>
        </p:txBody>
      </p:sp>
      <p:sp>
        <p:nvSpPr>
          <p:cNvPr id="4" name="Espaço Reservado para Número de Slid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69D3A6-2FA6-4367-A327-D3121A1CB539}" type="slidenum">
              <a:rPr kumimoji="0" lang="pt-B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pt-B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56013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33</a:t>
            </a:fld>
            <a:endParaRPr lang="pt-BR"/>
          </a:p>
        </p:txBody>
      </p:sp>
    </p:spTree>
    <p:extLst>
      <p:ext uri="{BB962C8B-B14F-4D97-AF65-F5344CB8AC3E}">
        <p14:creationId xmlns:p14="http://schemas.microsoft.com/office/powerpoint/2010/main" val="3817172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normAutofit/>
          </a:bodyPr>
          <a:lstStyle/>
          <a:p>
            <a:endParaRPr lang="pt-BR" sz="1200" kern="1200" dirty="0">
              <a:solidFill>
                <a:schemeClr val="tx1"/>
              </a:solidFill>
              <a:effectLst/>
              <a:latin typeface="+mn-lt"/>
              <a:ea typeface="+mn-ea"/>
              <a:cs typeface="+mn-cs"/>
            </a:endParaRPr>
          </a:p>
        </p:txBody>
      </p:sp>
      <p:sp>
        <p:nvSpPr>
          <p:cNvPr id="4" name="Espaço Reservado para Número de Slide 3"/>
          <p:cNvSpPr>
            <a:spLocks noGrp="1"/>
          </p:cNvSpPr>
          <p:nvPr>
            <p:ph type="sldNum" sz="quarter" idx="10"/>
          </p:nvPr>
        </p:nvSpPr>
        <p:spPr/>
        <p:txBody>
          <a:bodyPr/>
          <a:lstStyle/>
          <a:p>
            <a:fld id="{89169DBF-B278-4D1B-9B3C-69A1F7F654B0}" type="slidenum">
              <a:rPr lang="pt-BR" smtClean="0"/>
              <a:pPr/>
              <a:t>34</a:t>
            </a:fld>
            <a:endParaRPr lang="pt-BR"/>
          </a:p>
        </p:txBody>
      </p:sp>
    </p:spTree>
    <p:extLst>
      <p:ext uri="{BB962C8B-B14F-4D97-AF65-F5344CB8AC3E}">
        <p14:creationId xmlns:p14="http://schemas.microsoft.com/office/powerpoint/2010/main" val="4153693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44726"/>
            <a:ext cx="15544800" cy="4775200"/>
          </a:xfrm>
        </p:spPr>
        <p:txBody>
          <a:bodyPr anchor="b"/>
          <a:lstStyle>
            <a:lvl1pPr algn="ctr">
              <a:defRPr sz="12000"/>
            </a:lvl1pPr>
          </a:lstStyle>
          <a:p>
            <a:r>
              <a:rPr lang="pt-BR"/>
              <a:t>Clique para editar o título mestre</a:t>
            </a:r>
            <a:endParaRPr lang="en-US" dirty="0"/>
          </a:p>
        </p:txBody>
      </p:sp>
      <p:sp>
        <p:nvSpPr>
          <p:cNvPr id="3" name="Subtitle 2"/>
          <p:cNvSpPr>
            <a:spLocks noGrp="1"/>
          </p:cNvSpPr>
          <p:nvPr>
            <p:ph type="subTitle" idx="1"/>
          </p:nvPr>
        </p:nvSpPr>
        <p:spPr>
          <a:xfrm>
            <a:off x="2286000" y="7204076"/>
            <a:ext cx="13716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6629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1157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47776" y="3419479"/>
            <a:ext cx="15773400" cy="5705474"/>
          </a:xfrm>
        </p:spPr>
        <p:txBody>
          <a:bodyPr anchor="b"/>
          <a:lstStyle>
            <a:lvl1pPr>
              <a:defRPr sz="12000"/>
            </a:lvl1pPr>
          </a:lstStyle>
          <a:p>
            <a:r>
              <a:rPr lang="pt-BR"/>
              <a:t>Clique para editar o título mestre</a:t>
            </a:r>
            <a:endParaRPr lang="en-US" dirty="0"/>
          </a:p>
        </p:txBody>
      </p:sp>
      <p:sp>
        <p:nvSpPr>
          <p:cNvPr id="3" name="Text Placeholder 2"/>
          <p:cNvSpPr>
            <a:spLocks noGrp="1"/>
          </p:cNvSpPr>
          <p:nvPr>
            <p:ph type="body" idx="1"/>
          </p:nvPr>
        </p:nvSpPr>
        <p:spPr>
          <a:xfrm>
            <a:off x="1247776" y="9178929"/>
            <a:ext cx="15773400" cy="3000374"/>
          </a:xfrm>
        </p:spPr>
        <p:txBody>
          <a:bodyPr/>
          <a:lstStyle>
            <a:lvl1pPr marL="0" indent="0">
              <a:buNone/>
              <a:defRPr sz="48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00001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257300" y="3651250"/>
            <a:ext cx="77724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9258300" y="3651250"/>
            <a:ext cx="77724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1521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259682" y="730253"/>
            <a:ext cx="15773400" cy="2651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259684" y="3362326"/>
            <a:ext cx="7736680"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4" name="Content Placeholder 3"/>
          <p:cNvSpPr>
            <a:spLocks noGrp="1"/>
          </p:cNvSpPr>
          <p:nvPr>
            <p:ph sz="half" idx="2"/>
          </p:nvPr>
        </p:nvSpPr>
        <p:spPr>
          <a:xfrm>
            <a:off x="1259684" y="5010150"/>
            <a:ext cx="7736680"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9258301" y="3362326"/>
            <a:ext cx="7774782"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6" name="Content Placeholder 5"/>
          <p:cNvSpPr>
            <a:spLocks noGrp="1"/>
          </p:cNvSpPr>
          <p:nvPr>
            <p:ph sz="quarter" idx="4"/>
          </p:nvPr>
        </p:nvSpPr>
        <p:spPr>
          <a:xfrm>
            <a:off x="9258301" y="5010150"/>
            <a:ext cx="7774782"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2/12/2020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59214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2/12/2020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64590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01263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Content Placeholder 2"/>
          <p:cNvSpPr>
            <a:spLocks noGrp="1"/>
          </p:cNvSpPr>
          <p:nvPr>
            <p:ph idx="1"/>
          </p:nvPr>
        </p:nvSpPr>
        <p:spPr>
          <a:xfrm>
            <a:off x="7774782" y="1974853"/>
            <a:ext cx="92583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Date Placeholder 4"/>
          <p:cNvSpPr>
            <a:spLocks noGrp="1"/>
          </p:cNvSpPr>
          <p:nvPr>
            <p:ph type="dt" sz="half" idx="10"/>
          </p:nvPr>
        </p:nvSpPr>
        <p:spPr/>
        <p:txBody>
          <a:bodyPr/>
          <a:lstStyle/>
          <a:p>
            <a:fld id="{C764DE79-268F-4C1A-8933-263129D2AF90}"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987718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774782" y="1974853"/>
            <a:ext cx="92583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Date Placeholder 4"/>
          <p:cNvSpPr>
            <a:spLocks noGrp="1"/>
          </p:cNvSpPr>
          <p:nvPr>
            <p:ph type="dt" sz="half" idx="10"/>
          </p:nvPr>
        </p:nvSpPr>
        <p:spPr/>
        <p:txBody>
          <a:bodyPr/>
          <a:lstStyle/>
          <a:p>
            <a:fld id="{C764DE79-268F-4C1A-8933-263129D2AF90}" type="datetimeFigureOut">
              <a:rPr lang="en-US" dirty="0"/>
              <a:t>2/12/2020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5252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00437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730250"/>
            <a:ext cx="3943350" cy="11623676"/>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257301" y="730250"/>
            <a:ext cx="11601450" cy="11623676"/>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938809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2" y="0"/>
            <a:ext cx="5802360" cy="13716000"/>
          </a:xfrm>
        </p:spPr>
        <p:txBody>
          <a:bodyPr>
            <a:normAutofit/>
          </a:bodyPr>
          <a:lstStyle>
            <a:lvl1pPr>
              <a:defRPr sz="2100"/>
            </a:lvl1pPr>
          </a:lstStyle>
          <a:p>
            <a:endParaRPr lang="en-US"/>
          </a:p>
        </p:txBody>
      </p:sp>
    </p:spTree>
    <p:extLst>
      <p:ext uri="{BB962C8B-B14F-4D97-AF65-F5344CB8AC3E}">
        <p14:creationId xmlns:p14="http://schemas.microsoft.com/office/powerpoint/2010/main" val="92885141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12485641" y="0"/>
            <a:ext cx="5802360" cy="13716000"/>
          </a:xfrm>
        </p:spPr>
        <p:txBody>
          <a:bodyPr>
            <a:normAutofit/>
          </a:bodyPr>
          <a:lstStyle>
            <a:lvl1pPr>
              <a:defRPr sz="2100"/>
            </a:lvl1pPr>
          </a:lstStyle>
          <a:p>
            <a:endParaRPr lang="en-US"/>
          </a:p>
        </p:txBody>
      </p:sp>
    </p:spTree>
    <p:extLst>
      <p:ext uri="{BB962C8B-B14F-4D97-AF65-F5344CB8AC3E}">
        <p14:creationId xmlns:p14="http://schemas.microsoft.com/office/powerpoint/2010/main" val="204421249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Placeholder">
    <p:spTree>
      <p:nvGrpSpPr>
        <p:cNvPr id="1" name=""/>
        <p:cNvGrpSpPr/>
        <p:nvPr/>
      </p:nvGrpSpPr>
      <p:grpSpPr>
        <a:xfrm>
          <a:off x="0" y="0"/>
          <a:ext cx="0" cy="0"/>
          <a:chOff x="0" y="0"/>
          <a:chExt cx="0" cy="0"/>
        </a:xfrm>
      </p:grpSpPr>
      <p:sp>
        <p:nvSpPr>
          <p:cNvPr id="4" name="Picture Placeholder 2"/>
          <p:cNvSpPr>
            <a:spLocks noGrp="1"/>
          </p:cNvSpPr>
          <p:nvPr>
            <p:ph type="pic" sz="quarter" idx="11"/>
          </p:nvPr>
        </p:nvSpPr>
        <p:spPr>
          <a:xfrm>
            <a:off x="1" y="8255001"/>
            <a:ext cx="18288001" cy="5461000"/>
          </a:xfrm>
        </p:spPr>
        <p:txBody>
          <a:bodyPr>
            <a:normAutofit/>
          </a:bodyPr>
          <a:lstStyle>
            <a:lvl1pPr>
              <a:defRPr sz="2100"/>
            </a:lvl1pPr>
          </a:lstStyle>
          <a:p>
            <a:endParaRPr lang="en-US"/>
          </a:p>
        </p:txBody>
      </p:sp>
    </p:spTree>
    <p:extLst>
      <p:ext uri="{BB962C8B-B14F-4D97-AF65-F5344CB8AC3E}">
        <p14:creationId xmlns:p14="http://schemas.microsoft.com/office/powerpoint/2010/main" val="417693521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2247558" y="0"/>
            <a:ext cx="6040445" cy="13716000"/>
          </a:xfrm>
        </p:spPr>
        <p:txBody>
          <a:bodyPr>
            <a:normAutofit/>
          </a:bodyPr>
          <a:lstStyle>
            <a:lvl1pPr>
              <a:defRPr sz="1800"/>
            </a:lvl1pPr>
          </a:lstStyle>
          <a:p>
            <a:endParaRPr lang="en-US"/>
          </a:p>
        </p:txBody>
      </p:sp>
      <p:sp>
        <p:nvSpPr>
          <p:cNvPr id="6" name="Picture Placeholder 2"/>
          <p:cNvSpPr>
            <a:spLocks noGrp="1"/>
          </p:cNvSpPr>
          <p:nvPr>
            <p:ph type="pic" sz="quarter" idx="12"/>
          </p:nvPr>
        </p:nvSpPr>
        <p:spPr>
          <a:xfrm>
            <a:off x="3" y="0"/>
            <a:ext cx="6040445" cy="13716000"/>
          </a:xfrm>
        </p:spPr>
        <p:txBody>
          <a:bodyPr>
            <a:normAutofit/>
          </a:bodyPr>
          <a:lstStyle>
            <a:lvl1pPr>
              <a:defRPr sz="1800"/>
            </a:lvl1pPr>
          </a:lstStyle>
          <a:p>
            <a:endParaRPr lang="en-US"/>
          </a:p>
        </p:txBody>
      </p:sp>
      <p:sp>
        <p:nvSpPr>
          <p:cNvPr id="7" name="Picture Placeholder 2"/>
          <p:cNvSpPr>
            <a:spLocks noGrp="1"/>
          </p:cNvSpPr>
          <p:nvPr>
            <p:ph type="pic" sz="quarter" idx="13"/>
          </p:nvPr>
        </p:nvSpPr>
        <p:spPr>
          <a:xfrm>
            <a:off x="6123781" y="0"/>
            <a:ext cx="6040445" cy="13716000"/>
          </a:xfrm>
        </p:spPr>
        <p:txBody>
          <a:bodyPr>
            <a:normAutofit/>
          </a:bodyPr>
          <a:lstStyle>
            <a:lvl1pPr>
              <a:defRPr sz="1800"/>
            </a:lvl1pPr>
          </a:lstStyle>
          <a:p>
            <a:endParaRPr lang="en-US"/>
          </a:p>
        </p:txBody>
      </p:sp>
    </p:spTree>
    <p:extLst>
      <p:ext uri="{BB962C8B-B14F-4D97-AF65-F5344CB8AC3E}">
        <p14:creationId xmlns:p14="http://schemas.microsoft.com/office/powerpoint/2010/main" val="3343705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730253"/>
            <a:ext cx="15773400" cy="2651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257300" y="3651250"/>
            <a:ext cx="15773400" cy="8702676"/>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257300" y="12712703"/>
            <a:ext cx="41148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C764DE79-268F-4C1A-8933-263129D2AF90}" type="datetimeFigureOut">
              <a:rPr lang="en-US" dirty="0"/>
              <a:t>2/12/2020</a:t>
            </a:fld>
            <a:endParaRPr lang="en-US" dirty="0"/>
          </a:p>
        </p:txBody>
      </p:sp>
      <p:sp>
        <p:nvSpPr>
          <p:cNvPr id="5" name="Footer Placeholder 4"/>
          <p:cNvSpPr>
            <a:spLocks noGrp="1"/>
          </p:cNvSpPr>
          <p:nvPr>
            <p:ph type="ftr" sz="quarter" idx="3"/>
          </p:nvPr>
        </p:nvSpPr>
        <p:spPr>
          <a:xfrm>
            <a:off x="6057900" y="12712703"/>
            <a:ext cx="61722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12712703"/>
            <a:ext cx="41148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44913241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6" r:id="rId14"/>
    <p:sldLayoutId id="2147483697" r:id="rId15"/>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sv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sv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sv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6.sv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7" cy="13888800"/>
          </a:xfrm>
          <a:prstGeom prst="rect">
            <a:avLst/>
          </a:prstGeom>
        </p:spPr>
      </p:pic>
      <p:pic>
        <p:nvPicPr>
          <p:cNvPr id="3" name="Imagem 2" descr="Uma imagem contendo placar, computador, placa&#10;&#10;Descrição gerada automaticamente">
            <a:extLst>
              <a:ext uri="{FF2B5EF4-FFF2-40B4-BE49-F238E27FC236}">
                <a16:creationId xmlns:a16="http://schemas.microsoft.com/office/drawing/2014/main" id="{88660E94-D7D0-4AC8-9259-B4FA4A280A6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117321" y="3420857"/>
            <a:ext cx="4947943" cy="6987654"/>
          </a:xfrm>
          <a:prstGeom prst="rect">
            <a:avLst/>
          </a:prstGeom>
        </p:spPr>
      </p:pic>
      <p:pic>
        <p:nvPicPr>
          <p:cNvPr id="2" name="Imagem 1"/>
          <p:cNvPicPr preferRelativeResize="0">
            <a:picLocks noChangeAspect="1"/>
          </p:cNvPicPr>
          <p:nvPr/>
        </p:nvPicPr>
        <p:blipFill>
          <a:blip r:embed="rId5">
            <a:extLst>
              <a:ext uri="{28A0092B-C50C-407E-A947-70E740481C1C}">
                <a14:useLocalDpi xmlns:a14="http://schemas.microsoft.com/office/drawing/2010/main"/>
              </a:ext>
            </a:extLst>
          </a:blip>
          <a:stretch>
            <a:fillRect/>
          </a:stretch>
        </p:blipFill>
        <p:spPr>
          <a:xfrm>
            <a:off x="-115200" y="-89575"/>
            <a:ext cx="18518400" cy="13895150"/>
          </a:xfrm>
          <a:prstGeom prst="rect">
            <a:avLst/>
          </a:prstGeom>
        </p:spPr>
      </p:pic>
      <p:pic>
        <p:nvPicPr>
          <p:cNvPr id="8"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075229" y="12006000"/>
            <a:ext cx="3368348" cy="1322541"/>
          </a:xfrm>
          <a:prstGeom prst="rect">
            <a:avLst/>
          </a:prstGeom>
        </p:spPr>
      </p:pic>
    </p:spTree>
    <p:extLst>
      <p:ext uri="{BB962C8B-B14F-4D97-AF65-F5344CB8AC3E}">
        <p14:creationId xmlns:p14="http://schemas.microsoft.com/office/powerpoint/2010/main" val="117887595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200" y="-170999"/>
            <a:ext cx="18518400" cy="14057999"/>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115200" y="-89576"/>
            <a:ext cx="18518400" cy="13976575"/>
          </a:xfrm>
          <a:prstGeom prst="rect">
            <a:avLst/>
          </a:prstGeom>
        </p:spPr>
      </p:pic>
      <p:sp>
        <p:nvSpPr>
          <p:cNvPr id="18" name="CaixaDeTexto 17"/>
          <p:cNvSpPr txBox="1"/>
          <p:nvPr/>
        </p:nvSpPr>
        <p:spPr>
          <a:xfrm>
            <a:off x="504497" y="4907992"/>
            <a:ext cx="13116910" cy="3046988"/>
          </a:xfrm>
          <a:prstGeom prst="rect">
            <a:avLst/>
          </a:prstGeom>
          <a:noFill/>
        </p:spPr>
        <p:txBody>
          <a:bodyPr wrap="square" rtlCol="0">
            <a:spAutoFit/>
          </a:bodyPr>
          <a:lstStyle/>
          <a:p>
            <a:r>
              <a:rPr lang="pt-BR" sz="9600" b="1" spc="-112" dirty="0">
                <a:solidFill>
                  <a:schemeClr val="accent1">
                    <a:lumMod val="50000"/>
                  </a:schemeClr>
                </a:solidFill>
              </a:rPr>
              <a:t>A Grande Comissão e o Grande Mandamento</a:t>
            </a:r>
          </a:p>
        </p:txBody>
      </p:sp>
      <p:sp>
        <p:nvSpPr>
          <p:cNvPr id="19" name="CaixaDeTexto 18"/>
          <p:cNvSpPr txBox="1"/>
          <p:nvPr/>
        </p:nvSpPr>
        <p:spPr>
          <a:xfrm>
            <a:off x="2353337" y="10570921"/>
            <a:ext cx="10359792" cy="2123658"/>
          </a:xfrm>
          <a:prstGeom prst="rect">
            <a:avLst/>
          </a:prstGeom>
          <a:noFill/>
        </p:spPr>
        <p:txBody>
          <a:bodyPr wrap="square" rtlCol="0">
            <a:spAutoFit/>
          </a:bodyPr>
          <a:lstStyle/>
          <a:p>
            <a:r>
              <a:rPr lang="pt-BR" sz="4400" dirty="0">
                <a:solidFill>
                  <a:schemeClr val="accent5">
                    <a:lumMod val="75000"/>
                  </a:schemeClr>
                </a:solidFill>
                <a:latin typeface="Arial" panose="020B0604020202020204" pitchFamily="34" charset="0"/>
                <a:cs typeface="Arial" panose="020B0604020202020204" pitchFamily="34" charset="0"/>
              </a:rPr>
              <a:t>Professores:</a:t>
            </a:r>
            <a:br>
              <a:rPr lang="pt-BR" sz="4400" dirty="0">
                <a:solidFill>
                  <a:schemeClr val="accent5">
                    <a:lumMod val="75000"/>
                  </a:schemeClr>
                </a:solidFill>
                <a:latin typeface="Arial" panose="020B0604020202020204" pitchFamily="34" charset="0"/>
                <a:cs typeface="Arial" panose="020B0604020202020204" pitchFamily="34" charset="0"/>
              </a:rPr>
            </a:br>
            <a:r>
              <a:rPr lang="pt-BR" sz="4400" dirty="0">
                <a:solidFill>
                  <a:schemeClr val="accent5">
                    <a:lumMod val="75000"/>
                  </a:schemeClr>
                </a:solidFill>
                <a:latin typeface="Arial" panose="020B0604020202020204" pitchFamily="34" charset="0"/>
                <a:cs typeface="Arial" panose="020B0604020202020204" pitchFamily="34" charset="0"/>
              </a:rPr>
              <a:t>Rev. Fábio Ribas</a:t>
            </a:r>
          </a:p>
          <a:p>
            <a:r>
              <a:rPr lang="pt-BR" sz="4400" dirty="0">
                <a:solidFill>
                  <a:schemeClr val="accent5">
                    <a:lumMod val="75000"/>
                  </a:schemeClr>
                </a:solidFill>
                <a:latin typeface="Arial" panose="020B0604020202020204" pitchFamily="34" charset="0"/>
                <a:cs typeface="Arial" panose="020B0604020202020204" pitchFamily="34" charset="0"/>
              </a:rPr>
              <a:t>Márcio Dionísio</a:t>
            </a:r>
          </a:p>
        </p:txBody>
      </p:sp>
      <p:pic>
        <p:nvPicPr>
          <p:cNvPr id="3" name="Imagem 2" descr="Uma imagem contendo placar, computador, placa&#10;&#10;Descrição gerada automaticamente">
            <a:extLst>
              <a:ext uri="{FF2B5EF4-FFF2-40B4-BE49-F238E27FC236}">
                <a16:creationId xmlns:a16="http://schemas.microsoft.com/office/drawing/2014/main" id="{88660E94-D7D0-4AC8-9259-B4FA4A280A6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117321" y="3420857"/>
            <a:ext cx="4947943" cy="6987654"/>
          </a:xfrm>
          <a:prstGeom prst="rect">
            <a:avLst/>
          </a:prstGeom>
        </p:spPr>
      </p:pic>
      <p:sp>
        <p:nvSpPr>
          <p:cNvPr id="7" name="CaixaDeTexto 6">
            <a:extLst>
              <a:ext uri="{FF2B5EF4-FFF2-40B4-BE49-F238E27FC236}">
                <a16:creationId xmlns:a16="http://schemas.microsoft.com/office/drawing/2014/main" id="{95278946-D95A-4892-AE10-9D23F8068BDF}"/>
              </a:ext>
            </a:extLst>
          </p:cNvPr>
          <p:cNvSpPr txBox="1"/>
          <p:nvPr/>
        </p:nvSpPr>
        <p:spPr>
          <a:xfrm>
            <a:off x="504497" y="7770154"/>
            <a:ext cx="13116910" cy="2554545"/>
          </a:xfrm>
          <a:prstGeom prst="rect">
            <a:avLst/>
          </a:prstGeom>
          <a:noFill/>
        </p:spPr>
        <p:txBody>
          <a:bodyPr wrap="square" rtlCol="0">
            <a:spAutoFit/>
          </a:bodyPr>
          <a:lstStyle/>
          <a:p>
            <a:r>
              <a:rPr lang="pt-BR" sz="8000" spc="-112" dirty="0">
                <a:solidFill>
                  <a:schemeClr val="accent1">
                    <a:lumMod val="50000"/>
                  </a:schemeClr>
                </a:solidFill>
              </a:rPr>
              <a:t>Evangelização Reformada e Ação Social</a:t>
            </a:r>
          </a:p>
        </p:txBody>
      </p:sp>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075229" y="12006000"/>
            <a:ext cx="3368348" cy="1322541"/>
          </a:xfrm>
          <a:prstGeom prst="rect">
            <a:avLst/>
          </a:prstGeom>
        </p:spPr>
      </p:pic>
    </p:spTree>
    <p:extLst>
      <p:ext uri="{BB962C8B-B14F-4D97-AF65-F5344CB8AC3E}">
        <p14:creationId xmlns:p14="http://schemas.microsoft.com/office/powerpoint/2010/main" val="26749697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6737"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6642617" y="1283144"/>
            <a:ext cx="2816027" cy="1015663"/>
          </a:xfrm>
          <a:prstGeom prst="rect">
            <a:avLst/>
          </a:prstGeom>
        </p:spPr>
        <p:txBody>
          <a:bodyPr wrap="none">
            <a:spAutoFit/>
          </a:bodyPr>
          <a:lstStyle/>
          <a:p>
            <a:r>
              <a:rPr lang="pt-BR" sz="6000" b="1" spc="-112" dirty="0">
                <a:solidFill>
                  <a:schemeClr val="bg1"/>
                </a:solidFill>
              </a:rPr>
              <a:t>EMENTA</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28" y="4117992"/>
            <a:ext cx="13015447" cy="6555641"/>
          </a:xfrm>
          <a:prstGeom prst="rect">
            <a:avLst/>
          </a:prstGeom>
          <a:noFill/>
        </p:spPr>
        <p:txBody>
          <a:bodyPr wrap="square" rtlCol="0">
            <a:spAutoFit/>
          </a:bodyPr>
          <a:lstStyle/>
          <a:p>
            <a:pPr algn="just"/>
            <a:r>
              <a:rPr lang="pt-BR" sz="6000" dirty="0"/>
              <a:t>Este é um curso que trata de conhecermos e nos engajarmos na Missão da Igreja. Compreendermos a Grande Comissão à luz do Grande Mandamento, buscando testemunhar a obra de Cristo desde a cidade até aos confins da terra. </a:t>
            </a:r>
          </a:p>
        </p:txBody>
      </p:sp>
    </p:spTree>
    <p:extLst>
      <p:ext uri="{BB962C8B-B14F-4D97-AF65-F5344CB8AC3E}">
        <p14:creationId xmlns:p14="http://schemas.microsoft.com/office/powerpoint/2010/main" val="225787022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6737" y="0"/>
            <a:ext cx="18509937" cy="13888800"/>
          </a:xfrm>
          <a:prstGeom prst="rect">
            <a:avLst/>
          </a:prstGeom>
        </p:spPr>
      </p:pic>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
        <p:nvSpPr>
          <p:cNvPr id="5" name="Retângulo 4"/>
          <p:cNvSpPr/>
          <p:nvPr/>
        </p:nvSpPr>
        <p:spPr>
          <a:xfrm>
            <a:off x="6642617" y="1283144"/>
            <a:ext cx="2816027" cy="1015663"/>
          </a:xfrm>
          <a:prstGeom prst="rect">
            <a:avLst/>
          </a:prstGeom>
        </p:spPr>
        <p:txBody>
          <a:bodyPr wrap="none">
            <a:spAutoFit/>
          </a:bodyPr>
          <a:lstStyle/>
          <a:p>
            <a:r>
              <a:rPr lang="pt-BR" sz="6000" b="1" spc="-112" dirty="0">
                <a:solidFill>
                  <a:schemeClr val="bg1"/>
                </a:solidFill>
              </a:rPr>
              <a:t>EMENTA</a:t>
            </a:r>
          </a:p>
        </p:txBody>
      </p:sp>
      <p:sp>
        <p:nvSpPr>
          <p:cNvPr id="4" name="CaixaDeTexto 3">
            <a:extLst>
              <a:ext uri="{FF2B5EF4-FFF2-40B4-BE49-F238E27FC236}">
                <a16:creationId xmlns:a16="http://schemas.microsoft.com/office/drawing/2014/main" id="{A03DC94D-EC0F-4040-B57C-F5F73A6EB4CA}"/>
              </a:ext>
            </a:extLst>
          </p:cNvPr>
          <p:cNvSpPr txBox="1"/>
          <p:nvPr/>
        </p:nvSpPr>
        <p:spPr>
          <a:xfrm>
            <a:off x="4232028" y="4117992"/>
            <a:ext cx="13015447" cy="5632311"/>
          </a:xfrm>
          <a:prstGeom prst="rect">
            <a:avLst/>
          </a:prstGeom>
          <a:noFill/>
        </p:spPr>
        <p:txBody>
          <a:bodyPr wrap="square" rtlCol="0">
            <a:spAutoFit/>
          </a:bodyPr>
          <a:lstStyle/>
          <a:p>
            <a:pPr algn="just"/>
            <a:r>
              <a:rPr lang="pt-BR" sz="6000" dirty="0"/>
              <a:t>No avanço da proclamação do Evangelho, nossa generosidade na ação social com o próximo faz parte do amor que Deus espera que expressemos através da misericórdia que podemos levar ao mundo. </a:t>
            </a:r>
          </a:p>
        </p:txBody>
      </p:sp>
    </p:spTree>
    <p:extLst>
      <p:ext uri="{BB962C8B-B14F-4D97-AF65-F5344CB8AC3E}">
        <p14:creationId xmlns:p14="http://schemas.microsoft.com/office/powerpoint/2010/main" val="220458025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230400" y="-86400"/>
            <a:ext cx="18518400" cy="13805575"/>
          </a:xfrm>
          <a:prstGeom prst="rect">
            <a:avLst/>
          </a:prstGeom>
        </p:spPr>
      </p:pic>
      <p:sp>
        <p:nvSpPr>
          <p:cNvPr id="5" name="Retângulo 4"/>
          <p:cNvSpPr/>
          <p:nvPr/>
        </p:nvSpPr>
        <p:spPr>
          <a:xfrm>
            <a:off x="7650802" y="1283144"/>
            <a:ext cx="4602991" cy="1015663"/>
          </a:xfrm>
          <a:prstGeom prst="rect">
            <a:avLst/>
          </a:prstGeom>
        </p:spPr>
        <p:txBody>
          <a:bodyPr wrap="none">
            <a:spAutoFit/>
          </a:bodyPr>
          <a:lstStyle/>
          <a:p>
            <a:r>
              <a:rPr lang="pt-BR" sz="6000" b="1" spc="-112" dirty="0">
                <a:solidFill>
                  <a:schemeClr val="bg1"/>
                </a:solidFill>
              </a:rPr>
              <a:t>Objetivo Geral</a:t>
            </a:r>
          </a:p>
        </p:txBody>
      </p:sp>
      <p:sp>
        <p:nvSpPr>
          <p:cNvPr id="13" name="CaixaDeTexto 12">
            <a:extLst>
              <a:ext uri="{FF2B5EF4-FFF2-40B4-BE49-F238E27FC236}">
                <a16:creationId xmlns:a16="http://schemas.microsoft.com/office/drawing/2014/main" id="{D7D05AEE-5D05-44DF-A780-00DEAF075C14}"/>
              </a:ext>
            </a:extLst>
          </p:cNvPr>
          <p:cNvSpPr txBox="1"/>
          <p:nvPr/>
        </p:nvSpPr>
        <p:spPr>
          <a:xfrm>
            <a:off x="977461" y="4800066"/>
            <a:ext cx="14031661" cy="5632311"/>
          </a:xfrm>
          <a:prstGeom prst="rect">
            <a:avLst/>
          </a:prstGeom>
          <a:noFill/>
        </p:spPr>
        <p:txBody>
          <a:bodyPr wrap="square" rtlCol="0">
            <a:spAutoFit/>
          </a:bodyPr>
          <a:lstStyle/>
          <a:p>
            <a:pPr algn="just"/>
            <a:r>
              <a:rPr lang="pt-BR" sz="6000" dirty="0"/>
              <a:t>O Objetivo Geral deste curso é ajudá-lo neste ANO DA CELEBRAÇÃO dos 60 anos de existência da IPN a experimentar, cada dia mais, </a:t>
            </a:r>
            <a:r>
              <a:rPr lang="pt-BR" sz="6600" dirty="0"/>
              <a:t>Jesus como a maior alegria da sua vida</a:t>
            </a:r>
            <a:r>
              <a:rPr lang="pt-BR" sz="6000" dirty="0"/>
              <a:t>. </a:t>
            </a:r>
          </a:p>
          <a:p>
            <a:endParaRPr lang="pt-BR" sz="4800" dirty="0"/>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29684966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230400" y="-86400"/>
            <a:ext cx="18518400" cy="13805575"/>
          </a:xfrm>
          <a:prstGeom prst="rect">
            <a:avLst/>
          </a:prstGeom>
        </p:spPr>
      </p:pic>
      <p:sp>
        <p:nvSpPr>
          <p:cNvPr id="5" name="Retângulo 4"/>
          <p:cNvSpPr/>
          <p:nvPr/>
        </p:nvSpPr>
        <p:spPr>
          <a:xfrm>
            <a:off x="7650802" y="1283144"/>
            <a:ext cx="4602991" cy="1015663"/>
          </a:xfrm>
          <a:prstGeom prst="rect">
            <a:avLst/>
          </a:prstGeom>
        </p:spPr>
        <p:txBody>
          <a:bodyPr wrap="none">
            <a:spAutoFit/>
          </a:bodyPr>
          <a:lstStyle/>
          <a:p>
            <a:r>
              <a:rPr lang="pt-BR" sz="6000" b="1" spc="-112" dirty="0">
                <a:solidFill>
                  <a:schemeClr val="bg1"/>
                </a:solidFill>
              </a:rPr>
              <a:t>Objetivo Geral</a:t>
            </a:r>
          </a:p>
        </p:txBody>
      </p:sp>
      <p:sp>
        <p:nvSpPr>
          <p:cNvPr id="13" name="CaixaDeTexto 12">
            <a:extLst>
              <a:ext uri="{FF2B5EF4-FFF2-40B4-BE49-F238E27FC236}">
                <a16:creationId xmlns:a16="http://schemas.microsoft.com/office/drawing/2014/main" id="{D7D05AEE-5D05-44DF-A780-00DEAF075C14}"/>
              </a:ext>
            </a:extLst>
          </p:cNvPr>
          <p:cNvSpPr txBox="1"/>
          <p:nvPr/>
        </p:nvSpPr>
        <p:spPr>
          <a:xfrm>
            <a:off x="634971" y="3999452"/>
            <a:ext cx="14031661" cy="6555641"/>
          </a:xfrm>
          <a:prstGeom prst="rect">
            <a:avLst/>
          </a:prstGeom>
          <a:noFill/>
        </p:spPr>
        <p:txBody>
          <a:bodyPr wrap="square" rtlCol="0">
            <a:spAutoFit/>
          </a:bodyPr>
          <a:lstStyle/>
          <a:p>
            <a:pPr algn="just"/>
            <a:r>
              <a:rPr lang="pt-BR" sz="6000" dirty="0"/>
              <a:t>E, além disso, este curso deve contribuir na consolidação de sua fé e caráter cristão, ajudando-o neste ANO DA CELEBRAÇÃO na IPN, a utilizar os seus dons e talentos a fim de proclamar o Evangelho de Jesus, testemunhar Sua obra e servir a Deus e ao próximo. </a:t>
            </a:r>
            <a:endParaRPr lang="pt-BR" sz="4800" dirty="0"/>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327244567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230400" y="-86400"/>
            <a:ext cx="18518400" cy="13805575"/>
          </a:xfrm>
          <a:prstGeom prst="rect">
            <a:avLst/>
          </a:prstGeom>
        </p:spPr>
      </p:pic>
      <p:sp>
        <p:nvSpPr>
          <p:cNvPr id="5" name="Retângulo 4"/>
          <p:cNvSpPr/>
          <p:nvPr/>
        </p:nvSpPr>
        <p:spPr>
          <a:xfrm>
            <a:off x="7650802" y="1283144"/>
            <a:ext cx="4602991" cy="1015663"/>
          </a:xfrm>
          <a:prstGeom prst="rect">
            <a:avLst/>
          </a:prstGeom>
        </p:spPr>
        <p:txBody>
          <a:bodyPr wrap="none">
            <a:spAutoFit/>
          </a:bodyPr>
          <a:lstStyle/>
          <a:p>
            <a:r>
              <a:rPr lang="pt-BR" sz="6000" b="1" spc="-112" dirty="0">
                <a:solidFill>
                  <a:schemeClr val="bg1"/>
                </a:solidFill>
              </a:rPr>
              <a:t>Objetivo Geral</a:t>
            </a:r>
          </a:p>
        </p:txBody>
      </p:sp>
      <p:sp>
        <p:nvSpPr>
          <p:cNvPr id="13" name="CaixaDeTexto 12">
            <a:extLst>
              <a:ext uri="{FF2B5EF4-FFF2-40B4-BE49-F238E27FC236}">
                <a16:creationId xmlns:a16="http://schemas.microsoft.com/office/drawing/2014/main" id="{D7D05AEE-5D05-44DF-A780-00DEAF075C14}"/>
              </a:ext>
            </a:extLst>
          </p:cNvPr>
          <p:cNvSpPr txBox="1"/>
          <p:nvPr/>
        </p:nvSpPr>
        <p:spPr>
          <a:xfrm>
            <a:off x="634971" y="3999452"/>
            <a:ext cx="14031661" cy="6555641"/>
          </a:xfrm>
          <a:prstGeom prst="rect">
            <a:avLst/>
          </a:prstGeom>
          <a:noFill/>
        </p:spPr>
        <p:txBody>
          <a:bodyPr wrap="square" rtlCol="0">
            <a:spAutoFit/>
          </a:bodyPr>
          <a:lstStyle/>
          <a:p>
            <a:pPr algn="just"/>
            <a:r>
              <a:rPr lang="pt-BR" sz="6000" dirty="0"/>
              <a:t>E fazer isso integrando, em ações e orações, tanto sua vida pessoal quanto sua eventual atuação nos ministérios de evangelismo, discipulado e misericórdia de nossa igreja, tudo como parte da Missão que nos foi dada por Jesus. </a:t>
            </a:r>
          </a:p>
          <a:p>
            <a:pPr algn="just"/>
            <a:endParaRPr lang="pt-BR" sz="6000" dirty="0"/>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166315206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1046798" y="882316"/>
            <a:ext cx="18518400" cy="13805575"/>
          </a:xfrm>
          <a:prstGeom prst="rect">
            <a:avLst/>
          </a:prstGeom>
        </p:spPr>
      </p:pic>
      <p:sp>
        <p:nvSpPr>
          <p:cNvPr id="5" name="Retângulo 4"/>
          <p:cNvSpPr/>
          <p:nvPr/>
        </p:nvSpPr>
        <p:spPr>
          <a:xfrm>
            <a:off x="6842504" y="1283143"/>
            <a:ext cx="4602991" cy="1015663"/>
          </a:xfrm>
          <a:prstGeom prst="rect">
            <a:avLst/>
          </a:prstGeom>
        </p:spPr>
        <p:txBody>
          <a:bodyPr wrap="none">
            <a:spAutoFit/>
          </a:bodyPr>
          <a:lstStyle/>
          <a:p>
            <a:r>
              <a:rPr lang="pt-BR" sz="6000" b="1" spc="-112" dirty="0">
                <a:solidFill>
                  <a:schemeClr val="bg1"/>
                </a:solidFill>
              </a:rPr>
              <a:t>Objetivo Geral</a:t>
            </a:r>
          </a:p>
        </p:txBody>
      </p:sp>
      <p:sp>
        <p:nvSpPr>
          <p:cNvPr id="13" name="CaixaDeTexto 12">
            <a:extLst>
              <a:ext uri="{FF2B5EF4-FFF2-40B4-BE49-F238E27FC236}">
                <a16:creationId xmlns:a16="http://schemas.microsoft.com/office/drawing/2014/main" id="{D7D05AEE-5D05-44DF-A780-00DEAF075C14}"/>
              </a:ext>
            </a:extLst>
          </p:cNvPr>
          <p:cNvSpPr txBox="1"/>
          <p:nvPr/>
        </p:nvSpPr>
        <p:spPr>
          <a:xfrm>
            <a:off x="977462" y="4346294"/>
            <a:ext cx="14031661" cy="4524315"/>
          </a:xfrm>
          <a:prstGeom prst="rect">
            <a:avLst/>
          </a:prstGeom>
          <a:noFill/>
        </p:spPr>
        <p:txBody>
          <a:bodyPr wrap="square" rtlCol="0">
            <a:spAutoFit/>
          </a:bodyPr>
          <a:lstStyle/>
          <a:p>
            <a:pPr algn="just"/>
            <a:r>
              <a:rPr lang="pt-BR" sz="6000" dirty="0"/>
              <a:t>Para tanto, trataremos de temas pertinentes à nossa realidade social e que nos envolvem em nosso dia a dia, nos desafiando como cristãos e como igreja do Senhor Jesus.</a:t>
            </a:r>
          </a:p>
          <a:p>
            <a:pPr algn="just"/>
            <a:endParaRPr lang="pt-BR" sz="4800" dirty="0"/>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45893860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359718" y="882316"/>
            <a:ext cx="18518400" cy="13805575"/>
          </a:xfrm>
          <a:prstGeom prst="rect">
            <a:avLst/>
          </a:prstGeom>
        </p:spPr>
      </p:pic>
      <p:sp>
        <p:nvSpPr>
          <p:cNvPr id="5" name="Retângulo 4"/>
          <p:cNvSpPr/>
          <p:nvPr/>
        </p:nvSpPr>
        <p:spPr>
          <a:xfrm>
            <a:off x="5859479" y="1283143"/>
            <a:ext cx="6569042" cy="1015663"/>
          </a:xfrm>
          <a:prstGeom prst="rect">
            <a:avLst/>
          </a:prstGeom>
        </p:spPr>
        <p:txBody>
          <a:bodyPr wrap="none">
            <a:spAutoFit/>
          </a:bodyPr>
          <a:lstStyle/>
          <a:p>
            <a:r>
              <a:rPr lang="pt-BR" sz="6000" b="1" spc="-112" dirty="0">
                <a:solidFill>
                  <a:schemeClr val="bg1"/>
                </a:solidFill>
              </a:rPr>
              <a:t>Objetivos Específicos</a:t>
            </a:r>
          </a:p>
        </p:txBody>
      </p:sp>
      <p:sp>
        <p:nvSpPr>
          <p:cNvPr id="13" name="CaixaDeTexto 12">
            <a:extLst>
              <a:ext uri="{FF2B5EF4-FFF2-40B4-BE49-F238E27FC236}">
                <a16:creationId xmlns:a16="http://schemas.microsoft.com/office/drawing/2014/main" id="{D7D05AEE-5D05-44DF-A780-00DEAF075C14}"/>
              </a:ext>
            </a:extLst>
          </p:cNvPr>
          <p:cNvSpPr txBox="1"/>
          <p:nvPr/>
        </p:nvSpPr>
        <p:spPr>
          <a:xfrm>
            <a:off x="693683" y="2814777"/>
            <a:ext cx="14031661" cy="10987623"/>
          </a:xfrm>
          <a:prstGeom prst="rect">
            <a:avLst/>
          </a:prstGeom>
          <a:noFill/>
        </p:spPr>
        <p:txBody>
          <a:bodyPr wrap="square" rtlCol="0">
            <a:spAutoFit/>
          </a:bodyPr>
          <a:lstStyle/>
          <a:p>
            <a:pPr algn="just"/>
            <a:r>
              <a:rPr lang="pt-BR" sz="6000" dirty="0"/>
              <a:t>Ao final deste curso e visando o seu fortalecimento espiritual, você estará apto a: </a:t>
            </a:r>
          </a:p>
          <a:p>
            <a:pPr algn="just"/>
            <a:r>
              <a:rPr lang="pt-BR" sz="6000" dirty="0"/>
              <a:t>	</a:t>
            </a:r>
          </a:p>
          <a:p>
            <a:pPr algn="just"/>
            <a:r>
              <a:rPr lang="pt-BR" sz="6000" dirty="0"/>
              <a:t>      1) </a:t>
            </a:r>
            <a:r>
              <a:rPr lang="pt-BR" sz="6000" b="1" dirty="0"/>
              <a:t>Saber</a:t>
            </a:r>
            <a:r>
              <a:rPr lang="pt-BR" sz="6000" dirty="0"/>
              <a:t> os princípios básicos da cosmovisão reformada, que nos levam a um evangelismo, discipulado e misericórdia, conforme Ele próprio os revela nas Sagradas Escrituras e entender a missão urbana em sua riqueza intercultural e a responsabilidade de cada um que declarou Jesus como seu Senhor e Salvador;</a:t>
            </a:r>
          </a:p>
          <a:p>
            <a:pPr algn="just"/>
            <a:r>
              <a:rPr lang="pt-BR" sz="4800" dirty="0"/>
              <a:t>      </a:t>
            </a:r>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383277858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359718" y="882316"/>
            <a:ext cx="18518400" cy="13805575"/>
          </a:xfrm>
          <a:prstGeom prst="rect">
            <a:avLst/>
          </a:prstGeom>
        </p:spPr>
      </p:pic>
      <p:sp>
        <p:nvSpPr>
          <p:cNvPr id="5" name="Retângulo 4"/>
          <p:cNvSpPr/>
          <p:nvPr/>
        </p:nvSpPr>
        <p:spPr>
          <a:xfrm>
            <a:off x="5614961" y="1283144"/>
            <a:ext cx="6569042" cy="1015663"/>
          </a:xfrm>
          <a:prstGeom prst="rect">
            <a:avLst/>
          </a:prstGeom>
        </p:spPr>
        <p:txBody>
          <a:bodyPr wrap="none">
            <a:spAutoFit/>
          </a:bodyPr>
          <a:lstStyle/>
          <a:p>
            <a:r>
              <a:rPr lang="pt-BR" sz="6000" b="1" spc="-112" dirty="0">
                <a:solidFill>
                  <a:schemeClr val="bg1"/>
                </a:solidFill>
              </a:rPr>
              <a:t>Objetivos Específicos</a:t>
            </a:r>
          </a:p>
        </p:txBody>
      </p:sp>
      <p:sp>
        <p:nvSpPr>
          <p:cNvPr id="13" name="CaixaDeTexto 12">
            <a:extLst>
              <a:ext uri="{FF2B5EF4-FFF2-40B4-BE49-F238E27FC236}">
                <a16:creationId xmlns:a16="http://schemas.microsoft.com/office/drawing/2014/main" id="{D7D05AEE-5D05-44DF-A780-00DEAF075C14}"/>
              </a:ext>
            </a:extLst>
          </p:cNvPr>
          <p:cNvSpPr txBox="1"/>
          <p:nvPr/>
        </p:nvSpPr>
        <p:spPr>
          <a:xfrm>
            <a:off x="634971" y="3676286"/>
            <a:ext cx="14031661" cy="8956298"/>
          </a:xfrm>
          <a:prstGeom prst="rect">
            <a:avLst/>
          </a:prstGeom>
          <a:noFill/>
        </p:spPr>
        <p:txBody>
          <a:bodyPr wrap="square" rtlCol="0">
            <a:spAutoFit/>
          </a:bodyPr>
          <a:lstStyle/>
          <a:p>
            <a:pPr algn="just"/>
            <a:r>
              <a:rPr lang="pt-BR" sz="6000" dirty="0"/>
              <a:t>Ao final deste curso e visando o seu fortalecimento espiritual, você estará apto a: </a:t>
            </a:r>
          </a:p>
          <a:p>
            <a:pPr algn="just"/>
            <a:r>
              <a:rPr lang="pt-BR" sz="6000" dirty="0"/>
              <a:t>	</a:t>
            </a:r>
          </a:p>
          <a:p>
            <a:pPr algn="just"/>
            <a:r>
              <a:rPr lang="pt-BR" sz="6000" dirty="0"/>
              <a:t>      2) </a:t>
            </a:r>
            <a:r>
              <a:rPr lang="pt-BR" sz="6000" b="1" dirty="0"/>
              <a:t>Ser</a:t>
            </a:r>
            <a:r>
              <a:rPr lang="pt-BR" sz="6000" dirty="0"/>
              <a:t> um cristão que tem a Palavra de Deus como regra de fé e prática na vida pessoal, especialmente no testemunho da obra de Cristo e no relacionamento com o próximo;</a:t>
            </a:r>
          </a:p>
          <a:p>
            <a:pPr algn="just"/>
            <a:endParaRPr lang="pt-BR" sz="4800" dirty="0"/>
          </a:p>
          <a:p>
            <a:pPr algn="just"/>
            <a:r>
              <a:rPr lang="pt-BR" sz="4800" dirty="0"/>
              <a:t>      </a:t>
            </a:r>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412500785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a:ext>
            </a:extLst>
          </a:blip>
          <a:stretch>
            <a:fillRect/>
          </a:stretch>
        </p:blipFill>
        <p:spPr>
          <a:xfrm>
            <a:off x="-359718" y="882316"/>
            <a:ext cx="18518400" cy="13805575"/>
          </a:xfrm>
          <a:prstGeom prst="rect">
            <a:avLst/>
          </a:prstGeom>
        </p:spPr>
      </p:pic>
      <p:sp>
        <p:nvSpPr>
          <p:cNvPr id="5" name="Retângulo 4"/>
          <p:cNvSpPr/>
          <p:nvPr/>
        </p:nvSpPr>
        <p:spPr>
          <a:xfrm>
            <a:off x="5859479" y="1283143"/>
            <a:ext cx="6569042" cy="1015663"/>
          </a:xfrm>
          <a:prstGeom prst="rect">
            <a:avLst/>
          </a:prstGeom>
        </p:spPr>
        <p:txBody>
          <a:bodyPr wrap="none">
            <a:spAutoFit/>
          </a:bodyPr>
          <a:lstStyle/>
          <a:p>
            <a:r>
              <a:rPr lang="pt-BR" sz="6000" b="1" spc="-112" dirty="0">
                <a:solidFill>
                  <a:schemeClr val="bg1"/>
                </a:solidFill>
              </a:rPr>
              <a:t>Objetivos Específicos</a:t>
            </a:r>
          </a:p>
        </p:txBody>
      </p:sp>
      <p:sp>
        <p:nvSpPr>
          <p:cNvPr id="13" name="CaixaDeTexto 12">
            <a:extLst>
              <a:ext uri="{FF2B5EF4-FFF2-40B4-BE49-F238E27FC236}">
                <a16:creationId xmlns:a16="http://schemas.microsoft.com/office/drawing/2014/main" id="{D7D05AEE-5D05-44DF-A780-00DEAF075C14}"/>
              </a:ext>
            </a:extLst>
          </p:cNvPr>
          <p:cNvSpPr txBox="1"/>
          <p:nvPr/>
        </p:nvSpPr>
        <p:spPr>
          <a:xfrm>
            <a:off x="634971" y="3676286"/>
            <a:ext cx="14031661" cy="8217634"/>
          </a:xfrm>
          <a:prstGeom prst="rect">
            <a:avLst/>
          </a:prstGeom>
          <a:noFill/>
        </p:spPr>
        <p:txBody>
          <a:bodyPr wrap="square" rtlCol="0">
            <a:spAutoFit/>
          </a:bodyPr>
          <a:lstStyle/>
          <a:p>
            <a:pPr algn="just"/>
            <a:r>
              <a:rPr lang="pt-BR" sz="6000" dirty="0"/>
              <a:t>Ao final deste curso e visando o seu fortalecimento espiritual, você estará apto a: </a:t>
            </a:r>
          </a:p>
          <a:p>
            <a:pPr algn="just"/>
            <a:r>
              <a:rPr lang="pt-BR" sz="6000" dirty="0"/>
              <a:t>	</a:t>
            </a:r>
          </a:p>
          <a:p>
            <a:pPr algn="just"/>
            <a:r>
              <a:rPr lang="pt-BR" sz="6000" dirty="0"/>
              <a:t> 	3) </a:t>
            </a:r>
            <a:r>
              <a:rPr lang="pt-BR" sz="6000" b="1" dirty="0"/>
              <a:t>Agir</a:t>
            </a:r>
            <a:r>
              <a:rPr lang="pt-BR" sz="6000" dirty="0"/>
              <a:t> de acordo com a vontade de Deus expressa nas Sagradas Escrituras, colocando em prática o testemunho da obra de Cristo e os princípios de misericórdia, em sua vida pessoal e por intermédio da igreja.</a:t>
            </a:r>
          </a:p>
          <a:p>
            <a:pPr algn="just"/>
            <a:r>
              <a:rPr lang="pt-BR" sz="4800" dirty="0"/>
              <a:t>      </a:t>
            </a:r>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191126268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7300" y="99632"/>
            <a:ext cx="15773400" cy="2651126"/>
          </a:xfrm>
        </p:spPr>
        <p:txBody>
          <a:bodyPr/>
          <a:lstStyle/>
          <a:p>
            <a:pPr algn="ctr"/>
            <a:r>
              <a:rPr lang="pt-BR" dirty="0"/>
              <a:t>Vamos assistir a um vídeo?</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224483" y="2427891"/>
            <a:ext cx="17839034" cy="111493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3188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pic>
        <p:nvPicPr>
          <p:cNvPr id="3" name="Imagem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0"/>
            <a:ext cx="18287999" cy="13716000"/>
          </a:xfrm>
          <a:prstGeom prst="rect">
            <a:avLst/>
          </a:prstGeom>
        </p:spPr>
      </p:pic>
      <p:sp>
        <p:nvSpPr>
          <p:cNvPr id="18" name="CaixaDeTexto 17"/>
          <p:cNvSpPr txBox="1"/>
          <p:nvPr/>
        </p:nvSpPr>
        <p:spPr>
          <a:xfrm>
            <a:off x="662152" y="1553666"/>
            <a:ext cx="12927724" cy="7478970"/>
          </a:xfrm>
          <a:prstGeom prst="rect">
            <a:avLst/>
          </a:prstGeom>
          <a:noFill/>
        </p:spPr>
        <p:txBody>
          <a:bodyPr wrap="square" rtlCol="0">
            <a:spAutoFit/>
          </a:bodyPr>
          <a:lstStyle/>
          <a:p>
            <a:r>
              <a:rPr lang="pt-BR" sz="9600" b="1" spc="-112" dirty="0">
                <a:solidFill>
                  <a:schemeClr val="accent1">
                    <a:lumMod val="50000"/>
                  </a:schemeClr>
                </a:solidFill>
              </a:rPr>
              <a:t>A Grande Comissão e o Grande Mandamento: apresentando a mensagem do Evangelho Total  - Aula 01</a:t>
            </a:r>
          </a:p>
        </p:txBody>
      </p:sp>
      <p:sp>
        <p:nvSpPr>
          <p:cNvPr id="19" name="CaixaDeTexto 18"/>
          <p:cNvSpPr txBox="1"/>
          <p:nvPr/>
        </p:nvSpPr>
        <p:spPr>
          <a:xfrm>
            <a:off x="6174858" y="10923412"/>
            <a:ext cx="10359792" cy="1338572"/>
          </a:xfrm>
          <a:prstGeom prst="rect">
            <a:avLst/>
          </a:prstGeom>
          <a:noFill/>
        </p:spPr>
        <p:txBody>
          <a:bodyPr wrap="square" rtlCol="0">
            <a:spAutoFit/>
          </a:bodyPr>
          <a:lstStyle/>
          <a:p>
            <a:r>
              <a:rPr lang="pt-BR" sz="4049" dirty="0">
                <a:solidFill>
                  <a:schemeClr val="accent5">
                    <a:lumMod val="75000"/>
                  </a:schemeClr>
                </a:solidFill>
                <a:latin typeface="Arial" panose="020B0604020202020204" pitchFamily="34" charset="0"/>
                <a:cs typeface="Arial" panose="020B0604020202020204" pitchFamily="34" charset="0"/>
              </a:rPr>
              <a:t>REV. FÁBIO RIBAS</a:t>
            </a:r>
          </a:p>
          <a:p>
            <a:r>
              <a:rPr lang="pt-BR" sz="4049" dirty="0">
                <a:solidFill>
                  <a:schemeClr val="accent5">
                    <a:lumMod val="75000"/>
                  </a:schemeClr>
                </a:solidFill>
                <a:latin typeface="Arial" panose="020B0604020202020204" pitchFamily="34" charset="0"/>
                <a:cs typeface="Arial" panose="020B0604020202020204" pitchFamily="34" charset="0"/>
              </a:rPr>
              <a:t>DIA 09/02/2020</a:t>
            </a:r>
          </a:p>
        </p:txBody>
      </p:sp>
      <p:pic>
        <p:nvPicPr>
          <p:cNvPr id="8" name="Imagem 7" descr="Uma imagem contendo placar, computador, placa&#10;&#10;Descrição gerada automaticamente">
            <a:extLst>
              <a:ext uri="{FF2B5EF4-FFF2-40B4-BE49-F238E27FC236}">
                <a16:creationId xmlns:a16="http://schemas.microsoft.com/office/drawing/2014/main" id="{9542F524-3AB4-4378-A261-28797A20E43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117321" y="3420857"/>
            <a:ext cx="4947943" cy="6987654"/>
          </a:xfrm>
          <a:prstGeom prst="rect">
            <a:avLst/>
          </a:prstGeom>
        </p:spPr>
      </p:pic>
      <p:pic>
        <p:nvPicPr>
          <p:cNvPr id="10" name="Gráfico 7">
            <a:extLst>
              <a:ext uri="{FF2B5EF4-FFF2-40B4-BE49-F238E27FC236}">
                <a16:creationId xmlns:a16="http://schemas.microsoft.com/office/drawing/2014/main" id="{A22AE52C-C604-41FA-934F-E3ACBF9BA884}"/>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4075229" y="12006000"/>
            <a:ext cx="3368348" cy="1322541"/>
          </a:xfrm>
          <a:prstGeom prst="rect">
            <a:avLst/>
          </a:prstGeom>
        </p:spPr>
      </p:pic>
    </p:spTree>
    <p:extLst>
      <p:ext uri="{BB962C8B-B14F-4D97-AF65-F5344CB8AC3E}">
        <p14:creationId xmlns:p14="http://schemas.microsoft.com/office/powerpoint/2010/main" val="188542396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m 19">
            <a:extLst>
              <a:ext uri="{FF2B5EF4-FFF2-40B4-BE49-F238E27FC236}">
                <a16:creationId xmlns:a16="http://schemas.microsoft.com/office/drawing/2014/main" id="{8ED3430F-E24E-4C4A-B3F7-B697AFBB8ABC}"/>
              </a:ext>
            </a:extLst>
          </p:cNvPr>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3176"/>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27966"/>
            <a:ext cx="18509936" cy="13888799"/>
          </a:xfrm>
          <a:prstGeom prst="rect">
            <a:avLst/>
          </a:prstGeom>
        </p:spPr>
      </p:pic>
      <p:sp>
        <p:nvSpPr>
          <p:cNvPr id="5" name="Retângulo 4"/>
          <p:cNvSpPr/>
          <p:nvPr/>
        </p:nvSpPr>
        <p:spPr>
          <a:xfrm>
            <a:off x="9144000" y="5074274"/>
            <a:ext cx="3499945" cy="769441"/>
          </a:xfrm>
          <a:prstGeom prst="rect">
            <a:avLst/>
          </a:prstGeom>
        </p:spPr>
        <p:txBody>
          <a:bodyPr wrap="square">
            <a:spAutoFit/>
          </a:bodyPr>
          <a:lstStyle/>
          <a:p>
            <a:pPr algn="ctr"/>
            <a:r>
              <a:rPr lang="pt-BR" sz="4400" b="1" spc="-112" dirty="0">
                <a:solidFill>
                  <a:schemeClr val="bg1"/>
                </a:solidFill>
              </a:rPr>
              <a:t>BIBLICAMENTE</a:t>
            </a:r>
          </a:p>
        </p:txBody>
      </p:sp>
      <p:sp>
        <p:nvSpPr>
          <p:cNvPr id="14" name="CaixaDeTexto 13">
            <a:extLst>
              <a:ext uri="{FF2B5EF4-FFF2-40B4-BE49-F238E27FC236}">
                <a16:creationId xmlns:a16="http://schemas.microsoft.com/office/drawing/2014/main" id="{A1C66904-A1EB-4329-8A1C-504BD8AAC768}"/>
              </a:ext>
            </a:extLst>
          </p:cNvPr>
          <p:cNvSpPr txBox="1"/>
          <p:nvPr/>
        </p:nvSpPr>
        <p:spPr>
          <a:xfrm>
            <a:off x="387222" y="6999506"/>
            <a:ext cx="9952532" cy="6555641"/>
          </a:xfrm>
          <a:prstGeom prst="rect">
            <a:avLst/>
          </a:prstGeom>
          <a:noFill/>
        </p:spPr>
        <p:txBody>
          <a:bodyPr wrap="square" rtlCol="0">
            <a:spAutoFit/>
          </a:bodyPr>
          <a:lstStyle/>
          <a:p>
            <a:pPr algn="ctr"/>
            <a:r>
              <a:rPr lang="pt-BR" sz="6000" b="1" dirty="0">
                <a:solidFill>
                  <a:srgbClr val="C00000"/>
                </a:solidFill>
              </a:rPr>
              <a:t>“Grande Comissão”</a:t>
            </a:r>
          </a:p>
          <a:p>
            <a:pPr algn="ctr"/>
            <a:endParaRPr lang="pt-BR" sz="6000" b="1" dirty="0">
              <a:solidFill>
                <a:srgbClr val="C00000"/>
              </a:solidFill>
            </a:endParaRPr>
          </a:p>
          <a:p>
            <a:pPr algn="ctr"/>
            <a:r>
              <a:rPr lang="pt-BR" sz="6000" b="1" dirty="0">
                <a:solidFill>
                  <a:srgbClr val="C00000"/>
                </a:solidFill>
              </a:rPr>
              <a:t>“Grande Mandamento”</a:t>
            </a:r>
          </a:p>
          <a:p>
            <a:pPr algn="ctr"/>
            <a:endParaRPr lang="pt-BR" sz="6000" dirty="0"/>
          </a:p>
          <a:p>
            <a:pPr algn="ctr"/>
            <a:r>
              <a:rPr lang="pt-BR" sz="6000" dirty="0"/>
              <a:t>“Evangelismo Reformado”</a:t>
            </a:r>
          </a:p>
          <a:p>
            <a:pPr algn="ctr"/>
            <a:endParaRPr lang="pt-BR" sz="6000" dirty="0"/>
          </a:p>
          <a:p>
            <a:pPr algn="ctr"/>
            <a:r>
              <a:rPr lang="pt-BR" sz="6000" dirty="0"/>
              <a:t>“Ação Social”</a:t>
            </a:r>
          </a:p>
        </p:txBody>
      </p:sp>
      <p:sp>
        <p:nvSpPr>
          <p:cNvPr id="19" name="Retângulo 18">
            <a:extLst>
              <a:ext uri="{FF2B5EF4-FFF2-40B4-BE49-F238E27FC236}">
                <a16:creationId xmlns:a16="http://schemas.microsoft.com/office/drawing/2014/main" id="{09EFD6EC-6B88-4507-9DBA-97B6DCCDA7D3}"/>
              </a:ext>
            </a:extLst>
          </p:cNvPr>
          <p:cNvSpPr/>
          <p:nvPr/>
        </p:nvSpPr>
        <p:spPr>
          <a:xfrm>
            <a:off x="387222" y="704323"/>
            <a:ext cx="7425075" cy="2800767"/>
          </a:xfrm>
          <a:prstGeom prst="rect">
            <a:avLst/>
          </a:prstGeom>
        </p:spPr>
        <p:txBody>
          <a:bodyPr wrap="square">
            <a:spAutoFit/>
          </a:bodyPr>
          <a:lstStyle/>
          <a:p>
            <a:r>
              <a:rPr lang="pt-BR" sz="8800" b="1" spc="-112" dirty="0">
                <a:solidFill>
                  <a:schemeClr val="accent1"/>
                </a:solidFill>
              </a:rPr>
              <a:t>Definindo os termos</a:t>
            </a:r>
          </a:p>
        </p:txBody>
      </p:sp>
      <p:pic>
        <p:nvPicPr>
          <p:cNvPr id="21" name="Imagem 20" descr="Uma imagem contendo placar, computador, placa&#10;&#10;Descrição gerada automaticamente">
            <a:extLst>
              <a:ext uri="{FF2B5EF4-FFF2-40B4-BE49-F238E27FC236}">
                <a16:creationId xmlns:a16="http://schemas.microsoft.com/office/drawing/2014/main" id="{BAE62228-6BCA-49B4-829D-A55A24BA56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22" name="Gráfico 7">
            <a:extLst>
              <a:ext uri="{FF2B5EF4-FFF2-40B4-BE49-F238E27FC236}">
                <a16:creationId xmlns:a16="http://schemas.microsoft.com/office/drawing/2014/main" id="{E83D6321-C34C-4CC9-AFF1-7D74A3362EBE}"/>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33632812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 calcmode="lin" valueType="num">
                                      <p:cBhvr additive="base">
                                        <p:cTn id="13"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 calcmode="lin" valueType="num">
                                      <p:cBhvr additive="base">
                                        <p:cTn id="19"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xEl>
                                              <p:pRg st="6" end="6"/>
                                            </p:txEl>
                                          </p:spTgt>
                                        </p:tgtEl>
                                        <p:attrNameLst>
                                          <p:attrName>style.visibility</p:attrName>
                                        </p:attrNameLst>
                                      </p:cBhvr>
                                      <p:to>
                                        <p:strVal val="visible"/>
                                      </p:to>
                                    </p:set>
                                    <p:anim calcmode="lin" valueType="num">
                                      <p:cBhvr additive="base">
                                        <p:cTn id="25" dur="500" fill="hold"/>
                                        <p:tgtEl>
                                          <p:spTgt spid="1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sp>
        <p:nvSpPr>
          <p:cNvPr id="5" name="Retângulo 4"/>
          <p:cNvSpPr/>
          <p:nvPr/>
        </p:nvSpPr>
        <p:spPr>
          <a:xfrm>
            <a:off x="6365506" y="1275743"/>
            <a:ext cx="6140014" cy="1015663"/>
          </a:xfrm>
          <a:prstGeom prst="rect">
            <a:avLst/>
          </a:prstGeom>
        </p:spPr>
        <p:txBody>
          <a:bodyPr wrap="none">
            <a:spAutoFit/>
          </a:bodyPr>
          <a:lstStyle/>
          <a:p>
            <a:pPr algn="ctr"/>
            <a:r>
              <a:rPr lang="pt-BR" sz="6000" b="1" spc="-112" dirty="0">
                <a:solidFill>
                  <a:schemeClr val="bg1"/>
                </a:solidFill>
              </a:rPr>
              <a:t>A Grande Comissão</a:t>
            </a:r>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324949" y="12146676"/>
            <a:ext cx="3368348" cy="1322541"/>
          </a:xfrm>
          <a:prstGeom prst="rect">
            <a:avLst/>
          </a:prstGeom>
        </p:spPr>
      </p:pic>
      <p:sp>
        <p:nvSpPr>
          <p:cNvPr id="8" name="CaixaDeTexto 7">
            <a:extLst>
              <a:ext uri="{FF2B5EF4-FFF2-40B4-BE49-F238E27FC236}">
                <a16:creationId xmlns:a16="http://schemas.microsoft.com/office/drawing/2014/main" id="{D7D05AEE-5D05-44DF-A780-00DEAF075C14}"/>
              </a:ext>
            </a:extLst>
          </p:cNvPr>
          <p:cNvSpPr txBox="1"/>
          <p:nvPr/>
        </p:nvSpPr>
        <p:spPr>
          <a:xfrm>
            <a:off x="530098" y="3406702"/>
            <a:ext cx="14031661" cy="8402300"/>
          </a:xfrm>
          <a:prstGeom prst="rect">
            <a:avLst/>
          </a:prstGeom>
          <a:noFill/>
        </p:spPr>
        <p:txBody>
          <a:bodyPr wrap="square" rtlCol="0">
            <a:spAutoFit/>
          </a:bodyPr>
          <a:lstStyle/>
          <a:p>
            <a:pPr algn="just"/>
            <a:r>
              <a:rPr lang="pt-BR" sz="6000" dirty="0"/>
              <a:t>Jesus, aproximando-se, falou-lhes, dizendo: Toda a autoridade me foi dada no céu e na terra. </a:t>
            </a:r>
            <a:r>
              <a:rPr lang="pt-BR" sz="6000" u="sng" dirty="0">
                <a:solidFill>
                  <a:srgbClr val="C00000"/>
                </a:solidFill>
              </a:rPr>
              <a:t>Ide</a:t>
            </a:r>
            <a:r>
              <a:rPr lang="pt-BR" sz="6000" dirty="0"/>
              <a:t>, portanto, </a:t>
            </a:r>
            <a:r>
              <a:rPr lang="pt-BR" sz="6000" u="sng" dirty="0">
                <a:solidFill>
                  <a:srgbClr val="C00000"/>
                </a:solidFill>
              </a:rPr>
              <a:t>fazei</a:t>
            </a:r>
            <a:r>
              <a:rPr lang="pt-BR" sz="6000" dirty="0"/>
              <a:t> discípulos de todas as nações, </a:t>
            </a:r>
            <a:r>
              <a:rPr lang="pt-BR" sz="6000" u="sng" dirty="0">
                <a:solidFill>
                  <a:srgbClr val="C00000"/>
                </a:solidFill>
              </a:rPr>
              <a:t>batizando-os</a:t>
            </a:r>
            <a:r>
              <a:rPr lang="pt-BR" sz="6000" dirty="0"/>
              <a:t> em nome do Pai, e do Filho, e do Espírito Santo; </a:t>
            </a:r>
            <a:r>
              <a:rPr lang="pt-BR" sz="6000" u="sng" dirty="0">
                <a:solidFill>
                  <a:srgbClr val="C00000"/>
                </a:solidFill>
              </a:rPr>
              <a:t>ensinando</a:t>
            </a:r>
            <a:r>
              <a:rPr lang="pt-BR" sz="6000" dirty="0"/>
              <a:t>-os a guardar todas as coisas que vos tenho ordenado. E eis que estou convosco todos os dias até à consumação do século – </a:t>
            </a:r>
            <a:r>
              <a:rPr lang="pt-BR" sz="6000" dirty="0" err="1"/>
              <a:t>Mt</a:t>
            </a:r>
            <a:r>
              <a:rPr lang="pt-BR" sz="6000" dirty="0"/>
              <a:t> 28: 18-20    </a:t>
            </a:r>
          </a:p>
        </p:txBody>
      </p:sp>
    </p:spTree>
    <p:extLst>
      <p:ext uri="{BB962C8B-B14F-4D97-AF65-F5344CB8AC3E}">
        <p14:creationId xmlns:p14="http://schemas.microsoft.com/office/powerpoint/2010/main" val="6500622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6" cy="13888800"/>
          </a:xfrm>
          <a:prstGeom prst="rect">
            <a:avLst/>
          </a:prstGeom>
        </p:spPr>
      </p:pic>
      <p:sp>
        <p:nvSpPr>
          <p:cNvPr id="5" name="Retângulo 4"/>
          <p:cNvSpPr/>
          <p:nvPr/>
        </p:nvSpPr>
        <p:spPr>
          <a:xfrm>
            <a:off x="6365506" y="1275743"/>
            <a:ext cx="6140014" cy="1015663"/>
          </a:xfrm>
          <a:prstGeom prst="rect">
            <a:avLst/>
          </a:prstGeom>
        </p:spPr>
        <p:txBody>
          <a:bodyPr wrap="none">
            <a:spAutoFit/>
          </a:bodyPr>
          <a:lstStyle/>
          <a:p>
            <a:pPr algn="ctr"/>
            <a:r>
              <a:rPr lang="pt-BR" sz="6000" b="1" spc="-112" dirty="0">
                <a:solidFill>
                  <a:schemeClr val="bg1"/>
                </a:solidFill>
              </a:rPr>
              <a:t>A Grande Comissão</a:t>
            </a:r>
          </a:p>
        </p:txBody>
      </p:sp>
      <p:pic>
        <p:nvPicPr>
          <p:cNvPr id="49" name="Imagem 48" descr="Uma imagem contendo placar, computador, placa&#10;&#10;Descrição gerada automaticamente">
            <a:extLst>
              <a:ext uri="{FF2B5EF4-FFF2-40B4-BE49-F238E27FC236}">
                <a16:creationId xmlns:a16="http://schemas.microsoft.com/office/drawing/2014/main" id="{7E57D2B4-7091-41AE-99B2-092194D437A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50" name="Gráfico 7">
            <a:extLst>
              <a:ext uri="{FF2B5EF4-FFF2-40B4-BE49-F238E27FC236}">
                <a16:creationId xmlns:a16="http://schemas.microsoft.com/office/drawing/2014/main" id="{F85E7F23-88FA-4EDE-8DB9-496C57C67945}"/>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324949" y="12146676"/>
            <a:ext cx="3368348" cy="1322541"/>
          </a:xfrm>
          <a:prstGeom prst="rect">
            <a:avLst/>
          </a:prstGeom>
        </p:spPr>
      </p:pic>
      <p:sp>
        <p:nvSpPr>
          <p:cNvPr id="7" name="CaixaDeTexto 6"/>
          <p:cNvSpPr txBox="1"/>
          <p:nvPr/>
        </p:nvSpPr>
        <p:spPr>
          <a:xfrm>
            <a:off x="1481959" y="3348532"/>
            <a:ext cx="12517820" cy="9325630"/>
          </a:xfrm>
          <a:prstGeom prst="rect">
            <a:avLst/>
          </a:prstGeom>
          <a:noFill/>
        </p:spPr>
        <p:txBody>
          <a:bodyPr wrap="square" rtlCol="0">
            <a:spAutoFit/>
          </a:bodyPr>
          <a:lstStyle/>
          <a:p>
            <a:r>
              <a:rPr lang="pt-BR" sz="6000" dirty="0">
                <a:sym typeface="Wingdings" panose="05000000000000000000" pitchFamily="2" charset="2"/>
              </a:rPr>
              <a:t> </a:t>
            </a:r>
            <a:r>
              <a:rPr lang="pt-BR" sz="6000" dirty="0"/>
              <a:t>Estrutura gramatical típica do grego: </a:t>
            </a:r>
          </a:p>
          <a:p>
            <a:endParaRPr lang="pt-BR" sz="6000" dirty="0"/>
          </a:p>
          <a:p>
            <a:r>
              <a:rPr lang="pt-BR" sz="6000" dirty="0"/>
              <a:t>1) A ordem: Façam discípulos (verbo principal)! </a:t>
            </a:r>
          </a:p>
          <a:p>
            <a:endParaRPr lang="pt-BR" sz="6000" dirty="0"/>
          </a:p>
          <a:p>
            <a:r>
              <a:rPr lang="pt-BR" sz="6000" dirty="0"/>
              <a:t>2) Mas de que maneira posso cumprir esta ordem? </a:t>
            </a:r>
          </a:p>
          <a:p>
            <a:endParaRPr lang="pt-BR" sz="6000" dirty="0"/>
          </a:p>
          <a:p>
            <a:r>
              <a:rPr lang="pt-BR" sz="6000" dirty="0"/>
              <a:t>	Resposta: Indo, batizando e ensinando (verbos subordinados)!</a:t>
            </a:r>
          </a:p>
        </p:txBody>
      </p:sp>
    </p:spTree>
    <p:extLst>
      <p:ext uri="{BB962C8B-B14F-4D97-AF65-F5344CB8AC3E}">
        <p14:creationId xmlns:p14="http://schemas.microsoft.com/office/powerpoint/2010/main" val="39942443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80">
                                          <p:stCondLst>
                                            <p:cond delay="0"/>
                                          </p:stCondLst>
                                        </p:cTn>
                                        <p:tgtEl>
                                          <p:spTgt spid="7">
                                            <p:txEl>
                                              <p:pRg st="0" end="0"/>
                                            </p:txEl>
                                          </p:spTgt>
                                        </p:tgtEl>
                                      </p:cBhvr>
                                    </p:animEffect>
                                    <p:anim calcmode="lin" valueType="num">
                                      <p:cBhvr>
                                        <p:cTn id="8"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xEl>
                                              <p:pRg st="0" end="0"/>
                                            </p:txEl>
                                          </p:spTgt>
                                        </p:tgtEl>
                                      </p:cBhvr>
                                      <p:to x="100000" y="60000"/>
                                    </p:animScale>
                                    <p:animScale>
                                      <p:cBhvr>
                                        <p:cTn id="14" dur="166" decel="50000">
                                          <p:stCondLst>
                                            <p:cond delay="676"/>
                                          </p:stCondLst>
                                        </p:cTn>
                                        <p:tgtEl>
                                          <p:spTgt spid="7">
                                            <p:txEl>
                                              <p:pRg st="0" end="0"/>
                                            </p:txEl>
                                          </p:spTgt>
                                        </p:tgtEl>
                                      </p:cBhvr>
                                      <p:to x="100000" y="100000"/>
                                    </p:animScale>
                                    <p:animScale>
                                      <p:cBhvr>
                                        <p:cTn id="15" dur="26">
                                          <p:stCondLst>
                                            <p:cond delay="1312"/>
                                          </p:stCondLst>
                                        </p:cTn>
                                        <p:tgtEl>
                                          <p:spTgt spid="7">
                                            <p:txEl>
                                              <p:pRg st="0" end="0"/>
                                            </p:txEl>
                                          </p:spTgt>
                                        </p:tgtEl>
                                      </p:cBhvr>
                                      <p:to x="100000" y="80000"/>
                                    </p:animScale>
                                    <p:animScale>
                                      <p:cBhvr>
                                        <p:cTn id="16" dur="166" decel="50000">
                                          <p:stCondLst>
                                            <p:cond delay="1338"/>
                                          </p:stCondLst>
                                        </p:cTn>
                                        <p:tgtEl>
                                          <p:spTgt spid="7">
                                            <p:txEl>
                                              <p:pRg st="0" end="0"/>
                                            </p:txEl>
                                          </p:spTgt>
                                        </p:tgtEl>
                                      </p:cBhvr>
                                      <p:to x="100000" y="100000"/>
                                    </p:animScale>
                                    <p:animScale>
                                      <p:cBhvr>
                                        <p:cTn id="17" dur="26">
                                          <p:stCondLst>
                                            <p:cond delay="1642"/>
                                          </p:stCondLst>
                                        </p:cTn>
                                        <p:tgtEl>
                                          <p:spTgt spid="7">
                                            <p:txEl>
                                              <p:pRg st="0" end="0"/>
                                            </p:txEl>
                                          </p:spTgt>
                                        </p:tgtEl>
                                      </p:cBhvr>
                                      <p:to x="100000" y="90000"/>
                                    </p:animScale>
                                    <p:animScale>
                                      <p:cBhvr>
                                        <p:cTn id="18" dur="166" decel="50000">
                                          <p:stCondLst>
                                            <p:cond delay="1668"/>
                                          </p:stCondLst>
                                        </p:cTn>
                                        <p:tgtEl>
                                          <p:spTgt spid="7">
                                            <p:txEl>
                                              <p:pRg st="0" end="0"/>
                                            </p:txEl>
                                          </p:spTgt>
                                        </p:tgtEl>
                                      </p:cBhvr>
                                      <p:to x="100000" y="100000"/>
                                    </p:animScale>
                                    <p:animScale>
                                      <p:cBhvr>
                                        <p:cTn id="19" dur="26">
                                          <p:stCondLst>
                                            <p:cond delay="1808"/>
                                          </p:stCondLst>
                                        </p:cTn>
                                        <p:tgtEl>
                                          <p:spTgt spid="7">
                                            <p:txEl>
                                              <p:pRg st="0" end="0"/>
                                            </p:txEl>
                                          </p:spTgt>
                                        </p:tgtEl>
                                      </p:cBhvr>
                                      <p:to x="100000" y="95000"/>
                                    </p:animScale>
                                    <p:animScale>
                                      <p:cBhvr>
                                        <p:cTn id="20" dur="166" decel="50000">
                                          <p:stCondLst>
                                            <p:cond delay="1834"/>
                                          </p:stCondLst>
                                        </p:cTn>
                                        <p:tgtEl>
                                          <p:spTgt spid="7">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wipe(down)">
                                      <p:cBhvr>
                                        <p:cTn id="25" dur="580">
                                          <p:stCondLst>
                                            <p:cond delay="0"/>
                                          </p:stCondLst>
                                        </p:cTn>
                                        <p:tgtEl>
                                          <p:spTgt spid="7">
                                            <p:txEl>
                                              <p:pRg st="2" end="2"/>
                                            </p:txEl>
                                          </p:spTgt>
                                        </p:tgtEl>
                                      </p:cBhvr>
                                    </p:animEffect>
                                    <p:anim calcmode="lin" valueType="num">
                                      <p:cBhvr>
                                        <p:cTn id="26" dur="1822" tmFilter="0,0; 0.14,0.36; 0.43,0.73; 0.71,0.91; 1.0,1.0">
                                          <p:stCondLst>
                                            <p:cond delay="0"/>
                                          </p:stCondLst>
                                        </p:cTn>
                                        <p:tgtEl>
                                          <p:spTgt spid="7">
                                            <p:txEl>
                                              <p:pRg st="2" end="2"/>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
                                            <p:txEl>
                                              <p:pRg st="2" end="2"/>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
                                            <p:txEl>
                                              <p:pRg st="2" end="2"/>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
                                            <p:txEl>
                                              <p:pRg st="2" end="2"/>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
                                            <p:txEl>
                                              <p:pRg st="2" end="2"/>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7">
                                            <p:txEl>
                                              <p:pRg st="2" end="2"/>
                                            </p:txEl>
                                          </p:spTgt>
                                        </p:tgtEl>
                                      </p:cBhvr>
                                      <p:to x="100000" y="60000"/>
                                    </p:animScale>
                                    <p:animScale>
                                      <p:cBhvr>
                                        <p:cTn id="32" dur="166" decel="50000">
                                          <p:stCondLst>
                                            <p:cond delay="676"/>
                                          </p:stCondLst>
                                        </p:cTn>
                                        <p:tgtEl>
                                          <p:spTgt spid="7">
                                            <p:txEl>
                                              <p:pRg st="2" end="2"/>
                                            </p:txEl>
                                          </p:spTgt>
                                        </p:tgtEl>
                                      </p:cBhvr>
                                      <p:to x="100000" y="100000"/>
                                    </p:animScale>
                                    <p:animScale>
                                      <p:cBhvr>
                                        <p:cTn id="33" dur="26">
                                          <p:stCondLst>
                                            <p:cond delay="1312"/>
                                          </p:stCondLst>
                                        </p:cTn>
                                        <p:tgtEl>
                                          <p:spTgt spid="7">
                                            <p:txEl>
                                              <p:pRg st="2" end="2"/>
                                            </p:txEl>
                                          </p:spTgt>
                                        </p:tgtEl>
                                      </p:cBhvr>
                                      <p:to x="100000" y="80000"/>
                                    </p:animScale>
                                    <p:animScale>
                                      <p:cBhvr>
                                        <p:cTn id="34" dur="166" decel="50000">
                                          <p:stCondLst>
                                            <p:cond delay="1338"/>
                                          </p:stCondLst>
                                        </p:cTn>
                                        <p:tgtEl>
                                          <p:spTgt spid="7">
                                            <p:txEl>
                                              <p:pRg st="2" end="2"/>
                                            </p:txEl>
                                          </p:spTgt>
                                        </p:tgtEl>
                                      </p:cBhvr>
                                      <p:to x="100000" y="100000"/>
                                    </p:animScale>
                                    <p:animScale>
                                      <p:cBhvr>
                                        <p:cTn id="35" dur="26">
                                          <p:stCondLst>
                                            <p:cond delay="1642"/>
                                          </p:stCondLst>
                                        </p:cTn>
                                        <p:tgtEl>
                                          <p:spTgt spid="7">
                                            <p:txEl>
                                              <p:pRg st="2" end="2"/>
                                            </p:txEl>
                                          </p:spTgt>
                                        </p:tgtEl>
                                      </p:cBhvr>
                                      <p:to x="100000" y="90000"/>
                                    </p:animScale>
                                    <p:animScale>
                                      <p:cBhvr>
                                        <p:cTn id="36" dur="166" decel="50000">
                                          <p:stCondLst>
                                            <p:cond delay="1668"/>
                                          </p:stCondLst>
                                        </p:cTn>
                                        <p:tgtEl>
                                          <p:spTgt spid="7">
                                            <p:txEl>
                                              <p:pRg st="2" end="2"/>
                                            </p:txEl>
                                          </p:spTgt>
                                        </p:tgtEl>
                                      </p:cBhvr>
                                      <p:to x="100000" y="100000"/>
                                    </p:animScale>
                                    <p:animScale>
                                      <p:cBhvr>
                                        <p:cTn id="37" dur="26">
                                          <p:stCondLst>
                                            <p:cond delay="1808"/>
                                          </p:stCondLst>
                                        </p:cTn>
                                        <p:tgtEl>
                                          <p:spTgt spid="7">
                                            <p:txEl>
                                              <p:pRg st="2" end="2"/>
                                            </p:txEl>
                                          </p:spTgt>
                                        </p:tgtEl>
                                      </p:cBhvr>
                                      <p:to x="100000" y="95000"/>
                                    </p:animScale>
                                    <p:animScale>
                                      <p:cBhvr>
                                        <p:cTn id="38" dur="166" decel="50000">
                                          <p:stCondLst>
                                            <p:cond delay="1834"/>
                                          </p:stCondLst>
                                        </p:cTn>
                                        <p:tgtEl>
                                          <p:spTgt spid="7">
                                            <p:txEl>
                                              <p:pRg st="2" end="2"/>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7">
                                            <p:txEl>
                                              <p:pRg st="4" end="4"/>
                                            </p:txEl>
                                          </p:spTgt>
                                        </p:tgtEl>
                                        <p:attrNameLst>
                                          <p:attrName>style.visibility</p:attrName>
                                        </p:attrNameLst>
                                      </p:cBhvr>
                                      <p:to>
                                        <p:strVal val="visible"/>
                                      </p:to>
                                    </p:set>
                                    <p:animEffect transition="in" filter="wipe(down)">
                                      <p:cBhvr>
                                        <p:cTn id="43" dur="580">
                                          <p:stCondLst>
                                            <p:cond delay="0"/>
                                          </p:stCondLst>
                                        </p:cTn>
                                        <p:tgtEl>
                                          <p:spTgt spid="7">
                                            <p:txEl>
                                              <p:pRg st="4" end="4"/>
                                            </p:txEl>
                                          </p:spTgt>
                                        </p:tgtEl>
                                      </p:cBhvr>
                                    </p:animEffect>
                                    <p:anim calcmode="lin" valueType="num">
                                      <p:cBhvr>
                                        <p:cTn id="44" dur="1822" tmFilter="0,0; 0.14,0.36; 0.43,0.73; 0.71,0.91; 1.0,1.0">
                                          <p:stCondLst>
                                            <p:cond delay="0"/>
                                          </p:stCondLst>
                                        </p:cTn>
                                        <p:tgtEl>
                                          <p:spTgt spid="7">
                                            <p:txEl>
                                              <p:pRg st="4" end="4"/>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7">
                                            <p:txEl>
                                              <p:pRg st="4" end="4"/>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7">
                                            <p:txEl>
                                              <p:pRg st="4" end="4"/>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7">
                                            <p:txEl>
                                              <p:pRg st="4" end="4"/>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7">
                                            <p:txEl>
                                              <p:pRg st="4" end="4"/>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7">
                                            <p:txEl>
                                              <p:pRg st="4" end="4"/>
                                            </p:txEl>
                                          </p:spTgt>
                                        </p:tgtEl>
                                      </p:cBhvr>
                                      <p:to x="100000" y="60000"/>
                                    </p:animScale>
                                    <p:animScale>
                                      <p:cBhvr>
                                        <p:cTn id="50" dur="166" decel="50000">
                                          <p:stCondLst>
                                            <p:cond delay="676"/>
                                          </p:stCondLst>
                                        </p:cTn>
                                        <p:tgtEl>
                                          <p:spTgt spid="7">
                                            <p:txEl>
                                              <p:pRg st="4" end="4"/>
                                            </p:txEl>
                                          </p:spTgt>
                                        </p:tgtEl>
                                      </p:cBhvr>
                                      <p:to x="100000" y="100000"/>
                                    </p:animScale>
                                    <p:animScale>
                                      <p:cBhvr>
                                        <p:cTn id="51" dur="26">
                                          <p:stCondLst>
                                            <p:cond delay="1312"/>
                                          </p:stCondLst>
                                        </p:cTn>
                                        <p:tgtEl>
                                          <p:spTgt spid="7">
                                            <p:txEl>
                                              <p:pRg st="4" end="4"/>
                                            </p:txEl>
                                          </p:spTgt>
                                        </p:tgtEl>
                                      </p:cBhvr>
                                      <p:to x="100000" y="80000"/>
                                    </p:animScale>
                                    <p:animScale>
                                      <p:cBhvr>
                                        <p:cTn id="52" dur="166" decel="50000">
                                          <p:stCondLst>
                                            <p:cond delay="1338"/>
                                          </p:stCondLst>
                                        </p:cTn>
                                        <p:tgtEl>
                                          <p:spTgt spid="7">
                                            <p:txEl>
                                              <p:pRg st="4" end="4"/>
                                            </p:txEl>
                                          </p:spTgt>
                                        </p:tgtEl>
                                      </p:cBhvr>
                                      <p:to x="100000" y="100000"/>
                                    </p:animScale>
                                    <p:animScale>
                                      <p:cBhvr>
                                        <p:cTn id="53" dur="26">
                                          <p:stCondLst>
                                            <p:cond delay="1642"/>
                                          </p:stCondLst>
                                        </p:cTn>
                                        <p:tgtEl>
                                          <p:spTgt spid="7">
                                            <p:txEl>
                                              <p:pRg st="4" end="4"/>
                                            </p:txEl>
                                          </p:spTgt>
                                        </p:tgtEl>
                                      </p:cBhvr>
                                      <p:to x="100000" y="90000"/>
                                    </p:animScale>
                                    <p:animScale>
                                      <p:cBhvr>
                                        <p:cTn id="54" dur="166" decel="50000">
                                          <p:stCondLst>
                                            <p:cond delay="1668"/>
                                          </p:stCondLst>
                                        </p:cTn>
                                        <p:tgtEl>
                                          <p:spTgt spid="7">
                                            <p:txEl>
                                              <p:pRg st="4" end="4"/>
                                            </p:txEl>
                                          </p:spTgt>
                                        </p:tgtEl>
                                      </p:cBhvr>
                                      <p:to x="100000" y="100000"/>
                                    </p:animScale>
                                    <p:animScale>
                                      <p:cBhvr>
                                        <p:cTn id="55" dur="26">
                                          <p:stCondLst>
                                            <p:cond delay="1808"/>
                                          </p:stCondLst>
                                        </p:cTn>
                                        <p:tgtEl>
                                          <p:spTgt spid="7">
                                            <p:txEl>
                                              <p:pRg st="4" end="4"/>
                                            </p:txEl>
                                          </p:spTgt>
                                        </p:tgtEl>
                                      </p:cBhvr>
                                      <p:to x="100000" y="95000"/>
                                    </p:animScale>
                                    <p:animScale>
                                      <p:cBhvr>
                                        <p:cTn id="56" dur="166" decel="50000">
                                          <p:stCondLst>
                                            <p:cond delay="1834"/>
                                          </p:stCondLst>
                                        </p:cTn>
                                        <p:tgtEl>
                                          <p:spTgt spid="7">
                                            <p:txEl>
                                              <p:pRg st="4" end="4"/>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7">
                                            <p:txEl>
                                              <p:pRg st="6" end="6"/>
                                            </p:txEl>
                                          </p:spTgt>
                                        </p:tgtEl>
                                        <p:attrNameLst>
                                          <p:attrName>style.visibility</p:attrName>
                                        </p:attrNameLst>
                                      </p:cBhvr>
                                      <p:to>
                                        <p:strVal val="visible"/>
                                      </p:to>
                                    </p:set>
                                    <p:animEffect transition="in" filter="wipe(down)">
                                      <p:cBhvr>
                                        <p:cTn id="61" dur="580">
                                          <p:stCondLst>
                                            <p:cond delay="0"/>
                                          </p:stCondLst>
                                        </p:cTn>
                                        <p:tgtEl>
                                          <p:spTgt spid="7">
                                            <p:txEl>
                                              <p:pRg st="6" end="6"/>
                                            </p:txEl>
                                          </p:spTgt>
                                        </p:tgtEl>
                                      </p:cBhvr>
                                    </p:animEffect>
                                    <p:anim calcmode="lin" valueType="num">
                                      <p:cBhvr>
                                        <p:cTn id="62" dur="1822" tmFilter="0,0; 0.14,0.36; 0.43,0.73; 0.71,0.91; 1.0,1.0">
                                          <p:stCondLst>
                                            <p:cond delay="0"/>
                                          </p:stCondLst>
                                        </p:cTn>
                                        <p:tgtEl>
                                          <p:spTgt spid="7">
                                            <p:txEl>
                                              <p:pRg st="6" end="6"/>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7">
                                            <p:txEl>
                                              <p:pRg st="6" end="6"/>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7">
                                            <p:txEl>
                                              <p:pRg st="6" end="6"/>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7">
                                            <p:txEl>
                                              <p:pRg st="6" end="6"/>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7">
                                            <p:txEl>
                                              <p:pRg st="6" end="6"/>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7">
                                            <p:txEl>
                                              <p:pRg st="6" end="6"/>
                                            </p:txEl>
                                          </p:spTgt>
                                        </p:tgtEl>
                                      </p:cBhvr>
                                      <p:to x="100000" y="60000"/>
                                    </p:animScale>
                                    <p:animScale>
                                      <p:cBhvr>
                                        <p:cTn id="68" dur="166" decel="50000">
                                          <p:stCondLst>
                                            <p:cond delay="676"/>
                                          </p:stCondLst>
                                        </p:cTn>
                                        <p:tgtEl>
                                          <p:spTgt spid="7">
                                            <p:txEl>
                                              <p:pRg st="6" end="6"/>
                                            </p:txEl>
                                          </p:spTgt>
                                        </p:tgtEl>
                                      </p:cBhvr>
                                      <p:to x="100000" y="100000"/>
                                    </p:animScale>
                                    <p:animScale>
                                      <p:cBhvr>
                                        <p:cTn id="69" dur="26">
                                          <p:stCondLst>
                                            <p:cond delay="1312"/>
                                          </p:stCondLst>
                                        </p:cTn>
                                        <p:tgtEl>
                                          <p:spTgt spid="7">
                                            <p:txEl>
                                              <p:pRg st="6" end="6"/>
                                            </p:txEl>
                                          </p:spTgt>
                                        </p:tgtEl>
                                      </p:cBhvr>
                                      <p:to x="100000" y="80000"/>
                                    </p:animScale>
                                    <p:animScale>
                                      <p:cBhvr>
                                        <p:cTn id="70" dur="166" decel="50000">
                                          <p:stCondLst>
                                            <p:cond delay="1338"/>
                                          </p:stCondLst>
                                        </p:cTn>
                                        <p:tgtEl>
                                          <p:spTgt spid="7">
                                            <p:txEl>
                                              <p:pRg st="6" end="6"/>
                                            </p:txEl>
                                          </p:spTgt>
                                        </p:tgtEl>
                                      </p:cBhvr>
                                      <p:to x="100000" y="100000"/>
                                    </p:animScale>
                                    <p:animScale>
                                      <p:cBhvr>
                                        <p:cTn id="71" dur="26">
                                          <p:stCondLst>
                                            <p:cond delay="1642"/>
                                          </p:stCondLst>
                                        </p:cTn>
                                        <p:tgtEl>
                                          <p:spTgt spid="7">
                                            <p:txEl>
                                              <p:pRg st="6" end="6"/>
                                            </p:txEl>
                                          </p:spTgt>
                                        </p:tgtEl>
                                      </p:cBhvr>
                                      <p:to x="100000" y="90000"/>
                                    </p:animScale>
                                    <p:animScale>
                                      <p:cBhvr>
                                        <p:cTn id="72" dur="166" decel="50000">
                                          <p:stCondLst>
                                            <p:cond delay="1668"/>
                                          </p:stCondLst>
                                        </p:cTn>
                                        <p:tgtEl>
                                          <p:spTgt spid="7">
                                            <p:txEl>
                                              <p:pRg st="6" end="6"/>
                                            </p:txEl>
                                          </p:spTgt>
                                        </p:tgtEl>
                                      </p:cBhvr>
                                      <p:to x="100000" y="100000"/>
                                    </p:animScale>
                                    <p:animScale>
                                      <p:cBhvr>
                                        <p:cTn id="73" dur="26">
                                          <p:stCondLst>
                                            <p:cond delay="1808"/>
                                          </p:stCondLst>
                                        </p:cTn>
                                        <p:tgtEl>
                                          <p:spTgt spid="7">
                                            <p:txEl>
                                              <p:pRg st="6" end="6"/>
                                            </p:txEl>
                                          </p:spTgt>
                                        </p:tgtEl>
                                      </p:cBhvr>
                                      <p:to x="100000" y="95000"/>
                                    </p:animScale>
                                    <p:animScale>
                                      <p:cBhvr>
                                        <p:cTn id="74" dur="166" decel="50000">
                                          <p:stCondLst>
                                            <p:cond delay="1834"/>
                                          </p:stCondLst>
                                        </p:cTn>
                                        <p:tgtEl>
                                          <p:spTgt spid="7">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0965" y="304802"/>
            <a:ext cx="16726072" cy="13106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910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8" y="-86400"/>
            <a:ext cx="18509935" cy="13888798"/>
          </a:xfrm>
          <a:prstGeom prst="rect">
            <a:avLst/>
          </a:prstGeom>
        </p:spPr>
      </p:pic>
      <p:sp>
        <p:nvSpPr>
          <p:cNvPr id="3" name="Retângulo 2">
            <a:extLst>
              <a:ext uri="{FF2B5EF4-FFF2-40B4-BE49-F238E27FC236}">
                <a16:creationId xmlns:a16="http://schemas.microsoft.com/office/drawing/2014/main" id="{C19BC0BD-543F-415B-97DF-3E5B57141FF3}"/>
              </a:ext>
            </a:extLst>
          </p:cNvPr>
          <p:cNvSpPr/>
          <p:nvPr/>
        </p:nvSpPr>
        <p:spPr>
          <a:xfrm>
            <a:off x="4728166" y="2316229"/>
            <a:ext cx="8831663" cy="9233297"/>
          </a:xfrm>
          <a:prstGeom prst="rect">
            <a:avLst/>
          </a:prstGeom>
        </p:spPr>
        <p:txBody>
          <a:bodyPr wrap="square">
            <a:spAutoFit/>
          </a:bodyPr>
          <a:lstStyle/>
          <a:p>
            <a:pPr algn="just"/>
            <a:r>
              <a:rPr lang="pt-BR" sz="5400" dirty="0"/>
              <a:t>Se pensarmos que o poder recebido é para “ir” e não para SER, mais uma consequência que encontramos dessa falácia será que muitas igrejas locais, mesmo que sejam referência em Missões Mundiais, falharão no trabalho de fazer discípulos em sua própria cidade (</a:t>
            </a:r>
            <a:r>
              <a:rPr lang="pt-BR" sz="5400" i="1" dirty="0"/>
              <a:t>artigo, A falácia do “IDE”, publicado no site da APMT).</a:t>
            </a:r>
          </a:p>
        </p:txBody>
      </p:sp>
      <p:pic>
        <p:nvPicPr>
          <p:cNvPr id="11" name="Imagem 10" descr="Uma imagem contendo placar, computador, placa&#10;&#10;Descrição gerada automaticamente">
            <a:extLst>
              <a:ext uri="{FF2B5EF4-FFF2-40B4-BE49-F238E27FC236}">
                <a16:creationId xmlns:a16="http://schemas.microsoft.com/office/drawing/2014/main" id="{A02E34DA-0BAF-4C38-83D4-7DFA27DDBA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2" name="Gráfico 7">
            <a:extLst>
              <a:ext uri="{FF2B5EF4-FFF2-40B4-BE49-F238E27FC236}">
                <a16:creationId xmlns:a16="http://schemas.microsoft.com/office/drawing/2014/main" id="{727E01A2-AD33-4EEE-850E-B5B26B69764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225710272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6400"/>
            <a:ext cx="18509933" cy="13888797"/>
          </a:xfrm>
          <a:prstGeom prst="rect">
            <a:avLst/>
          </a:prstGeom>
        </p:spPr>
      </p:pic>
      <p:sp>
        <p:nvSpPr>
          <p:cNvPr id="12" name="Retângulo 11">
            <a:extLst>
              <a:ext uri="{FF2B5EF4-FFF2-40B4-BE49-F238E27FC236}">
                <a16:creationId xmlns:a16="http://schemas.microsoft.com/office/drawing/2014/main" id="{1CB5247E-1099-46F9-B291-6DF43F2E3F1D}"/>
              </a:ext>
            </a:extLst>
          </p:cNvPr>
          <p:cNvSpPr/>
          <p:nvPr/>
        </p:nvSpPr>
        <p:spPr>
          <a:xfrm>
            <a:off x="5076497" y="2114536"/>
            <a:ext cx="8198069" cy="9233297"/>
          </a:xfrm>
          <a:prstGeom prst="rect">
            <a:avLst/>
          </a:prstGeom>
        </p:spPr>
        <p:txBody>
          <a:bodyPr wrap="square">
            <a:spAutoFit/>
          </a:bodyPr>
          <a:lstStyle/>
          <a:p>
            <a:pPr algn="just"/>
            <a:r>
              <a:rPr lang="pt-BR" sz="5400" dirty="0">
                <a:solidFill>
                  <a:schemeClr val="bg1"/>
                </a:solidFill>
              </a:rPr>
              <a:t>A ordem do texto é esta: a autoridade é de Jesus e Ele comissionou a Igreja a ensinar. Neste ponto, para que ninguém tenha dúvida, a ideia de ensino está presente de três formas (estou trabalhando o texto grego): “ensinar” (fazer discípulos), “batizar” (ensinar) e “ensinar” .</a:t>
            </a:r>
            <a:endParaRPr lang="pt-BR" sz="5400" dirty="0"/>
          </a:p>
        </p:txBody>
      </p:sp>
      <p:pic>
        <p:nvPicPr>
          <p:cNvPr id="14" name="Imagem 13" descr="Uma imagem contendo placar, computador, placa&#10;&#10;Descrição gerada automaticamente">
            <a:extLst>
              <a:ext uri="{FF2B5EF4-FFF2-40B4-BE49-F238E27FC236}">
                <a16:creationId xmlns:a16="http://schemas.microsoft.com/office/drawing/2014/main" id="{310EF344-7ED9-4944-8C3E-AF2089B8C15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6" name="Imagem 15">
            <a:extLst>
              <a:ext uri="{FF2B5EF4-FFF2-40B4-BE49-F238E27FC236}">
                <a16:creationId xmlns:a16="http://schemas.microsoft.com/office/drawing/2014/main" id="{54A8A936-7CB3-45AE-A6E2-1A218306FF5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987854" y="11799919"/>
            <a:ext cx="3796668" cy="1733819"/>
          </a:xfrm>
          <a:prstGeom prst="rect">
            <a:avLst/>
          </a:prstGeom>
        </p:spPr>
      </p:pic>
    </p:spTree>
    <p:extLst>
      <p:ext uri="{BB962C8B-B14F-4D97-AF65-F5344CB8AC3E}">
        <p14:creationId xmlns:p14="http://schemas.microsoft.com/office/powerpoint/2010/main" val="151798385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441434" y="1910766"/>
            <a:ext cx="17215946" cy="11172289"/>
          </a:xfrm>
          <a:prstGeom prst="rect">
            <a:avLst/>
          </a:prstGeom>
          <a:noFill/>
        </p:spPr>
        <p:txBody>
          <a:bodyPr wrap="square" rtlCol="0">
            <a:spAutoFit/>
          </a:bodyPr>
          <a:lstStyle/>
          <a:p>
            <a:pPr algn="just"/>
            <a:r>
              <a:rPr lang="pt-BR" sz="6000" dirty="0"/>
              <a:t>“A visão (pós) moderna de missões copiou o critério de um tipo de sociologia e de antropologia que se opõe a Deus para interpretar sua Palavra. Isso, acrescido de zelo virtuoso e de licença poética, mas não fiel ao texto, aproveitando-se de um lapso de tradução, enalteceu o “ide” a ponto de idolatrá-lo. (...) Tão importante como ir, é a maneira como o missionário vai sob a autoridade do Senhor: e ele vai com o tríplice propósito de fazer seguidores de Cristo, inseri-los na igreja visível e ensiná-los a obedecer a Palavra de Deus” – </a:t>
            </a:r>
            <a:r>
              <a:rPr lang="pt-BR" sz="6000" dirty="0" err="1"/>
              <a:t>Rev</a:t>
            </a:r>
            <a:r>
              <a:rPr lang="pt-BR" sz="6000" dirty="0"/>
              <a:t> </a:t>
            </a:r>
            <a:r>
              <a:rPr lang="pt-BR" sz="6000" dirty="0" err="1"/>
              <a:t>Wadislau</a:t>
            </a:r>
            <a:r>
              <a:rPr lang="pt-BR" sz="6000" dirty="0"/>
              <a:t> Martins Gomes, “Sal da Terra em terras dos brasis”.</a:t>
            </a:r>
          </a:p>
        </p:txBody>
      </p:sp>
    </p:spTree>
    <p:extLst>
      <p:ext uri="{BB962C8B-B14F-4D97-AF65-F5344CB8AC3E}">
        <p14:creationId xmlns:p14="http://schemas.microsoft.com/office/powerpoint/2010/main" val="3206873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599091" y="1355834"/>
            <a:ext cx="11193516" cy="11726287"/>
          </a:xfrm>
          <a:prstGeom prst="rect">
            <a:avLst/>
          </a:prstGeom>
          <a:noFill/>
        </p:spPr>
        <p:txBody>
          <a:bodyPr wrap="square" rtlCol="0">
            <a:spAutoFit/>
          </a:bodyPr>
          <a:lstStyle/>
          <a:p>
            <a:pPr algn="just"/>
            <a:r>
              <a:rPr lang="pt-BR" sz="5400" dirty="0"/>
              <a:t>A autoridade e o poder de Jesus Cristo, inerentes ao Filho de Deus e, em nosso favor, conquistados na cruz e na ressurreição pelo mesmo Filho do Homem, nos são dados – das raízes aos frutos – e são nossa herança eterna, </a:t>
            </a:r>
            <a:r>
              <a:rPr lang="pt-BR" sz="5400" i="1" dirty="0"/>
              <a:t>em Cristo</a:t>
            </a:r>
            <a:r>
              <a:rPr lang="pt-BR" sz="5400" dirty="0"/>
              <a:t>! Por isso é que, dizendo “toda a autoridade me foi dada”, o Senhor acrescenta “indo, portanto...”. Com isso ele confirmou que seu poder autoriza nosso comissionamento. Isso quer dizer que vamos em seu nome, poder e autoridade, jamais sob nosso próprio propósito, visão e estratégia”.  </a:t>
            </a: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265573" y="1662423"/>
            <a:ext cx="5523187" cy="8298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8428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7300" y="36570"/>
            <a:ext cx="15773400" cy="2651126"/>
          </a:xfrm>
        </p:spPr>
        <p:txBody>
          <a:bodyPr/>
          <a:lstStyle/>
          <a:p>
            <a:pPr algn="ctr"/>
            <a:r>
              <a:rPr lang="pt-BR" dirty="0"/>
              <a:t>Premissas da Grande Comissão</a:t>
            </a:r>
          </a:p>
        </p:txBody>
      </p:sp>
      <p:sp>
        <p:nvSpPr>
          <p:cNvPr id="3" name="CaixaDeTexto 2"/>
          <p:cNvSpPr txBox="1"/>
          <p:nvPr/>
        </p:nvSpPr>
        <p:spPr>
          <a:xfrm>
            <a:off x="1545020" y="3058510"/>
            <a:ext cx="15765517" cy="10248960"/>
          </a:xfrm>
          <a:prstGeom prst="rect">
            <a:avLst/>
          </a:prstGeom>
          <a:noFill/>
        </p:spPr>
        <p:txBody>
          <a:bodyPr wrap="square" rtlCol="0">
            <a:spAutoFit/>
          </a:bodyPr>
          <a:lstStyle/>
          <a:p>
            <a:pPr algn="just"/>
            <a:r>
              <a:rPr lang="pt-BR" sz="6600" b="1" dirty="0">
                <a:solidFill>
                  <a:srgbClr val="FF0000"/>
                </a:solidFill>
              </a:rPr>
              <a:t>Portanto</a:t>
            </a:r>
            <a:r>
              <a:rPr lang="pt-BR" sz="6600" dirty="0"/>
              <a:t>, vão e façam discípulos de todas as nações – NAA, NVI, NVT</a:t>
            </a:r>
          </a:p>
          <a:p>
            <a:pPr algn="just"/>
            <a:endParaRPr lang="pt-BR" sz="6600" dirty="0"/>
          </a:p>
          <a:p>
            <a:pPr marL="1143000" indent="-1143000" algn="just">
              <a:buAutoNum type="arabicParenR"/>
            </a:pPr>
            <a:r>
              <a:rPr lang="pt-BR" sz="6600" u="sng" dirty="0"/>
              <a:t>A autoridade é de Jesus</a:t>
            </a:r>
            <a:r>
              <a:rPr lang="pt-BR" sz="6600" dirty="0"/>
              <a:t>, portanto </a:t>
            </a:r>
            <a:r>
              <a:rPr lang="pt-BR" sz="6600" b="1" dirty="0">
                <a:solidFill>
                  <a:srgbClr val="FF0000"/>
                </a:solidFill>
              </a:rPr>
              <a:t>Missão é anunciar o que Cristo fez!</a:t>
            </a:r>
          </a:p>
          <a:p>
            <a:pPr marL="1143000" indent="-1143000" algn="just">
              <a:buAutoNum type="arabicParenR"/>
            </a:pPr>
            <a:r>
              <a:rPr lang="pt-BR" sz="6600" b="1" dirty="0"/>
              <a:t>Missão é testemunhar a obra de Cristo!</a:t>
            </a:r>
          </a:p>
          <a:p>
            <a:pPr marL="1143000" indent="-1143000" algn="just">
              <a:buAutoNum type="arabicParenR"/>
            </a:pPr>
            <a:r>
              <a:rPr lang="pt-BR" sz="6600" b="1" dirty="0"/>
              <a:t>Eu e você </a:t>
            </a:r>
            <a:r>
              <a:rPr lang="pt-BR" sz="6600" b="1" dirty="0">
                <a:solidFill>
                  <a:srgbClr val="FF0000"/>
                </a:solidFill>
              </a:rPr>
              <a:t>não</a:t>
            </a:r>
            <a:r>
              <a:rPr lang="pt-BR" sz="6600" b="1" dirty="0"/>
              <a:t> fomos comissionados para completar a obra de Cristo!</a:t>
            </a:r>
          </a:p>
          <a:p>
            <a:pPr marL="1143000" indent="-1143000" algn="just">
              <a:buAutoNum type="arabicParenR"/>
            </a:pPr>
            <a:r>
              <a:rPr lang="pt-BR" sz="6600" b="1" dirty="0"/>
              <a:t>“Indo”: atravessar barreiras culturais e não apenas geográficas!</a:t>
            </a:r>
            <a:endParaRPr lang="pt-BR" sz="4800" dirty="0"/>
          </a:p>
        </p:txBody>
      </p:sp>
    </p:spTree>
    <p:extLst>
      <p:ext uri="{BB962C8B-B14F-4D97-AF65-F5344CB8AC3E}">
        <p14:creationId xmlns:p14="http://schemas.microsoft.com/office/powerpoint/2010/main" val="3236770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down)">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down)">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E6F69841-CBA4-450E-85B2-0A0179E4F47A}"/>
              </a:ext>
            </a:extLst>
          </p:cNvPr>
          <p:cNvSpPr/>
          <p:nvPr/>
        </p:nvSpPr>
        <p:spPr>
          <a:xfrm>
            <a:off x="0" y="0"/>
            <a:ext cx="18288000" cy="13716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defRPr/>
            </a:pPr>
            <a:endParaRPr lang="pt-BR" sz="3600">
              <a:solidFill>
                <a:prstClr val="white"/>
              </a:solidFill>
              <a:latin typeface="Calibri"/>
            </a:endParaRPr>
          </a:p>
        </p:txBody>
      </p:sp>
      <p:sp>
        <p:nvSpPr>
          <p:cNvPr id="14" name="CaixaDeTexto 13">
            <a:extLst>
              <a:ext uri="{FF2B5EF4-FFF2-40B4-BE49-F238E27FC236}">
                <a16:creationId xmlns:a16="http://schemas.microsoft.com/office/drawing/2014/main" id="{B4D1F7B6-96F1-4B5F-914C-BC6EC0F821B0}"/>
              </a:ext>
            </a:extLst>
          </p:cNvPr>
          <p:cNvSpPr txBox="1"/>
          <p:nvPr/>
        </p:nvSpPr>
        <p:spPr>
          <a:xfrm>
            <a:off x="1032389" y="1260878"/>
            <a:ext cx="16282218" cy="10710624"/>
          </a:xfrm>
          <a:prstGeom prst="rect">
            <a:avLst/>
          </a:prstGeom>
          <a:noFill/>
        </p:spPr>
        <p:txBody>
          <a:bodyPr wrap="square" rtlCol="0">
            <a:spAutoFit/>
          </a:bodyPr>
          <a:lstStyle/>
          <a:p>
            <a:pPr algn="ctr" defTabSz="1828800">
              <a:defRPr/>
            </a:pPr>
            <a:r>
              <a:rPr lang="pt-BR" sz="11500" b="1" dirty="0">
                <a:solidFill>
                  <a:prstClr val="white"/>
                </a:solidFill>
                <a:latin typeface="Arial" panose="020B0604020202020204" pitchFamily="34" charset="0"/>
                <a:cs typeface="Arial" panose="020B0604020202020204" pitchFamily="34" charset="0"/>
              </a:rPr>
              <a:t>Ponto principal:</a:t>
            </a:r>
          </a:p>
          <a:p>
            <a:pPr algn="ctr" defTabSz="1828800">
              <a:defRPr/>
            </a:pPr>
            <a:endParaRPr lang="pt-BR" sz="11500" b="1" dirty="0">
              <a:solidFill>
                <a:prstClr val="white"/>
              </a:solidFill>
              <a:latin typeface="Arial" panose="020B0604020202020204" pitchFamily="34" charset="0"/>
              <a:cs typeface="Arial" panose="020B0604020202020204" pitchFamily="34" charset="0"/>
            </a:endParaRPr>
          </a:p>
          <a:p>
            <a:pPr algn="ctr" defTabSz="1828800">
              <a:defRPr/>
            </a:pPr>
            <a:r>
              <a:rPr lang="pt-BR" sz="11500" b="1" dirty="0">
                <a:solidFill>
                  <a:prstClr val="white"/>
                </a:solidFill>
                <a:latin typeface="Arial" panose="020B0604020202020204" pitchFamily="34" charset="0"/>
                <a:cs typeface="Arial" panose="020B0604020202020204" pitchFamily="34" charset="0"/>
              </a:rPr>
              <a:t>A Igreja do Senhor Jesus Cristo foi comissionada por Ele para fazer discípulos!</a:t>
            </a:r>
          </a:p>
        </p:txBody>
      </p:sp>
      <p:pic>
        <p:nvPicPr>
          <p:cNvPr id="12" name="Imagem 11" descr="Uma imagem contendo placar, computador, placa&#10;&#10;Descrição gerada automaticamente">
            <a:extLst>
              <a:ext uri="{FF2B5EF4-FFF2-40B4-BE49-F238E27FC236}">
                <a16:creationId xmlns:a16="http://schemas.microsoft.com/office/drawing/2014/main" id="{36568537-E7AF-4DDC-8FAF-B21DA1C62A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3" name="Imagem 12">
            <a:extLst>
              <a:ext uri="{FF2B5EF4-FFF2-40B4-BE49-F238E27FC236}">
                <a16:creationId xmlns:a16="http://schemas.microsoft.com/office/drawing/2014/main" id="{1B32C2B3-5C26-4DCA-841A-B002C85D3E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87854" y="11799919"/>
            <a:ext cx="3796668" cy="1733819"/>
          </a:xfrm>
          <a:prstGeom prst="rect">
            <a:avLst/>
          </a:prstGeom>
        </p:spPr>
      </p:pic>
    </p:spTree>
    <p:extLst>
      <p:ext uri="{BB962C8B-B14F-4D97-AF65-F5344CB8AC3E}">
        <p14:creationId xmlns:p14="http://schemas.microsoft.com/office/powerpoint/2010/main" val="158792723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m 19">
            <a:extLst>
              <a:ext uri="{FF2B5EF4-FFF2-40B4-BE49-F238E27FC236}">
                <a16:creationId xmlns:a16="http://schemas.microsoft.com/office/drawing/2014/main" id="{8ED3430F-E24E-4C4A-B3F7-B697AFBB8ABC}"/>
              </a:ext>
            </a:extLst>
          </p:cNvPr>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3176"/>
            <a:ext cx="18518400" cy="138055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7222" y="-172799"/>
            <a:ext cx="18509936" cy="13888799"/>
          </a:xfrm>
          <a:prstGeom prst="rect">
            <a:avLst/>
          </a:prstGeom>
        </p:spPr>
      </p:pic>
      <p:sp>
        <p:nvSpPr>
          <p:cNvPr id="5" name="Retângulo 4"/>
          <p:cNvSpPr/>
          <p:nvPr/>
        </p:nvSpPr>
        <p:spPr>
          <a:xfrm>
            <a:off x="9484535" y="4655799"/>
            <a:ext cx="4572000" cy="769441"/>
          </a:xfrm>
          <a:prstGeom prst="rect">
            <a:avLst/>
          </a:prstGeom>
        </p:spPr>
        <p:txBody>
          <a:bodyPr wrap="square">
            <a:spAutoFit/>
          </a:bodyPr>
          <a:lstStyle/>
          <a:p>
            <a:pPr algn="ctr"/>
            <a:r>
              <a:rPr lang="pt-BR" sz="4400" b="1" spc="-112" dirty="0">
                <a:solidFill>
                  <a:schemeClr val="bg1"/>
                </a:solidFill>
              </a:rPr>
              <a:t>Mateus  22:37 -40</a:t>
            </a:r>
          </a:p>
        </p:txBody>
      </p:sp>
      <p:sp>
        <p:nvSpPr>
          <p:cNvPr id="14" name="CaixaDeTexto 13">
            <a:extLst>
              <a:ext uri="{FF2B5EF4-FFF2-40B4-BE49-F238E27FC236}">
                <a16:creationId xmlns:a16="http://schemas.microsoft.com/office/drawing/2014/main" id="{A1C66904-A1EB-4329-8A1C-504BD8AAC768}"/>
              </a:ext>
            </a:extLst>
          </p:cNvPr>
          <p:cNvSpPr txBox="1"/>
          <p:nvPr/>
        </p:nvSpPr>
        <p:spPr>
          <a:xfrm>
            <a:off x="387222" y="5066917"/>
            <a:ext cx="8094626" cy="8402300"/>
          </a:xfrm>
          <a:prstGeom prst="rect">
            <a:avLst/>
          </a:prstGeom>
          <a:noFill/>
        </p:spPr>
        <p:txBody>
          <a:bodyPr wrap="square" rtlCol="0">
            <a:spAutoFit/>
          </a:bodyPr>
          <a:lstStyle/>
          <a:p>
            <a:pPr algn="just"/>
            <a:r>
              <a:rPr lang="pt-BR" sz="5400" b="1" dirty="0"/>
              <a:t>Amarás o Senhor, teu Deus, de todo o teu coração, de toda a tua alma e de todo o teu entendimento. </a:t>
            </a:r>
          </a:p>
          <a:p>
            <a:pPr algn="just"/>
            <a:r>
              <a:rPr lang="pt-BR" sz="5400" b="1" dirty="0"/>
              <a:t>Este é o grande e primeiro mandamento. O segundo, semelhante a este, é:</a:t>
            </a:r>
          </a:p>
          <a:p>
            <a:pPr algn="just"/>
            <a:r>
              <a:rPr lang="pt-BR" sz="5400" b="1" dirty="0"/>
              <a:t>Amarás o teu próximo como a ti mesmo. (</a:t>
            </a:r>
            <a:r>
              <a:rPr lang="pt-BR" sz="5400" b="1" dirty="0" err="1"/>
              <a:t>Dt</a:t>
            </a:r>
            <a:r>
              <a:rPr lang="pt-BR" sz="5400" b="1" dirty="0"/>
              <a:t> 6.5 e </a:t>
            </a:r>
            <a:r>
              <a:rPr lang="pt-BR" sz="5400" b="1" dirty="0" err="1"/>
              <a:t>Lv</a:t>
            </a:r>
            <a:r>
              <a:rPr lang="pt-BR" sz="5400" b="1" dirty="0"/>
              <a:t> 19.18)</a:t>
            </a:r>
          </a:p>
        </p:txBody>
      </p:sp>
      <p:sp>
        <p:nvSpPr>
          <p:cNvPr id="19" name="Retângulo 18">
            <a:extLst>
              <a:ext uri="{FF2B5EF4-FFF2-40B4-BE49-F238E27FC236}">
                <a16:creationId xmlns:a16="http://schemas.microsoft.com/office/drawing/2014/main" id="{09EFD6EC-6B88-4507-9DBA-97B6DCCDA7D3}"/>
              </a:ext>
            </a:extLst>
          </p:cNvPr>
          <p:cNvSpPr/>
          <p:nvPr/>
        </p:nvSpPr>
        <p:spPr>
          <a:xfrm>
            <a:off x="387222" y="704323"/>
            <a:ext cx="7425075" cy="2800767"/>
          </a:xfrm>
          <a:prstGeom prst="rect">
            <a:avLst/>
          </a:prstGeom>
        </p:spPr>
        <p:txBody>
          <a:bodyPr wrap="square">
            <a:spAutoFit/>
          </a:bodyPr>
          <a:lstStyle/>
          <a:p>
            <a:r>
              <a:rPr lang="pt-BR" sz="8800" b="1" spc="-112" dirty="0">
                <a:solidFill>
                  <a:schemeClr val="accent1"/>
                </a:solidFill>
              </a:rPr>
              <a:t>Qual o Grande Mandamento?</a:t>
            </a:r>
          </a:p>
        </p:txBody>
      </p:sp>
      <p:pic>
        <p:nvPicPr>
          <p:cNvPr id="21" name="Imagem 20" descr="Uma imagem contendo placar, computador, placa&#10;&#10;Descrição gerada automaticamente">
            <a:extLst>
              <a:ext uri="{FF2B5EF4-FFF2-40B4-BE49-F238E27FC236}">
                <a16:creationId xmlns:a16="http://schemas.microsoft.com/office/drawing/2014/main" id="{BAE62228-6BCA-49B4-829D-A55A24BA56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22" name="Gráfico 7">
            <a:extLst>
              <a:ext uri="{FF2B5EF4-FFF2-40B4-BE49-F238E27FC236}">
                <a16:creationId xmlns:a16="http://schemas.microsoft.com/office/drawing/2014/main" id="{E83D6321-C34C-4CC9-AFF1-7D74A3362EBE}"/>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32701099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426575" y="868527"/>
            <a:ext cx="10406063" cy="1040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magem 10" descr="Uma imagem contendo placar, computador, placa&#10;&#10;Descrição gerada automaticamente">
            <a:extLst>
              <a:ext uri="{FF2B5EF4-FFF2-40B4-BE49-F238E27FC236}">
                <a16:creationId xmlns:a16="http://schemas.microsoft.com/office/drawing/2014/main" id="{A02E34DA-0BAF-4C38-83D4-7DFA27DDBA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2" name="Gráfico 7">
            <a:extLst>
              <a:ext uri="{FF2B5EF4-FFF2-40B4-BE49-F238E27FC236}">
                <a16:creationId xmlns:a16="http://schemas.microsoft.com/office/drawing/2014/main" id="{727E01A2-AD33-4EEE-850E-B5B26B69764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324949" y="12146676"/>
            <a:ext cx="3368348" cy="1322541"/>
          </a:xfrm>
          <a:prstGeom prst="rect">
            <a:avLst/>
          </a:prstGeom>
        </p:spPr>
      </p:pic>
      <p:sp>
        <p:nvSpPr>
          <p:cNvPr id="4" name="Retângulo 3"/>
          <p:cNvSpPr/>
          <p:nvPr/>
        </p:nvSpPr>
        <p:spPr>
          <a:xfrm>
            <a:off x="599090" y="1307463"/>
            <a:ext cx="10373709" cy="12095619"/>
          </a:xfrm>
          <a:prstGeom prst="rect">
            <a:avLst/>
          </a:prstGeom>
        </p:spPr>
        <p:txBody>
          <a:bodyPr wrap="square">
            <a:spAutoFit/>
          </a:bodyPr>
          <a:lstStyle/>
          <a:p>
            <a:pPr algn="just"/>
            <a:r>
              <a:rPr lang="pt-BR" sz="6000" dirty="0"/>
              <a:t>O Grande Mandamento é diferente da Grande Comissão, mas os cristãos são responsáveis por ambos. (...) Já falamos sobre a tendência de confundir esses mandatos, como se o Grande Mandamento fosse a Grande Comissão e as boas obras fossem o evangelho. Não há nada na Grande Comissão que fale sobre transformar a cultura – Michael </a:t>
            </a:r>
            <a:r>
              <a:rPr lang="pt-BR" sz="6000" dirty="0" err="1"/>
              <a:t>Horton</a:t>
            </a:r>
            <a:r>
              <a:rPr lang="pt-BR" sz="6000" dirty="0"/>
              <a:t>, in A Grande Comissão. </a:t>
            </a:r>
          </a:p>
        </p:txBody>
      </p:sp>
    </p:spTree>
    <p:extLst>
      <p:ext uri="{BB962C8B-B14F-4D97-AF65-F5344CB8AC3E}">
        <p14:creationId xmlns:p14="http://schemas.microsoft.com/office/powerpoint/2010/main" val="315069463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ângulo 11">
            <a:extLst>
              <a:ext uri="{FF2B5EF4-FFF2-40B4-BE49-F238E27FC236}">
                <a16:creationId xmlns:a16="http://schemas.microsoft.com/office/drawing/2014/main" id="{1CB5247E-1099-46F9-B291-6DF43F2E3F1D}"/>
              </a:ext>
            </a:extLst>
          </p:cNvPr>
          <p:cNvSpPr/>
          <p:nvPr/>
        </p:nvSpPr>
        <p:spPr>
          <a:xfrm>
            <a:off x="280847" y="411860"/>
            <a:ext cx="9840615" cy="13018949"/>
          </a:xfrm>
          <a:prstGeom prst="rect">
            <a:avLst/>
          </a:prstGeom>
        </p:spPr>
        <p:txBody>
          <a:bodyPr wrap="square">
            <a:spAutoFit/>
          </a:bodyPr>
          <a:lstStyle/>
          <a:p>
            <a:pPr algn="just"/>
            <a:r>
              <a:rPr lang="pt-BR" sz="6000" dirty="0"/>
              <a:t>...o Grande Mandamento conclama cada pessoa – crente e não crente igualmente – para a prática das boas obras de amor e serviço na nossa vida cotidiana. Se alguns confundem esses mandatos, outros os separam, como se o nosso “chamado celestial de Deus em Cristo Jesus” não tivesse nenhuma ligação com uma mordomia e cidadania responsáveis no mundo – Michael </a:t>
            </a:r>
            <a:r>
              <a:rPr lang="pt-BR" sz="6000" dirty="0" err="1"/>
              <a:t>Horton</a:t>
            </a:r>
            <a:endParaRPr lang="pt-BR" sz="5400" dirty="0"/>
          </a:p>
        </p:txBody>
      </p:sp>
      <p:pic>
        <p:nvPicPr>
          <p:cNvPr id="14" name="Imagem 13" descr="Uma imagem contendo placar, computador, placa&#10;&#10;Descrição gerada automaticamente">
            <a:extLst>
              <a:ext uri="{FF2B5EF4-FFF2-40B4-BE49-F238E27FC236}">
                <a16:creationId xmlns:a16="http://schemas.microsoft.com/office/drawing/2014/main" id="{310EF344-7ED9-4944-8C3E-AF2089B8C1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6" name="Imagem 15">
            <a:extLst>
              <a:ext uri="{FF2B5EF4-FFF2-40B4-BE49-F238E27FC236}">
                <a16:creationId xmlns:a16="http://schemas.microsoft.com/office/drawing/2014/main" id="{54A8A936-7CB3-45AE-A6E2-1A218306FF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87854" y="11799919"/>
            <a:ext cx="3796668" cy="1733819"/>
          </a:xfrm>
          <a:prstGeom prst="rect">
            <a:avLst/>
          </a:prstGeom>
        </p:spPr>
      </p:pic>
      <p:pic>
        <p:nvPicPr>
          <p:cNvPr id="3074"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702597" y="1587445"/>
            <a:ext cx="7035800" cy="719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779505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E6F69841-CBA4-450E-85B2-0A0179E4F47A}"/>
              </a:ext>
            </a:extLst>
          </p:cNvPr>
          <p:cNvSpPr/>
          <p:nvPr/>
        </p:nvSpPr>
        <p:spPr>
          <a:xfrm>
            <a:off x="0" y="0"/>
            <a:ext cx="18288000" cy="13716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a:defRPr/>
            </a:pPr>
            <a:endParaRPr lang="pt-BR" sz="3600">
              <a:solidFill>
                <a:prstClr val="white"/>
              </a:solidFill>
              <a:latin typeface="Calibri"/>
            </a:endParaRPr>
          </a:p>
        </p:txBody>
      </p:sp>
      <p:sp>
        <p:nvSpPr>
          <p:cNvPr id="14" name="CaixaDeTexto 13">
            <a:extLst>
              <a:ext uri="{FF2B5EF4-FFF2-40B4-BE49-F238E27FC236}">
                <a16:creationId xmlns:a16="http://schemas.microsoft.com/office/drawing/2014/main" id="{B4D1F7B6-96F1-4B5F-914C-BC6EC0F821B0}"/>
              </a:ext>
            </a:extLst>
          </p:cNvPr>
          <p:cNvSpPr txBox="1"/>
          <p:nvPr/>
        </p:nvSpPr>
        <p:spPr>
          <a:xfrm>
            <a:off x="851338" y="127803"/>
            <a:ext cx="16620264" cy="9541073"/>
          </a:xfrm>
          <a:prstGeom prst="rect">
            <a:avLst/>
          </a:prstGeom>
          <a:noFill/>
        </p:spPr>
        <p:txBody>
          <a:bodyPr wrap="square" rtlCol="0">
            <a:spAutoFit/>
          </a:bodyPr>
          <a:lstStyle/>
          <a:p>
            <a:pPr algn="ctr" defTabSz="1828800">
              <a:defRPr/>
            </a:pPr>
            <a:r>
              <a:rPr lang="pt-BR" sz="11500" b="1" dirty="0">
                <a:solidFill>
                  <a:prstClr val="white"/>
                </a:solidFill>
                <a:latin typeface="Arial" panose="020B0604020202020204" pitchFamily="34" charset="0"/>
                <a:cs typeface="Arial" panose="020B0604020202020204" pitchFamily="34" charset="0"/>
              </a:rPr>
              <a:t>Ponto principal:</a:t>
            </a:r>
          </a:p>
          <a:p>
            <a:pPr algn="ctr" defTabSz="1828800">
              <a:defRPr/>
            </a:pPr>
            <a:endParaRPr lang="pt-BR" sz="11500" b="1" dirty="0">
              <a:solidFill>
                <a:prstClr val="white"/>
              </a:solidFill>
              <a:latin typeface="Arial" panose="020B0604020202020204" pitchFamily="34" charset="0"/>
              <a:cs typeface="Arial" panose="020B0604020202020204" pitchFamily="34" charset="0"/>
            </a:endParaRPr>
          </a:p>
          <a:p>
            <a:pPr algn="ctr" defTabSz="1828800">
              <a:defRPr/>
            </a:pPr>
            <a:r>
              <a:rPr lang="pt-BR" sz="9600" b="1" dirty="0">
                <a:solidFill>
                  <a:prstClr val="white"/>
                </a:solidFill>
                <a:latin typeface="Arial" panose="020B0604020202020204" pitchFamily="34" charset="0"/>
                <a:cs typeface="Arial" panose="020B0604020202020204" pitchFamily="34" charset="0"/>
              </a:rPr>
              <a:t>O Grande Mandamento é a ordem de amor para crentes e descrentes devido à imagem de Deus em nós!</a:t>
            </a:r>
          </a:p>
        </p:txBody>
      </p:sp>
      <p:pic>
        <p:nvPicPr>
          <p:cNvPr id="12" name="Imagem 11" descr="Uma imagem contendo placar, computador, placa&#10;&#10;Descrição gerada automaticamente">
            <a:extLst>
              <a:ext uri="{FF2B5EF4-FFF2-40B4-BE49-F238E27FC236}">
                <a16:creationId xmlns:a16="http://schemas.microsoft.com/office/drawing/2014/main" id="{36568537-E7AF-4DDC-8FAF-B21DA1C62A8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3" name="Imagem 12">
            <a:extLst>
              <a:ext uri="{FF2B5EF4-FFF2-40B4-BE49-F238E27FC236}">
                <a16:creationId xmlns:a16="http://schemas.microsoft.com/office/drawing/2014/main" id="{1B32C2B3-5C26-4DCA-841A-B002C85D3E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87854" y="11799919"/>
            <a:ext cx="3796668" cy="1733819"/>
          </a:xfrm>
          <a:prstGeom prst="rect">
            <a:avLst/>
          </a:prstGeom>
        </p:spPr>
      </p:pic>
    </p:spTree>
    <p:extLst>
      <p:ext uri="{BB962C8B-B14F-4D97-AF65-F5344CB8AC3E}">
        <p14:creationId xmlns:p14="http://schemas.microsoft.com/office/powerpoint/2010/main" val="364549304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7300" y="407384"/>
            <a:ext cx="15773400" cy="2651126"/>
          </a:xfrm>
        </p:spPr>
        <p:txBody>
          <a:bodyPr/>
          <a:lstStyle/>
          <a:p>
            <a:pPr algn="ctr"/>
            <a:r>
              <a:rPr lang="pt-BR" dirty="0"/>
              <a:t>Premissas do </a:t>
            </a:r>
            <a:br>
              <a:rPr lang="pt-BR" dirty="0"/>
            </a:br>
            <a:r>
              <a:rPr lang="pt-BR" dirty="0"/>
              <a:t>Grande Mandamento</a:t>
            </a:r>
          </a:p>
        </p:txBody>
      </p:sp>
      <p:sp>
        <p:nvSpPr>
          <p:cNvPr id="3" name="CaixaDeTexto 2"/>
          <p:cNvSpPr txBox="1"/>
          <p:nvPr/>
        </p:nvSpPr>
        <p:spPr>
          <a:xfrm>
            <a:off x="788276" y="3058510"/>
            <a:ext cx="16995227" cy="10248960"/>
          </a:xfrm>
          <a:prstGeom prst="rect">
            <a:avLst/>
          </a:prstGeom>
          <a:noFill/>
        </p:spPr>
        <p:txBody>
          <a:bodyPr wrap="square" rtlCol="0">
            <a:spAutoFit/>
          </a:bodyPr>
          <a:lstStyle/>
          <a:p>
            <a:pPr algn="just"/>
            <a:endParaRPr lang="pt-BR" sz="6600" dirty="0"/>
          </a:p>
          <a:p>
            <a:pPr marL="1143000" indent="-1143000" algn="just">
              <a:buAutoNum type="arabicParenR"/>
            </a:pPr>
            <a:r>
              <a:rPr lang="pt-BR" sz="6600" dirty="0"/>
              <a:t>Os dois mandamentos contidos no “Grande Mandamento” não eram novos aos discípulos – Jesus está citando a Lei (</a:t>
            </a:r>
            <a:r>
              <a:rPr lang="it-IT" sz="6600" dirty="0"/>
              <a:t>Dt 6.5 e Lv 19.18)</a:t>
            </a:r>
            <a:r>
              <a:rPr lang="pt-BR" sz="6600" dirty="0"/>
              <a:t>!</a:t>
            </a:r>
            <a:endParaRPr lang="pt-BR" sz="6600" b="1" dirty="0">
              <a:solidFill>
                <a:srgbClr val="FF0000"/>
              </a:solidFill>
            </a:endParaRPr>
          </a:p>
          <a:p>
            <a:pPr marL="1143000" indent="-1143000" algn="just">
              <a:buAutoNum type="arabicParenR"/>
            </a:pPr>
            <a:r>
              <a:rPr lang="pt-BR" sz="6600" b="1" dirty="0"/>
              <a:t>Amar é lei, é mandamento, por causa da “Imago Dei” – é o padrão de santidade de Deus para crentes e descrentes;</a:t>
            </a:r>
          </a:p>
          <a:p>
            <a:pPr marL="1143000" indent="-1143000" algn="just">
              <a:buAutoNum type="arabicParenR"/>
            </a:pPr>
            <a:r>
              <a:rPr lang="pt-BR" sz="6600" b="1" dirty="0"/>
              <a:t>“Evangelizar” e “amar o próximo”, embora andem juntos, não podem ser ações confundidas uma com a outra!</a:t>
            </a:r>
          </a:p>
        </p:txBody>
      </p:sp>
    </p:spTree>
    <p:extLst>
      <p:ext uri="{BB962C8B-B14F-4D97-AF65-F5344CB8AC3E}">
        <p14:creationId xmlns:p14="http://schemas.microsoft.com/office/powerpoint/2010/main" val="296763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0967" y="-86400"/>
            <a:ext cx="18509933" cy="13888798"/>
          </a:xfrm>
          <a:prstGeom prst="rect">
            <a:avLst/>
          </a:prstGeom>
        </p:spPr>
      </p:pic>
      <p:pic>
        <p:nvPicPr>
          <p:cNvPr id="7" name="Imagem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110789" y="11906185"/>
            <a:ext cx="3796668" cy="1733819"/>
          </a:xfrm>
          <a:prstGeom prst="rect">
            <a:avLst/>
          </a:prstGeom>
        </p:spPr>
      </p:pic>
      <p:sp>
        <p:nvSpPr>
          <p:cNvPr id="14" name="CaixaDeTexto 13">
            <a:extLst>
              <a:ext uri="{FF2B5EF4-FFF2-40B4-BE49-F238E27FC236}">
                <a16:creationId xmlns:a16="http://schemas.microsoft.com/office/drawing/2014/main" id="{F76D4E63-1C12-4EAC-AE03-570E7489831D}"/>
              </a:ext>
            </a:extLst>
          </p:cNvPr>
          <p:cNvSpPr txBox="1"/>
          <p:nvPr/>
        </p:nvSpPr>
        <p:spPr>
          <a:xfrm>
            <a:off x="7454906" y="940351"/>
            <a:ext cx="10297066" cy="11049179"/>
          </a:xfrm>
          <a:prstGeom prst="rect">
            <a:avLst/>
          </a:prstGeom>
          <a:noFill/>
        </p:spPr>
        <p:txBody>
          <a:bodyPr wrap="square" rtlCol="0">
            <a:spAutoFit/>
          </a:bodyPr>
          <a:lstStyle/>
          <a:p>
            <a:pPr algn="just"/>
            <a:r>
              <a:rPr lang="pt-BR" sz="5400" dirty="0"/>
              <a:t>A chave hermenêutica: </a:t>
            </a:r>
          </a:p>
          <a:p>
            <a:pPr algn="just"/>
            <a:endParaRPr lang="pt-BR" sz="5400" dirty="0"/>
          </a:p>
          <a:p>
            <a:pPr algn="just"/>
            <a:r>
              <a:rPr lang="pt-BR" sz="5400" dirty="0"/>
              <a:t> 1) A </a:t>
            </a:r>
            <a:r>
              <a:rPr lang="pt-BR" sz="5400" b="1" dirty="0"/>
              <a:t>Grande Comissão </a:t>
            </a:r>
            <a:r>
              <a:rPr lang="pt-BR" sz="5400" dirty="0"/>
              <a:t>foi dada à Igreja, porque se baseia na autoridade de Cristo conquistada na vida, morte e ressurreição de Jesus (Igreja, Povo de Deus)!</a:t>
            </a:r>
          </a:p>
          <a:p>
            <a:pPr algn="just"/>
            <a:endParaRPr lang="pt-BR" sz="5400" dirty="0"/>
          </a:p>
          <a:p>
            <a:pPr algn="just"/>
            <a:r>
              <a:rPr lang="pt-BR" sz="5400" dirty="0"/>
              <a:t>2) O </a:t>
            </a:r>
            <a:r>
              <a:rPr lang="pt-BR" sz="5400" b="1" dirty="0"/>
              <a:t>Grande Mandamento </a:t>
            </a:r>
            <a:r>
              <a:rPr lang="pt-BR" sz="5400" dirty="0"/>
              <a:t>foi dado a crentes e não crentes, porque se baseia na Imagem de Deus presente em todos os homens (Universal)!</a:t>
            </a:r>
          </a:p>
          <a:p>
            <a:endParaRPr lang="pt-BR" sz="3200" dirty="0"/>
          </a:p>
          <a:p>
            <a:endParaRPr lang="pt-BR" sz="3200" dirty="0"/>
          </a:p>
        </p:txBody>
      </p:sp>
      <p:pic>
        <p:nvPicPr>
          <p:cNvPr id="22" name="Imagem 21" descr="Uma imagem contendo placar, computador, placa&#10;&#10;Descrição gerada automaticamente">
            <a:extLst>
              <a:ext uri="{FF2B5EF4-FFF2-40B4-BE49-F238E27FC236}">
                <a16:creationId xmlns:a16="http://schemas.microsoft.com/office/drawing/2014/main" id="{45859C6B-3C7C-4DE9-9344-B958C10CBE9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spTree>
    <p:extLst>
      <p:ext uri="{BB962C8B-B14F-4D97-AF65-F5344CB8AC3E}">
        <p14:creationId xmlns:p14="http://schemas.microsoft.com/office/powerpoint/2010/main" val="244555833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604674" y="3781096"/>
            <a:ext cx="8554008" cy="6852048"/>
          </a:xfrm>
          <a:prstGeom prst="rect">
            <a:avLst/>
          </a:prstGeom>
          <a:noFill/>
          <a:ln w="9525">
            <a:noFill/>
            <a:miter lim="800000"/>
            <a:headEnd/>
            <a:tailEnd/>
          </a:ln>
        </p:spPr>
      </p:pic>
      <p:sp>
        <p:nvSpPr>
          <p:cNvPr id="3" name="Retângulo 2"/>
          <p:cNvSpPr/>
          <p:nvPr/>
        </p:nvSpPr>
        <p:spPr>
          <a:xfrm>
            <a:off x="107118" y="259662"/>
            <a:ext cx="12880736" cy="3785652"/>
          </a:xfrm>
          <a:prstGeom prst="rect">
            <a:avLst/>
          </a:prstGeom>
        </p:spPr>
        <p:txBody>
          <a:bodyPr wrap="square">
            <a:spAutoFit/>
          </a:bodyPr>
          <a:lstStyle/>
          <a:p>
            <a:r>
              <a:rPr lang="pt-BR" sz="8000" b="1" dirty="0">
                <a:effectLst>
                  <a:outerShdw blurRad="38100" dist="38100" dir="2700000" algn="tl">
                    <a:srgbClr val="000000">
                      <a:alpha val="43137"/>
                    </a:srgbClr>
                  </a:outerShdw>
                </a:effectLst>
              </a:rPr>
              <a:t>Por que não devemos confundir a Grande Comissão com o Grande Mandamento?</a:t>
            </a:r>
            <a:endParaRPr lang="pt-BR" sz="1050" dirty="0"/>
          </a:p>
        </p:txBody>
      </p:sp>
      <p:pic>
        <p:nvPicPr>
          <p:cNvPr id="11" name="Imagem 10" descr="Uma imagem contendo placar, computador, placa&#10;&#10;Descrição gerada automaticamente">
            <a:extLst>
              <a:ext uri="{FF2B5EF4-FFF2-40B4-BE49-F238E27FC236}">
                <a16:creationId xmlns:a16="http://schemas.microsoft.com/office/drawing/2014/main" id="{F3A403C6-6946-4F13-93BD-153C1DCD0C7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2" name="Imagem 11">
            <a:extLst>
              <a:ext uri="{FF2B5EF4-FFF2-40B4-BE49-F238E27FC236}">
                <a16:creationId xmlns:a16="http://schemas.microsoft.com/office/drawing/2014/main" id="{C09A02BB-B284-41A5-A5B5-6D2BA09490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987854" y="11799919"/>
            <a:ext cx="3796668" cy="1733819"/>
          </a:xfrm>
          <a:prstGeom prst="rect">
            <a:avLst/>
          </a:prstGeom>
        </p:spPr>
      </p:pic>
      <p:sp>
        <p:nvSpPr>
          <p:cNvPr id="4" name="CaixaDeTexto 3"/>
          <p:cNvSpPr txBox="1"/>
          <p:nvPr/>
        </p:nvSpPr>
        <p:spPr>
          <a:xfrm>
            <a:off x="1072056" y="5000833"/>
            <a:ext cx="9005584" cy="6555641"/>
          </a:xfrm>
          <a:prstGeom prst="rect">
            <a:avLst/>
          </a:prstGeom>
          <a:noFill/>
        </p:spPr>
        <p:txBody>
          <a:bodyPr wrap="square" rtlCol="0">
            <a:spAutoFit/>
          </a:bodyPr>
          <a:lstStyle/>
          <a:p>
            <a:pPr algn="just"/>
            <a:r>
              <a:rPr lang="pt-BR" sz="6000" dirty="0"/>
              <a:t>“Se confundirmos esses mandatos, então a Grande Comissão se tornará a Grande Sociedade: outra tentativa semelhante à que produziu a “cristandade” – Michael </a:t>
            </a:r>
            <a:r>
              <a:rPr lang="pt-BR" sz="6000" dirty="0" err="1"/>
              <a:t>Horton</a:t>
            </a:r>
            <a:r>
              <a:rPr lang="pt-BR" sz="6000" dirty="0"/>
              <a:t>. </a:t>
            </a:r>
          </a:p>
        </p:txBody>
      </p:sp>
    </p:spTree>
    <p:extLst>
      <p:ext uri="{BB962C8B-B14F-4D97-AF65-F5344CB8AC3E}">
        <p14:creationId xmlns:p14="http://schemas.microsoft.com/office/powerpoint/2010/main" val="581258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706208" y="701097"/>
            <a:ext cx="12880736" cy="3785652"/>
          </a:xfrm>
          <a:prstGeom prst="rect">
            <a:avLst/>
          </a:prstGeom>
        </p:spPr>
        <p:txBody>
          <a:bodyPr wrap="square">
            <a:spAutoFit/>
          </a:bodyPr>
          <a:lstStyle/>
          <a:p>
            <a:r>
              <a:rPr lang="pt-BR" sz="8000" b="1" dirty="0">
                <a:effectLst>
                  <a:outerShdw blurRad="38100" dist="38100" dir="2700000" algn="tl">
                    <a:srgbClr val="000000">
                      <a:alpha val="43137"/>
                    </a:srgbClr>
                  </a:outerShdw>
                </a:effectLst>
              </a:rPr>
              <a:t>Por que não devemos confundir a Grande Comissão com o Grande Mandamento?</a:t>
            </a:r>
            <a:endParaRPr lang="pt-BR" sz="1050" dirty="0"/>
          </a:p>
        </p:txBody>
      </p:sp>
      <p:pic>
        <p:nvPicPr>
          <p:cNvPr id="11" name="Imagem 10" descr="Uma imagem contendo placar, computador, placa&#10;&#10;Descrição gerada automaticamente">
            <a:extLst>
              <a:ext uri="{FF2B5EF4-FFF2-40B4-BE49-F238E27FC236}">
                <a16:creationId xmlns:a16="http://schemas.microsoft.com/office/drawing/2014/main" id="{F3A403C6-6946-4F13-93BD-153C1DCD0C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2" name="Imagem 11">
            <a:extLst>
              <a:ext uri="{FF2B5EF4-FFF2-40B4-BE49-F238E27FC236}">
                <a16:creationId xmlns:a16="http://schemas.microsoft.com/office/drawing/2014/main" id="{C09A02BB-B284-41A5-A5B5-6D2BA09490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87854" y="11799919"/>
            <a:ext cx="3796668" cy="1733819"/>
          </a:xfrm>
          <a:prstGeom prst="rect">
            <a:avLst/>
          </a:prstGeom>
        </p:spPr>
      </p:pic>
      <p:sp>
        <p:nvSpPr>
          <p:cNvPr id="4" name="CaixaDeTexto 3"/>
          <p:cNvSpPr txBox="1"/>
          <p:nvPr/>
        </p:nvSpPr>
        <p:spPr>
          <a:xfrm>
            <a:off x="706208" y="5360276"/>
            <a:ext cx="17108826" cy="6555641"/>
          </a:xfrm>
          <a:prstGeom prst="rect">
            <a:avLst/>
          </a:prstGeom>
          <a:noFill/>
        </p:spPr>
        <p:txBody>
          <a:bodyPr wrap="square" rtlCol="0">
            <a:spAutoFit/>
          </a:bodyPr>
          <a:lstStyle/>
          <a:p>
            <a:pPr algn="just"/>
            <a:r>
              <a:rPr lang="pt-BR" sz="6000" dirty="0"/>
              <a:t>Porque, se confundirmos, “...é fácil substituir a evangelização pela obra social, tanto quanto usar esta meramente como a cenoura da velha história para a conversão de pecadores. De novo, isso não apenas transforma o evangelho em nossas obras; também assume que amar e servir ao nosso próximo tem de ser justificado com base na Grande Comissão”. </a:t>
            </a:r>
          </a:p>
        </p:txBody>
      </p:sp>
    </p:spTree>
    <p:extLst>
      <p:ext uri="{BB962C8B-B14F-4D97-AF65-F5344CB8AC3E}">
        <p14:creationId xmlns:p14="http://schemas.microsoft.com/office/powerpoint/2010/main" val="4067467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6163" y="1229709"/>
            <a:ext cx="16415674" cy="11382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260724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a:ext>
            </a:extLst>
          </a:blip>
          <a:stretch>
            <a:fillRect/>
          </a:stretch>
        </p:blipFill>
        <p:spPr>
          <a:xfrm>
            <a:off x="-115200" y="-89575"/>
            <a:ext cx="18518400" cy="13805575"/>
          </a:xfrm>
          <a:prstGeom prst="rect">
            <a:avLst/>
          </a:prstGeom>
        </p:spPr>
      </p:pic>
      <p:sp>
        <p:nvSpPr>
          <p:cNvPr id="6" name="Retângulo 5"/>
          <p:cNvSpPr/>
          <p:nvPr/>
        </p:nvSpPr>
        <p:spPr>
          <a:xfrm>
            <a:off x="9533467" y="7241740"/>
            <a:ext cx="2506133" cy="769441"/>
          </a:xfrm>
          <a:prstGeom prst="rect">
            <a:avLst/>
          </a:prstGeom>
        </p:spPr>
        <p:txBody>
          <a:bodyPr wrap="square">
            <a:spAutoFit/>
          </a:bodyPr>
          <a:lstStyle/>
          <a:p>
            <a:pPr algn="ctr"/>
            <a:r>
              <a:rPr lang="pt-BR" sz="4400" b="1" spc="-112" dirty="0">
                <a:solidFill>
                  <a:schemeClr val="bg1"/>
                </a:solidFill>
              </a:rPr>
              <a:t>EXEMPLO</a:t>
            </a:r>
          </a:p>
        </p:txBody>
      </p:sp>
      <p:pic>
        <p:nvPicPr>
          <p:cNvPr id="12" name="Imagem 11" descr="Uma imagem contendo placar, computador, placa&#10;&#10;Descrição gerada automaticamente">
            <a:extLst>
              <a:ext uri="{FF2B5EF4-FFF2-40B4-BE49-F238E27FC236}">
                <a16:creationId xmlns:a16="http://schemas.microsoft.com/office/drawing/2014/main" id="{9B5EBD34-4A00-482D-AF0A-B7FC304B01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3" name="Gráfico 7">
            <a:extLst>
              <a:ext uri="{FF2B5EF4-FFF2-40B4-BE49-F238E27FC236}">
                <a16:creationId xmlns:a16="http://schemas.microsoft.com/office/drawing/2014/main" id="{D92192E2-4E56-4F93-B2FC-63DF988BF893}"/>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3324949" y="12146676"/>
            <a:ext cx="3368348" cy="1322541"/>
          </a:xfrm>
          <a:prstGeom prst="rect">
            <a:avLst/>
          </a:prstGeom>
        </p:spPr>
      </p:pic>
      <p:sp>
        <p:nvSpPr>
          <p:cNvPr id="10" name="CaixaDeTexto 9">
            <a:extLst>
              <a:ext uri="{FF2B5EF4-FFF2-40B4-BE49-F238E27FC236}">
                <a16:creationId xmlns:a16="http://schemas.microsoft.com/office/drawing/2014/main" id="{8B2B7120-2436-4AA3-B5EF-F94E8CA39192}"/>
              </a:ext>
            </a:extLst>
          </p:cNvPr>
          <p:cNvSpPr txBox="1"/>
          <p:nvPr/>
        </p:nvSpPr>
        <p:spPr>
          <a:xfrm>
            <a:off x="662152" y="2490678"/>
            <a:ext cx="8481848" cy="12157174"/>
          </a:xfrm>
          <a:prstGeom prst="rect">
            <a:avLst/>
          </a:prstGeom>
          <a:noFill/>
        </p:spPr>
        <p:txBody>
          <a:bodyPr wrap="square" rtlCol="0">
            <a:spAutoFit/>
          </a:bodyPr>
          <a:lstStyle/>
          <a:p>
            <a:pPr marL="514350" indent="-514350">
              <a:buAutoNum type="arabicParenR"/>
            </a:pPr>
            <a:r>
              <a:rPr lang="pt-BR" sz="6000" b="1" dirty="0"/>
              <a:t>A Grande Comissão</a:t>
            </a:r>
            <a:r>
              <a:rPr lang="pt-BR" sz="6000" dirty="0"/>
              <a:t>: Qual a razão de existir da IPN? Ou Por que plantamos Igrejas? Ou, ainda, Qual a Missão da Igreja?</a:t>
            </a:r>
          </a:p>
          <a:p>
            <a:pPr marL="514350" indent="-514350">
              <a:buAutoNum type="arabicParenR"/>
            </a:pPr>
            <a:endParaRPr lang="pt-BR" sz="6000" dirty="0"/>
          </a:p>
          <a:p>
            <a:pPr marL="514350" indent="-514350">
              <a:buAutoNum type="arabicParenR"/>
            </a:pPr>
            <a:r>
              <a:rPr lang="pt-BR" sz="6000" b="1" dirty="0"/>
              <a:t>O Grande Mandamento</a:t>
            </a:r>
            <a:r>
              <a:rPr lang="pt-BR" sz="6000" dirty="0"/>
              <a:t>: Como viver neste mundo? Como exercer minha vocação?</a:t>
            </a:r>
          </a:p>
          <a:p>
            <a:pPr marL="514350" indent="-514350">
              <a:buAutoNum type="arabicParenR"/>
            </a:pPr>
            <a:endParaRPr lang="pt-BR" sz="3200" dirty="0"/>
          </a:p>
          <a:p>
            <a:endParaRPr lang="pt-BR" sz="3200" dirty="0"/>
          </a:p>
        </p:txBody>
      </p:sp>
      <p:sp>
        <p:nvSpPr>
          <p:cNvPr id="14" name="Retângulo 13">
            <a:extLst>
              <a:ext uri="{FF2B5EF4-FFF2-40B4-BE49-F238E27FC236}">
                <a16:creationId xmlns:a16="http://schemas.microsoft.com/office/drawing/2014/main" id="{6D1CE096-72B4-4A95-AA14-DAB77E61B4F6}"/>
              </a:ext>
            </a:extLst>
          </p:cNvPr>
          <p:cNvSpPr/>
          <p:nvPr/>
        </p:nvSpPr>
        <p:spPr>
          <a:xfrm>
            <a:off x="1007694" y="704323"/>
            <a:ext cx="7425075" cy="1446550"/>
          </a:xfrm>
          <a:prstGeom prst="rect">
            <a:avLst/>
          </a:prstGeom>
        </p:spPr>
        <p:txBody>
          <a:bodyPr wrap="square">
            <a:spAutoFit/>
          </a:bodyPr>
          <a:lstStyle/>
          <a:p>
            <a:r>
              <a:rPr lang="pt-BR" sz="8800" b="1" spc="-112" dirty="0">
                <a:solidFill>
                  <a:schemeClr val="accent1"/>
                </a:solidFill>
              </a:rPr>
              <a:t>IPN e Você</a:t>
            </a:r>
          </a:p>
        </p:txBody>
      </p:sp>
      <p:pic>
        <p:nvPicPr>
          <p:cNvPr id="1026"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533467" y="2437402"/>
            <a:ext cx="7034753" cy="720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552736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07118" y="259662"/>
            <a:ext cx="12880736" cy="1323439"/>
          </a:xfrm>
          <a:prstGeom prst="rect">
            <a:avLst/>
          </a:prstGeom>
        </p:spPr>
        <p:txBody>
          <a:bodyPr wrap="square">
            <a:spAutoFit/>
          </a:bodyPr>
          <a:lstStyle/>
          <a:p>
            <a:pPr algn="ctr"/>
            <a:r>
              <a:rPr lang="pt-BR" sz="8000" b="1" dirty="0">
                <a:effectLst>
                  <a:outerShdw blurRad="38100" dist="38100" dir="2700000" algn="tl">
                    <a:srgbClr val="000000">
                      <a:alpha val="43137"/>
                    </a:srgbClr>
                  </a:outerShdw>
                </a:effectLst>
              </a:rPr>
              <a:t>Conclusão</a:t>
            </a:r>
            <a:endParaRPr lang="pt-BR" sz="1050" dirty="0"/>
          </a:p>
        </p:txBody>
      </p:sp>
      <p:pic>
        <p:nvPicPr>
          <p:cNvPr id="11" name="Imagem 10" descr="Uma imagem contendo placar, computador, placa&#10;&#10;Descrição gerada automaticamente">
            <a:extLst>
              <a:ext uri="{FF2B5EF4-FFF2-40B4-BE49-F238E27FC236}">
                <a16:creationId xmlns:a16="http://schemas.microsoft.com/office/drawing/2014/main" id="{F3A403C6-6946-4F13-93BD-153C1DCD0C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84522" y="11620198"/>
            <a:ext cx="1374160" cy="1940635"/>
          </a:xfrm>
          <a:prstGeom prst="rect">
            <a:avLst/>
          </a:prstGeom>
        </p:spPr>
      </p:pic>
      <p:pic>
        <p:nvPicPr>
          <p:cNvPr id="12" name="Imagem 11">
            <a:extLst>
              <a:ext uri="{FF2B5EF4-FFF2-40B4-BE49-F238E27FC236}">
                <a16:creationId xmlns:a16="http://schemas.microsoft.com/office/drawing/2014/main" id="{C09A02BB-B284-41A5-A5B5-6D2BA09490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987854" y="11799919"/>
            <a:ext cx="3796668" cy="1733819"/>
          </a:xfrm>
          <a:prstGeom prst="rect">
            <a:avLst/>
          </a:prstGeom>
        </p:spPr>
      </p:pic>
      <p:sp>
        <p:nvSpPr>
          <p:cNvPr id="4" name="CaixaDeTexto 3"/>
          <p:cNvSpPr txBox="1"/>
          <p:nvPr/>
        </p:nvSpPr>
        <p:spPr>
          <a:xfrm>
            <a:off x="1132185" y="3108971"/>
            <a:ext cx="16399547" cy="6555641"/>
          </a:xfrm>
          <a:prstGeom prst="rect">
            <a:avLst/>
          </a:prstGeom>
          <a:noFill/>
        </p:spPr>
        <p:txBody>
          <a:bodyPr wrap="square" rtlCol="0">
            <a:spAutoFit/>
          </a:bodyPr>
          <a:lstStyle/>
          <a:p>
            <a:pPr algn="just"/>
            <a:r>
              <a:rPr lang="pt-BR" sz="6000" b="1" dirty="0"/>
              <a:t>O cerne do meu desafio é que reconheçamos a distinção entre a Grande Comissão e o Grande Mandamento sem separá-los. Este argumento opera em círculos concêntricos, partindo da obra da igreja em sua missão de misericórdia para a obrados cristãos em suas diversas vocações</a:t>
            </a:r>
            <a:br>
              <a:rPr lang="pt-BR" sz="6000" b="1" dirty="0"/>
            </a:br>
            <a:r>
              <a:rPr lang="pt-BR" sz="6000" b="1" dirty="0"/>
              <a:t>– Michael </a:t>
            </a:r>
            <a:r>
              <a:rPr lang="pt-BR" sz="6000" b="1" dirty="0" err="1"/>
              <a:t>Horton</a:t>
            </a:r>
            <a:r>
              <a:rPr lang="pt-BR" sz="6000" b="1" dirty="0"/>
              <a:t> </a:t>
            </a:r>
            <a:endParaRPr lang="pt-BR" sz="6000" dirty="0"/>
          </a:p>
        </p:txBody>
      </p:sp>
    </p:spTree>
    <p:extLst>
      <p:ext uri="{BB962C8B-B14F-4D97-AF65-F5344CB8AC3E}">
        <p14:creationId xmlns:p14="http://schemas.microsoft.com/office/powerpoint/2010/main" val="10060058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1">
          <a:blip xmlns:r="http://schemas.openxmlformats.org/officeDocument/2006/relationships" r:embed="rId1"/>
          <a:srcRect/>
          <a:tile tx="0" ty="0" sx="100000" sy="100000" flip="none" algn="tl"/>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2026</TotalTime>
  <Words>1521</Words>
  <Application>Microsoft Office PowerPoint</Application>
  <PresentationFormat>Personalizar</PresentationFormat>
  <Paragraphs>128</Paragraphs>
  <Slides>34</Slides>
  <Notes>28</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34</vt:i4>
      </vt:variant>
    </vt:vector>
  </HeadingPairs>
  <TitlesOfParts>
    <vt:vector size="38" baseType="lpstr">
      <vt:lpstr>Arial</vt:lpstr>
      <vt:lpstr>Calibri</vt:lpstr>
      <vt:lpstr>Calibri Light</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Vamos assistir a um vídeo?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Premissas da Grande Comissão</vt:lpstr>
      <vt:lpstr>Apresentação do PowerPoint</vt:lpstr>
      <vt:lpstr>Apresentação do PowerPoint</vt:lpstr>
      <vt:lpstr>Apresentação do PowerPoint</vt:lpstr>
      <vt:lpstr>Apresentação do PowerPoint</vt:lpstr>
      <vt:lpstr>Apresentação do PowerPoint</vt:lpstr>
      <vt:lpstr>Premissas do  Grande Mandamento</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Marco Baumgratz</dc:creator>
  <cp:lastModifiedBy>Daniel de Souza Galvão</cp:lastModifiedBy>
  <cp:revision>68</cp:revision>
  <dcterms:created xsi:type="dcterms:W3CDTF">2020-01-10T23:44:07Z</dcterms:created>
  <dcterms:modified xsi:type="dcterms:W3CDTF">2020-02-12T17:16:09Z</dcterms:modified>
</cp:coreProperties>
</file>