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38"/>
  </p:notesMasterIdLst>
  <p:handoutMasterIdLst>
    <p:handoutMasterId r:id="rId39"/>
  </p:handoutMasterIdLst>
  <p:sldIdLst>
    <p:sldId id="305" r:id="rId2"/>
    <p:sldId id="450" r:id="rId3"/>
    <p:sldId id="426" r:id="rId4"/>
    <p:sldId id="390" r:id="rId5"/>
    <p:sldId id="453" r:id="rId6"/>
    <p:sldId id="454" r:id="rId7"/>
    <p:sldId id="463" r:id="rId8"/>
    <p:sldId id="464" r:id="rId9"/>
    <p:sldId id="455" r:id="rId10"/>
    <p:sldId id="424" r:id="rId11"/>
    <p:sldId id="460" r:id="rId12"/>
    <p:sldId id="459" r:id="rId13"/>
    <p:sldId id="457" r:id="rId14"/>
    <p:sldId id="456" r:id="rId15"/>
    <p:sldId id="462" r:id="rId16"/>
    <p:sldId id="468" r:id="rId17"/>
    <p:sldId id="469" r:id="rId18"/>
    <p:sldId id="470" r:id="rId19"/>
    <p:sldId id="471" r:id="rId20"/>
    <p:sldId id="465" r:id="rId21"/>
    <p:sldId id="467" r:id="rId22"/>
    <p:sldId id="466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61" r:id="rId37"/>
  </p:sldIdLst>
  <p:sldSz cx="18288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C32"/>
    <a:srgbClr val="19964A"/>
    <a:srgbClr val="397953"/>
    <a:srgbClr val="D6E028"/>
    <a:srgbClr val="8E1538"/>
    <a:srgbClr val="E6E7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9"/>
    <p:restoredTop sz="86055" autoAdjust="0"/>
  </p:normalViewPr>
  <p:slideViewPr>
    <p:cSldViewPr snapToGrid="0" snapToObjects="1" showGuides="1">
      <p:cViewPr varScale="1">
        <p:scale>
          <a:sx n="32" d="100"/>
          <a:sy n="32" d="100"/>
        </p:scale>
        <p:origin x="1404" y="90"/>
      </p:cViewPr>
      <p:guideLst>
        <p:guide orient="horz" pos="43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508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37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37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37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37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66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12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74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03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37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56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4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14271455" y="12123155"/>
            <a:ext cx="3261856" cy="1115771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6526950" y="2686143"/>
            <a:ext cx="11315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/>
              <a:t>A crença no estado e a fé em Deus</a:t>
            </a:r>
            <a:endParaRPr lang="pt-BR" sz="8800" b="1" spc="-112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56" y="3378880"/>
            <a:ext cx="5428177" cy="727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40807" y="5454796"/>
            <a:ext cx="10359792" cy="133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49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pt-BR" sz="4049" dirty="0">
                <a:latin typeface="Arial" panose="020B0604020202020204" pitchFamily="34" charset="0"/>
                <a:cs typeface="Arial" panose="020B0604020202020204" pitchFamily="34" charset="0"/>
              </a:rPr>
              <a:t>: Ildefonso Ferreira Martins Júnior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25/06/2017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526950" y="7609114"/>
            <a:ext cx="1037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SÉRIE: CALVINISMO</a:t>
            </a:r>
            <a:r>
              <a:rPr lang="pt-BR" sz="3200" dirty="0"/>
              <a:t>, TRABALHO E DINHEIRO</a:t>
            </a:r>
          </a:p>
        </p:txBody>
      </p:sp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Objeções ao critério unidimensional: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/>
              <a:t>ele </a:t>
            </a:r>
            <a:r>
              <a:rPr lang="pt-BR" sz="4800" dirty="0"/>
              <a:t>não é </a:t>
            </a:r>
            <a:r>
              <a:rPr lang="pt-BR" sz="4800" dirty="0" smtClean="0"/>
              <a:t>estático;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/>
              <a:t>limitado a </a:t>
            </a:r>
            <a:r>
              <a:rPr lang="pt-BR" sz="4800" dirty="0"/>
              <a:t>um único </a:t>
            </a:r>
            <a:r>
              <a:rPr lang="pt-BR" sz="4800" dirty="0" smtClean="0"/>
              <a:t>aspecto;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/>
              <a:t>desconsidera as diferenças </a:t>
            </a:r>
            <a:r>
              <a:rPr lang="pt-BR" sz="4800" dirty="0" smtClean="0"/>
              <a:t>religiosas.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85394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Espectro político bidimensional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14537"/>
          <a:stretch/>
        </p:blipFill>
        <p:spPr>
          <a:xfrm rot="5400000">
            <a:off x="4250096" y="2254942"/>
            <a:ext cx="10016407" cy="108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Teoria do triangulo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4" b="38526"/>
          <a:stretch/>
        </p:blipFill>
        <p:spPr>
          <a:xfrm>
            <a:off x="1210591" y="2709691"/>
            <a:ext cx="15492845" cy="92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mtClean="0"/>
              <a:t>Teoria da ferradura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37" y="2709691"/>
            <a:ext cx="14860126" cy="95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92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O Diagrama de </a:t>
            </a:r>
            <a:r>
              <a:rPr lang="pt-BR" sz="5400" b="1" dirty="0" err="1"/>
              <a:t>Nolan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80" y="2709691"/>
            <a:ext cx="11121440" cy="95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1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Principais ideologias modernas: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/>
              <a:t>Liberalismo;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/>
              <a:t>Conservadorismo;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/>
              <a:t>Nacionalismo;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/>
              <a:t>Democracia;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/>
              <a:t>Socialismo.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76076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Liberalismo:</a:t>
            </a:r>
            <a:endParaRPr lang="pt-BR" sz="4800" dirty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Impacto em conquistas modernas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Menor unidade da sociedade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Contrato social</a:t>
            </a:r>
          </a:p>
        </p:txBody>
      </p:sp>
    </p:spTree>
    <p:extLst>
      <p:ext uri="{BB962C8B-B14F-4D97-AF65-F5344CB8AC3E}">
        <p14:creationId xmlns:p14="http://schemas.microsoft.com/office/powerpoint/2010/main" val="144555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Fases do liberalismo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b="1" dirty="0"/>
              <a:t>1º estágio (comunidade política </a:t>
            </a:r>
            <a:r>
              <a:rPr lang="pt-BR" sz="4800" b="1" dirty="0" err="1"/>
              <a:t>hobbesianna</a:t>
            </a:r>
            <a:r>
              <a:rPr lang="pt-BR" sz="4800" b="1" dirty="0"/>
              <a:t> / monarquias absolutistas) </a:t>
            </a:r>
            <a:endParaRPr lang="pt-BR" sz="4800" b="1" dirty="0" smtClean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b="1" dirty="0"/>
              <a:t>2º estágio (Estado guarda-noturno</a:t>
            </a:r>
            <a:r>
              <a:rPr lang="pt-BR" sz="4800" b="1" dirty="0" smtClean="0"/>
              <a:t>)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b="1" dirty="0"/>
              <a:t>3º estágio (Estado regulatório – liberais reformistas)</a:t>
            </a:r>
            <a:r>
              <a:rPr lang="pt-BR" sz="4800" dirty="0"/>
              <a:t> </a:t>
            </a:r>
            <a:endParaRPr lang="pt-BR" sz="4800" dirty="0" smtClean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b="1" dirty="0"/>
              <a:t>4º estágio (Estado de igualdade de oportunidades</a:t>
            </a:r>
            <a:r>
              <a:rPr lang="pt-BR" sz="4800" b="1" dirty="0" smtClean="0"/>
              <a:t>)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b="1" dirty="0"/>
              <a:t>5º estágio (Estado de apoio à escolha)</a:t>
            </a:r>
            <a:endParaRPr lang="pt-BR" sz="4800" dirty="0" smtClean="0"/>
          </a:p>
        </p:txBody>
      </p:sp>
    </p:spTree>
    <p:extLst>
      <p:ext uri="{BB962C8B-B14F-4D97-AF65-F5344CB8AC3E}">
        <p14:creationId xmlns:p14="http://schemas.microsoft.com/office/powerpoint/2010/main" val="425007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Conservadorismo:</a:t>
            </a:r>
            <a:endParaRPr lang="pt-BR" sz="4800" dirty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Menor caráter ideológico e religioso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“hermenêutica da suspeita</a:t>
            </a:r>
            <a:r>
              <a:rPr lang="pt-BR" sz="4800" dirty="0" smtClean="0"/>
              <a:t>”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Quais tradições?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características </a:t>
            </a:r>
            <a:r>
              <a:rPr lang="pt-BR" sz="4800" dirty="0" smtClean="0"/>
              <a:t>comuns </a:t>
            </a:r>
            <a:r>
              <a:rPr lang="pt-BR" sz="4800" dirty="0"/>
              <a:t>entre </a:t>
            </a:r>
            <a:r>
              <a:rPr lang="pt-BR" sz="4800" dirty="0" smtClean="0"/>
              <a:t>conservadores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contradições </a:t>
            </a:r>
            <a:r>
              <a:rPr lang="pt-BR" sz="4800" dirty="0" smtClean="0"/>
              <a:t>internas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ordem </a:t>
            </a:r>
            <a:r>
              <a:rPr lang="pt-BR" sz="4800" dirty="0" err="1" smtClean="0"/>
              <a:t>criacional</a:t>
            </a:r>
            <a:endParaRPr lang="pt-BR" sz="4800" dirty="0" smtClean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pontos positivos</a:t>
            </a:r>
            <a:endParaRPr lang="pt-BR" sz="4800" dirty="0" smtClean="0"/>
          </a:p>
        </p:txBody>
      </p:sp>
    </p:spTree>
    <p:extLst>
      <p:ext uri="{BB962C8B-B14F-4D97-AF65-F5344CB8AC3E}">
        <p14:creationId xmlns:p14="http://schemas.microsoft.com/office/powerpoint/2010/main" val="422360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Nacionalismo: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identidade nacional ou </a:t>
            </a:r>
            <a:r>
              <a:rPr lang="pt-BR" sz="4800" dirty="0" smtClean="0"/>
              <a:t>étnica;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semelhança com o </a:t>
            </a:r>
            <a:r>
              <a:rPr lang="pt-BR" sz="4800" dirty="0" smtClean="0"/>
              <a:t>conservadorismo;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O que é nação?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nacionalismo étnico ou o </a:t>
            </a:r>
            <a:r>
              <a:rPr lang="pt-BR" sz="4800" dirty="0" smtClean="0"/>
              <a:t>cívico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A nação como diferenciador</a:t>
            </a:r>
          </a:p>
        </p:txBody>
      </p:sp>
    </p:spTree>
    <p:extLst>
      <p:ext uri="{BB962C8B-B14F-4D97-AF65-F5344CB8AC3E}">
        <p14:creationId xmlns:p14="http://schemas.microsoft.com/office/powerpoint/2010/main" val="2195241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06093" y="2132292"/>
            <a:ext cx="1607581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0" baseline="30000" dirty="0"/>
              <a:t>1 Então, falou Deus todas estas palavras: 2 Eu sou o SENHOR, teu Deus, que te tirei da terra do Egito, da casa da servidão. 3 Não terás outros deuses diante de mim. 4 Não farás para ti imagem de escultura, nem semelhança alguma do que há em cima nos céus, nem embaixo na terra, nem nas águas debaixo da terra. 5 Não as adorarás, nem lhes darás culto; porque eu sou o SENHOR, teu Deus, Deus zeloso, que visito a iniquidade dos pais nos filhos até à terceira e quarta geração daqueles que me aborrecem 6 e faço misericórdia até mil gerações daqueles que me amam e guardam os meus mandamentos. (</a:t>
            </a:r>
            <a:r>
              <a:rPr lang="pt-BR" sz="8000" baseline="30000" dirty="0" err="1"/>
              <a:t>Êx</a:t>
            </a:r>
            <a:r>
              <a:rPr lang="pt-BR" sz="8000" baseline="30000" dirty="0"/>
              <a:t> 20.1–6 - ARA)</a:t>
            </a:r>
          </a:p>
        </p:txBody>
      </p:sp>
    </p:spTree>
    <p:extLst>
      <p:ext uri="{BB962C8B-B14F-4D97-AF65-F5344CB8AC3E}">
        <p14:creationId xmlns:p14="http://schemas.microsoft.com/office/powerpoint/2010/main" val="382645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28" y="3172314"/>
            <a:ext cx="14742744" cy="73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22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5" b="20155"/>
          <a:stretch>
            <a:fillRect/>
          </a:stretch>
        </p:blipFill>
        <p:spPr/>
      </p:pic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4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4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28" y="3172314"/>
            <a:ext cx="14742744" cy="73713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2282946"/>
            <a:ext cx="7615223" cy="380964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56" y="2282946"/>
            <a:ext cx="7615222" cy="380964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77" y="7939384"/>
            <a:ext cx="6349401" cy="38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39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23524 0.415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62" y="2077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-4.07407E-6 L 0.21658 0.41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5" y="20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5" b="20155"/>
          <a:stretch>
            <a:fillRect/>
          </a:stretch>
        </p:blipFill>
        <p:spPr/>
      </p:pic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4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4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77" y="2300584"/>
            <a:ext cx="6349401" cy="380964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14" y="2300583"/>
            <a:ext cx="6349401" cy="380964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42" y="8674874"/>
            <a:ext cx="6349401" cy="31747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28" y="3172314"/>
            <a:ext cx="14742744" cy="73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4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778E-6 L 0.24063 0.446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223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778E-6 L -0.2316 0.44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22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8 0.00463 L -0.02309 -0.328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Nacionalismo: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identidade nacional ou </a:t>
            </a:r>
            <a:r>
              <a:rPr lang="pt-BR" sz="4800" dirty="0" smtClean="0"/>
              <a:t>étnica;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semelhança com o </a:t>
            </a:r>
            <a:r>
              <a:rPr lang="pt-BR" sz="4800" dirty="0" smtClean="0"/>
              <a:t>conservadorismo;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O que é nação?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nacionalismo étnico ou o </a:t>
            </a:r>
            <a:r>
              <a:rPr lang="pt-BR" sz="4800" dirty="0" smtClean="0"/>
              <a:t>cívico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A nação como diferenciador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fonte de conflito permanente </a:t>
            </a:r>
            <a:endParaRPr lang="pt-BR" sz="4800" dirty="0" smtClean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Totalitarismo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Pontos positivos</a:t>
            </a:r>
          </a:p>
        </p:txBody>
      </p:sp>
    </p:spTree>
    <p:extLst>
      <p:ext uri="{BB962C8B-B14F-4D97-AF65-F5344CB8AC3E}">
        <p14:creationId xmlns:p14="http://schemas.microsoft.com/office/powerpoint/2010/main" val="378491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Democracia: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democracia como </a:t>
            </a:r>
            <a:r>
              <a:rPr lang="pt-BR" sz="4800" dirty="0" smtClean="0"/>
              <a:t>estrutura;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/>
              <a:t>democracia como </a:t>
            </a:r>
            <a:r>
              <a:rPr lang="pt-BR" sz="4800" dirty="0" smtClean="0"/>
              <a:t>credo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err="1" smtClean="0"/>
              <a:t>Oclocracia</a:t>
            </a:r>
            <a:r>
              <a:rPr lang="pt-BR" sz="4800" dirty="0" smtClean="0"/>
              <a:t>, totalitarismo e populismo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Democracia além da política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Pontos positivos</a:t>
            </a:r>
          </a:p>
        </p:txBody>
      </p:sp>
    </p:spTree>
    <p:extLst>
      <p:ext uri="{BB962C8B-B14F-4D97-AF65-F5344CB8AC3E}">
        <p14:creationId xmlns:p14="http://schemas.microsoft.com/office/powerpoint/2010/main" val="167802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Socialismo: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Ideologia que mexe mais com as paixões</a:t>
            </a:r>
          </a:p>
        </p:txBody>
      </p:sp>
    </p:spTree>
    <p:extLst>
      <p:ext uri="{BB962C8B-B14F-4D97-AF65-F5344CB8AC3E}">
        <p14:creationId xmlns:p14="http://schemas.microsoft.com/office/powerpoint/2010/main" val="2022241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O </a:t>
            </a:r>
            <a:r>
              <a:rPr lang="pt-BR" sz="4800" dirty="0"/>
              <a:t>socialismo iria “estender a civilização para toda a humanidade</a:t>
            </a:r>
            <a:r>
              <a:rPr lang="pt-BR" sz="4800" dirty="0" smtClean="0"/>
              <a:t>” - </a:t>
            </a:r>
            <a:r>
              <a:rPr lang="pt-BR" sz="4800" dirty="0" err="1"/>
              <a:t>Willeml</a:t>
            </a:r>
            <a:r>
              <a:rPr lang="pt-BR" sz="4800" dirty="0"/>
              <a:t> </a:t>
            </a:r>
            <a:r>
              <a:rPr lang="pt-BR" sz="4800" dirty="0" err="1" smtClean="0"/>
              <a:t>Liebknecht</a:t>
            </a:r>
            <a:endParaRPr lang="pt-BR" sz="4800" dirty="0" smtClean="0"/>
          </a:p>
          <a:p>
            <a:endParaRPr lang="pt-BR" sz="4800" dirty="0" smtClean="0"/>
          </a:p>
          <a:p>
            <a:r>
              <a:rPr lang="pt-BR" sz="4800" dirty="0" smtClean="0"/>
              <a:t>“O </a:t>
            </a:r>
            <a:r>
              <a:rPr lang="pt-BR" sz="4800" dirty="0"/>
              <a:t>socialismo é um sistema que só funciona no céu, onde ninguém precisa dele, e no inferno, onde efetivamente é adotado</a:t>
            </a:r>
            <a:r>
              <a:rPr lang="pt-BR" sz="4800" dirty="0" smtClean="0"/>
              <a:t>” - </a:t>
            </a:r>
            <a:r>
              <a:rPr lang="pt-BR" sz="4800" dirty="0"/>
              <a:t>Cecil Palmer</a:t>
            </a:r>
            <a:endParaRPr lang="pt-BR" sz="4800" dirty="0" smtClean="0"/>
          </a:p>
        </p:txBody>
      </p:sp>
    </p:spTree>
    <p:extLst>
      <p:ext uri="{BB962C8B-B14F-4D97-AF65-F5344CB8AC3E}">
        <p14:creationId xmlns:p14="http://schemas.microsoft.com/office/powerpoint/2010/main" val="268540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Socialismo: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Ideologia que mexe mais com as paixões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Diversos tipos de socialismo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A bondade do homem e a influência do meio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Conflitos com o cristianismo (escatologia e estrutura)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Meios e fins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Pontos positivos</a:t>
            </a:r>
          </a:p>
        </p:txBody>
      </p:sp>
    </p:spTree>
    <p:extLst>
      <p:ext uri="{BB962C8B-B14F-4D97-AF65-F5344CB8AC3E}">
        <p14:creationId xmlns:p14="http://schemas.microsoft.com/office/powerpoint/2010/main" val="692572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Fundamentos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i="1" dirty="0"/>
              <a:t>“No NT, o termo tem um significado mais amplo, significando tudo aquilo que possa vir a ocupar o lugar da devoção a Deus.</a:t>
            </a:r>
          </a:p>
          <a:p>
            <a:pPr algn="just"/>
            <a:r>
              <a:rPr lang="pt-BR" sz="4800" b="1" i="1" dirty="0"/>
              <a:t>A idolatria </a:t>
            </a:r>
            <a:r>
              <a:rPr lang="pt-BR" sz="4800" b="1" i="1" dirty="0">
                <a:solidFill>
                  <a:srgbClr val="FF0000"/>
                </a:solidFill>
              </a:rPr>
              <a:t>era a personificação do desejo e do pensamento humanos</a:t>
            </a:r>
            <a:r>
              <a:rPr lang="pt-BR" sz="4800" b="1" i="1" dirty="0"/>
              <a:t>. Os ídolos, embora feitos de muitas formas e tamanhos, realmente representavam a imagem do homem, pois os ídolos expressavam os pensamentos, os desejos e os propósitos do homem. </a:t>
            </a:r>
            <a:r>
              <a:rPr lang="pt-BR" sz="4800" b="1" i="1" dirty="0">
                <a:solidFill>
                  <a:srgbClr val="FF0000"/>
                </a:solidFill>
              </a:rPr>
              <a:t>O orgulho do homem levou-o a acreditar mais em si mesmo do que em Deus; por conseguinte, seus ídolos eram de fato expressões de uma adoração de si mesmo</a:t>
            </a:r>
            <a:r>
              <a:rPr lang="pt-BR" sz="4800" b="1" i="1" dirty="0"/>
              <a:t> (</a:t>
            </a:r>
            <a:r>
              <a:rPr lang="pt-BR" sz="4800" b="1" i="1" dirty="0" err="1"/>
              <a:t>Is</a:t>
            </a:r>
            <a:r>
              <a:rPr lang="pt-BR" sz="4800" b="1" i="1" dirty="0"/>
              <a:t> 2.822). A Bíblia repetidamente descreve o homem como humilhando a si mesmo quando adora aquilo que ele mesmo fez com suas próprias mãos” Enciclopédia da </a:t>
            </a:r>
            <a:r>
              <a:rPr lang="pt-BR" sz="4800" b="1" i="1" dirty="0" smtClean="0"/>
              <a:t>Bíblia .</a:t>
            </a:r>
            <a:endParaRPr lang="pt-BR" sz="4800" b="1" i="1" dirty="0"/>
          </a:p>
        </p:txBody>
      </p:sp>
    </p:spTree>
    <p:extLst>
      <p:ext uri="{BB962C8B-B14F-4D97-AF65-F5344CB8AC3E}">
        <p14:creationId xmlns:p14="http://schemas.microsoft.com/office/powerpoint/2010/main" val="70702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Fundamentos bíblicos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Idolatria nas ideologias: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Liberalismo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Conservadorismo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Nacionalismo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Democracia *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Socialismo</a:t>
            </a:r>
          </a:p>
        </p:txBody>
      </p:sp>
    </p:spTree>
    <p:extLst>
      <p:ext uri="{BB962C8B-B14F-4D97-AF65-F5344CB8AC3E}">
        <p14:creationId xmlns:p14="http://schemas.microsoft.com/office/powerpoint/2010/main" val="297969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2065049"/>
            <a:ext cx="7413170" cy="1108394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634" y="2119478"/>
            <a:ext cx="7357028" cy="110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6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Fundamentos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i="1" dirty="0" smtClean="0"/>
              <a:t>“</a:t>
            </a:r>
            <a:r>
              <a:rPr lang="pt-BR" sz="4800" b="1" i="1" dirty="0"/>
              <a:t>O Ocidente jamais chegou perto de uma revolução proletária.  No entanto, quando </a:t>
            </a:r>
            <a:r>
              <a:rPr lang="pt-BR" sz="4800" b="1" i="1" u="sng" dirty="0">
                <a:solidFill>
                  <a:srgbClr val="FF0000"/>
                </a:solidFill>
              </a:rPr>
              <a:t>o Ocidente decidiu que "não roubarás" deveria ser reescrito como "não roubarás, exceto por votação majoritária</a:t>
            </a:r>
            <a:r>
              <a:rPr lang="pt-BR" sz="4800" b="1" i="1" u="sng" dirty="0"/>
              <a:t>"</a:t>
            </a:r>
            <a:r>
              <a:rPr lang="pt-BR" sz="4800" b="1" i="1" dirty="0"/>
              <a:t>, a visão de mundo </a:t>
            </a:r>
            <a:r>
              <a:rPr lang="pt-BR" sz="4800" b="1" i="1" dirty="0" err="1"/>
              <a:t>keynesiana</a:t>
            </a:r>
            <a:r>
              <a:rPr lang="pt-BR" sz="4800" b="1" i="1" dirty="0"/>
              <a:t> havia nascido.  Essa visão é dominante hoje.</a:t>
            </a:r>
          </a:p>
          <a:p>
            <a:pPr algn="just"/>
            <a:r>
              <a:rPr lang="pt-BR" sz="4800" b="1" i="1" dirty="0"/>
              <a:t>[...]</a:t>
            </a:r>
          </a:p>
          <a:p>
            <a:pPr algn="just"/>
            <a:r>
              <a:rPr lang="pt-BR" sz="4800" b="1" i="1" u="sng" dirty="0">
                <a:solidFill>
                  <a:srgbClr val="FF0000"/>
                </a:solidFill>
              </a:rPr>
              <a:t>Para vencer essa batalha é necessário persuadir as pessoas de que "não roubarás" significa exatamente isso: é imoral roubar, com ou sem voto majoritário</a:t>
            </a:r>
            <a:r>
              <a:rPr lang="pt-BR" sz="4800" b="1" i="1" u="sng" dirty="0"/>
              <a:t>.</a:t>
            </a:r>
            <a:endParaRPr lang="pt-BR" sz="4800" b="1" i="1" dirty="0"/>
          </a:p>
          <a:p>
            <a:pPr algn="just"/>
            <a:r>
              <a:rPr lang="pt-BR" sz="4800" b="1" i="1" dirty="0" smtClean="0"/>
              <a:t>.</a:t>
            </a:r>
            <a:endParaRPr lang="pt-BR" sz="4800" b="1" i="1" dirty="0"/>
          </a:p>
        </p:txBody>
      </p:sp>
    </p:spTree>
    <p:extLst>
      <p:ext uri="{BB962C8B-B14F-4D97-AF65-F5344CB8AC3E}">
        <p14:creationId xmlns:p14="http://schemas.microsoft.com/office/powerpoint/2010/main" val="28354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Fundamentos bíblicos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Idolatria nas ideologias: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Liberalismo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Conservadorismo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Nacionalismo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Democracia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Socialismo</a:t>
            </a:r>
          </a:p>
        </p:txBody>
      </p:sp>
    </p:spTree>
    <p:extLst>
      <p:ext uri="{BB962C8B-B14F-4D97-AF65-F5344CB8AC3E}">
        <p14:creationId xmlns:p14="http://schemas.microsoft.com/office/powerpoint/2010/main" val="2929085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Fundamentos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i="1" dirty="0"/>
              <a:t> Naqueles dias, não havia rei em Israel; cada qual fazia o que achava mais reto. (</a:t>
            </a:r>
            <a:r>
              <a:rPr lang="pt-BR" sz="4800" b="1" i="1" dirty="0" err="1"/>
              <a:t>Jz</a:t>
            </a:r>
            <a:r>
              <a:rPr lang="pt-BR" sz="4800" b="1" i="1" dirty="0"/>
              <a:t> 17.6)</a:t>
            </a:r>
          </a:p>
          <a:p>
            <a:pPr algn="just"/>
            <a:endParaRPr lang="pt-BR" sz="4800" b="1" i="1" dirty="0"/>
          </a:p>
          <a:p>
            <a:pPr algn="just"/>
            <a:r>
              <a:rPr lang="pt-BR" sz="4800" b="1" i="1" dirty="0"/>
              <a:t> Naqueles dias, não havia rei em Israel; cada um fazia o que achava mais reto. (</a:t>
            </a:r>
            <a:r>
              <a:rPr lang="pt-BR" sz="4800" b="1" i="1" dirty="0" err="1"/>
              <a:t>Jz</a:t>
            </a:r>
            <a:r>
              <a:rPr lang="pt-BR" sz="4800" b="1" i="1" dirty="0"/>
              <a:t> 21.25)</a:t>
            </a:r>
          </a:p>
          <a:p>
            <a:pPr algn="just"/>
            <a:endParaRPr lang="pt-BR" sz="4800" b="1" i="1" dirty="0"/>
          </a:p>
        </p:txBody>
      </p:sp>
    </p:spTree>
    <p:extLst>
      <p:ext uri="{BB962C8B-B14F-4D97-AF65-F5344CB8AC3E}">
        <p14:creationId xmlns:p14="http://schemas.microsoft.com/office/powerpoint/2010/main" val="79671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Fundamentos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i="1" dirty="0"/>
              <a:t> 4 Então, os anciãos todos de Israel se congregaram, e vieram a Samuel, a </a:t>
            </a:r>
            <a:r>
              <a:rPr lang="pt-BR" sz="4400" b="1" i="1" dirty="0" err="1"/>
              <a:t>Ramá</a:t>
            </a:r>
            <a:r>
              <a:rPr lang="pt-BR" sz="4400" b="1" i="1" dirty="0"/>
              <a:t>, 5 e lhe disseram: Vê, já estás velho, e teus filhos não andam pelos teus caminhos; constitui-nos, pois, agora, um rei sobre nós, para que nos governe, como o têm todas as nações. 6 Porém esta palavra não agradou a Samuel, quando disseram: Dá-nos um rei, para que nos governe. Então, Samuel orou ao SENHOR. 7 Disse o SENHOR a Samuel: Atende à voz do povo em tudo quanto te diz, pois não te rejeitou a ti, mas a mim, para eu não reinar sobre ele. (1Sm 8.4–7)</a:t>
            </a:r>
          </a:p>
          <a:p>
            <a:pPr algn="just"/>
            <a:endParaRPr lang="pt-BR" sz="4400" b="1" i="1" dirty="0"/>
          </a:p>
          <a:p>
            <a:pPr algn="just"/>
            <a:r>
              <a:rPr lang="pt-BR" sz="4400" b="1" i="1" dirty="0"/>
              <a:t>1 Mas, vendo o povo que Moisés tardava em descer do monte, acercou-se de Arão e lhe disse: Levanta-te, faze-nos deuses que vão adiante de nós; pois, quanto a este Moisés, o homem que nos tirou do Egito, não sabemos o que lhe terá sucedido</a:t>
            </a:r>
            <a:r>
              <a:rPr lang="pt-BR" sz="4400" b="1" i="1" dirty="0" smtClean="0"/>
              <a:t>. </a:t>
            </a:r>
            <a:r>
              <a:rPr lang="pt-BR" sz="4400" b="1" i="1" dirty="0"/>
              <a:t>(</a:t>
            </a:r>
            <a:r>
              <a:rPr lang="pt-BR" sz="4400" b="1" i="1" dirty="0" err="1"/>
              <a:t>Êx</a:t>
            </a:r>
            <a:r>
              <a:rPr lang="pt-BR" sz="4400" b="1" i="1" dirty="0"/>
              <a:t> 32.1</a:t>
            </a:r>
            <a:r>
              <a:rPr lang="pt-BR" sz="4400" b="1" i="1" dirty="0" smtClean="0"/>
              <a:t>)</a:t>
            </a:r>
            <a:endParaRPr lang="pt-BR" sz="4400" b="1" i="1" dirty="0"/>
          </a:p>
        </p:txBody>
      </p:sp>
    </p:spTree>
    <p:extLst>
      <p:ext uri="{BB962C8B-B14F-4D97-AF65-F5344CB8AC3E}">
        <p14:creationId xmlns:p14="http://schemas.microsoft.com/office/powerpoint/2010/main" val="2631571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Fundamentos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i="1" dirty="0"/>
              <a:t>Então, Maria, tomando uma libra de bálsamo de nardo puro, mui precioso, ungiu os pés de Jesus e os enxugou com os seus cabelos; e encheu-se toda a casa com o perfume do bálsamo. 4 Mas Judas </a:t>
            </a:r>
            <a:r>
              <a:rPr lang="pt-BR" sz="4800" b="1" i="1" dirty="0" err="1"/>
              <a:t>Iscariotes</a:t>
            </a:r>
            <a:r>
              <a:rPr lang="pt-BR" sz="4800" b="1" i="1" dirty="0"/>
              <a:t>, um dos seus discípulos, o que estava para traí-lo, disse: 5 Por que não se vendeu este perfume por trezentos </a:t>
            </a:r>
            <a:r>
              <a:rPr lang="pt-BR" sz="4800" b="1" i="1" dirty="0" err="1"/>
              <a:t>denários</a:t>
            </a:r>
            <a:r>
              <a:rPr lang="pt-BR" sz="4800" b="1" i="1" dirty="0"/>
              <a:t> e não se deu aos pobres? 6 Isto disse ele, não porque tivesse cuidado dos pobres; mas porque era ladrão e, tendo a bolsa, tirava o que nela se lançava. 7 Jesus, entretanto, disse: Deixa-a! Que ela guarde isto para o dia em que me embalsamarem; 8 porque os pobres, sempre os tendes convosco, mas a mim nem sempre me tendes. (</a:t>
            </a:r>
            <a:r>
              <a:rPr lang="pt-BR" sz="4800" b="1" i="1" dirty="0" err="1"/>
              <a:t>Jo</a:t>
            </a:r>
            <a:r>
              <a:rPr lang="pt-BR" sz="4800" b="1" i="1" dirty="0"/>
              <a:t> 12.3–8</a:t>
            </a:r>
            <a:r>
              <a:rPr lang="pt-BR" sz="4800" b="1" i="1" dirty="0" smtClean="0"/>
              <a:t>)</a:t>
            </a:r>
            <a:endParaRPr lang="pt-BR" sz="4800" b="1" i="1" dirty="0"/>
          </a:p>
        </p:txBody>
      </p:sp>
    </p:spTree>
    <p:extLst>
      <p:ext uri="{BB962C8B-B14F-4D97-AF65-F5344CB8AC3E}">
        <p14:creationId xmlns:p14="http://schemas.microsoft.com/office/powerpoint/2010/main" val="198082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Cristianismo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ideologia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Esperança no Estado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Cristianismo e ideologia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Nacionalismo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Democracia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800" dirty="0" smtClean="0"/>
              <a:t>Socialismo</a:t>
            </a:r>
          </a:p>
        </p:txBody>
      </p:sp>
    </p:spTree>
    <p:extLst>
      <p:ext uri="{BB962C8B-B14F-4D97-AF65-F5344CB8AC3E}">
        <p14:creationId xmlns:p14="http://schemas.microsoft.com/office/powerpoint/2010/main" val="3793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CONCLUSÃO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27" name="Agrupar 26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30" name="CaixaDeTexto 29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48646" y="2293658"/>
            <a:ext cx="16990711" cy="3831818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5400" b="1" dirty="0" smtClean="0"/>
              <a:t>Objetivos da aula: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/>
              <a:t>mostrar que muito do pensamento atual sobre o papel do estado e da ideologia são na realidade pensamentos idólatras e, portanto, incompatível com o </a:t>
            </a:r>
            <a:r>
              <a:rPr lang="pt-BR" sz="3600" dirty="0" smtClean="0"/>
              <a:t>cristão;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/>
              <a:t>mostrar qual deve ser o papel do cristão na política.</a:t>
            </a:r>
            <a:endParaRPr lang="pt-BR" sz="3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48646" y="144874"/>
            <a:ext cx="12066391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70418" y="6438391"/>
            <a:ext cx="16990711" cy="6324808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5400" b="1" dirty="0" smtClean="0"/>
              <a:t>Estrutura da aula: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u="sng" dirty="0" smtClean="0"/>
              <a:t>Parte conceitual:</a:t>
            </a:r>
            <a:r>
              <a:rPr lang="pt-BR" sz="3600" dirty="0" smtClean="0"/>
              <a:t> espectro político (esquerda/direita) e principais ideologias modernas;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u="sng" dirty="0" smtClean="0"/>
              <a:t>Parte bíblica:</a:t>
            </a:r>
            <a:r>
              <a:rPr lang="pt-BR" sz="3600" dirty="0" smtClean="0"/>
              <a:t> conceituar idolatria; identificar relações entre governo e idolatria; e “ideologias” dentro dos textos bíblicos;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u="sng" dirty="0" smtClean="0"/>
              <a:t>Visões </a:t>
            </a:r>
            <a:r>
              <a:rPr lang="pt-BR" sz="3600" b="1" u="sng" dirty="0"/>
              <a:t>cristãs sobre </a:t>
            </a:r>
            <a:r>
              <a:rPr lang="pt-BR" sz="3600" b="1" u="sng" dirty="0" smtClean="0"/>
              <a:t>política</a:t>
            </a:r>
            <a:r>
              <a:rPr lang="pt-BR" sz="3600" b="1" dirty="0" smtClean="0"/>
              <a:t>: </a:t>
            </a:r>
            <a:r>
              <a:rPr lang="pt-BR" sz="3600" dirty="0" smtClean="0"/>
              <a:t>a visão e os problemas gerados por cada uma dessas visões.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u="sng" dirty="0"/>
              <a:t>Conclusão</a:t>
            </a:r>
            <a:r>
              <a:rPr lang="pt-BR" sz="3600" b="1" u="sng" dirty="0" smtClean="0"/>
              <a:t>:</a:t>
            </a:r>
            <a:r>
              <a:rPr lang="pt-BR" sz="3600" dirty="0" smtClean="0"/>
              <a:t> “amarrar” os tópicos entre si.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910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825771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06093" y="2132292"/>
            <a:ext cx="16075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/>
              <a:t>VÍDEO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136031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Esquerda / direita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80" y="2709691"/>
            <a:ext cx="12680641" cy="95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5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Esquerda / direita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47" y="2731159"/>
            <a:ext cx="15129507" cy="94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5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Esquerda / direita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47" y="2709691"/>
            <a:ext cx="15129507" cy="95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00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08 – A crença no estado e a fé em Deus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Espectro político unidimensional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5" b="42975"/>
          <a:stretch/>
        </p:blipFill>
        <p:spPr>
          <a:xfrm>
            <a:off x="1421424" y="4248150"/>
            <a:ext cx="15071179" cy="37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1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padrão IPN.pptx" id="{7944CD30-CCBA-4382-80EB-7E15E046DA66}" vid="{F6745510-2D9A-433B-BCED-1DC9C2523A7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padrão IPN</Template>
  <TotalTime>7785</TotalTime>
  <Words>1674</Words>
  <Application>Microsoft Office PowerPoint</Application>
  <PresentationFormat>Personalizar</PresentationFormat>
  <Paragraphs>217</Paragraphs>
  <Slides>36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Ildefonso Ferreira Martins Júnior</dc:creator>
  <cp:lastModifiedBy>Ildefonso Ferreira Martins Júnior</cp:lastModifiedBy>
  <cp:revision>341</cp:revision>
  <dcterms:created xsi:type="dcterms:W3CDTF">2017-02-15T18:28:36Z</dcterms:created>
  <dcterms:modified xsi:type="dcterms:W3CDTF">2017-08-22T18:53:37Z</dcterms:modified>
</cp:coreProperties>
</file>