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8" r:id="rId2"/>
    <p:sldMasterId id="2147483710" r:id="rId3"/>
    <p:sldMasterId id="2147483722" r:id="rId4"/>
  </p:sldMasterIdLst>
  <p:notesMasterIdLst>
    <p:notesMasterId r:id="rId42"/>
  </p:notesMasterIdLst>
  <p:handoutMasterIdLst>
    <p:handoutMasterId r:id="rId43"/>
  </p:handoutMasterIdLst>
  <p:sldIdLst>
    <p:sldId id="287" r:id="rId5"/>
    <p:sldId id="315" r:id="rId6"/>
    <p:sldId id="305" r:id="rId7"/>
    <p:sldId id="340" r:id="rId8"/>
    <p:sldId id="317" r:id="rId9"/>
    <p:sldId id="331" r:id="rId10"/>
    <p:sldId id="335" r:id="rId11"/>
    <p:sldId id="332" r:id="rId12"/>
    <p:sldId id="333" r:id="rId13"/>
    <p:sldId id="323" r:id="rId14"/>
    <p:sldId id="334" r:id="rId15"/>
    <p:sldId id="318" r:id="rId16"/>
    <p:sldId id="320" r:id="rId17"/>
    <p:sldId id="338" r:id="rId18"/>
    <p:sldId id="337" r:id="rId19"/>
    <p:sldId id="351" r:id="rId20"/>
    <p:sldId id="321" r:id="rId21"/>
    <p:sldId id="339" r:id="rId22"/>
    <p:sldId id="342" r:id="rId23"/>
    <p:sldId id="341" r:id="rId24"/>
    <p:sldId id="322" r:id="rId25"/>
    <p:sldId id="344" r:id="rId26"/>
    <p:sldId id="345" r:id="rId27"/>
    <p:sldId id="346" r:id="rId28"/>
    <p:sldId id="329" r:id="rId29"/>
    <p:sldId id="330" r:id="rId30"/>
    <p:sldId id="328" r:id="rId31"/>
    <p:sldId id="319" r:id="rId32"/>
    <p:sldId id="290" r:id="rId33"/>
    <p:sldId id="350" r:id="rId34"/>
    <p:sldId id="352" r:id="rId35"/>
    <p:sldId id="347" r:id="rId36"/>
    <p:sldId id="348" r:id="rId37"/>
    <p:sldId id="349" r:id="rId38"/>
    <p:sldId id="298" r:id="rId39"/>
    <p:sldId id="343" r:id="rId40"/>
    <p:sldId id="278" r:id="rId41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FF00"/>
    <a:srgbClr val="00FFFF"/>
    <a:srgbClr val="DCDBE1"/>
    <a:srgbClr val="661B30"/>
    <a:srgbClr val="8E1538"/>
    <a:srgbClr val="4D0B1E"/>
    <a:srgbClr val="5C3D00"/>
    <a:srgbClr val="FFF2D9"/>
    <a:srgbClr val="1F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86080" autoAdjust="0"/>
  </p:normalViewPr>
  <p:slideViewPr>
    <p:cSldViewPr snapToGrid="0" snapToObjects="1" showGuides="1">
      <p:cViewPr>
        <p:scale>
          <a:sx n="30" d="100"/>
          <a:sy n="30" d="100"/>
        </p:scale>
        <p:origin x="1810" y="878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71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A723C-563C-4829-A68F-890141CB0CED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B56176D-664E-49CB-A4FF-B2213006319D}">
      <dgm:prSet phldrT="[Texto]" custT="1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5400" b="1" dirty="0" smtClean="0">
              <a:solidFill>
                <a:schemeClr val="bg1"/>
              </a:solidFill>
            </a:rPr>
            <a:t>CORAÇÃO</a:t>
          </a:r>
          <a:endParaRPr lang="pt-BR" sz="5400" b="1" dirty="0">
            <a:solidFill>
              <a:schemeClr val="bg1"/>
            </a:solidFill>
          </a:endParaRPr>
        </a:p>
      </dgm:t>
    </dgm:pt>
    <dgm:pt modelId="{BE747492-3972-471A-9737-713C96D2B769}" type="parTrans" cxnId="{22C046D8-6199-4152-9265-732665438AEC}">
      <dgm:prSet/>
      <dgm:spPr/>
      <dgm:t>
        <a:bodyPr/>
        <a:lstStyle/>
        <a:p>
          <a:endParaRPr lang="pt-BR"/>
        </a:p>
      </dgm:t>
    </dgm:pt>
    <dgm:pt modelId="{9C9DB38C-65CA-4E1D-8704-B3791EB81E7A}" type="sibTrans" cxnId="{22C046D8-6199-4152-9265-732665438AEC}">
      <dgm:prSet/>
      <dgm:spPr/>
      <dgm:t>
        <a:bodyPr/>
        <a:lstStyle/>
        <a:p>
          <a:endParaRPr lang="pt-BR"/>
        </a:p>
      </dgm:t>
    </dgm:pt>
    <dgm:pt modelId="{0EA90790-FAA3-4792-A041-1BEF6A80AA4F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6000" b="1" dirty="0" smtClean="0"/>
            <a:t>Mundo</a:t>
          </a:r>
          <a:endParaRPr lang="pt-BR" sz="6000" b="1" dirty="0"/>
        </a:p>
      </dgm:t>
    </dgm:pt>
    <dgm:pt modelId="{04929C15-E1B6-4141-84FC-CBB8E3C9B642}" type="parTrans" cxnId="{32545D39-11D9-4CC4-992B-FA23274A9ECF}">
      <dgm:prSet/>
      <dgm:spPr/>
      <dgm:t>
        <a:bodyPr/>
        <a:lstStyle/>
        <a:p>
          <a:endParaRPr lang="pt-BR"/>
        </a:p>
      </dgm:t>
    </dgm:pt>
    <dgm:pt modelId="{0CFB7578-71F7-40D1-8F4D-ECD61CEFA16C}" type="sibTrans" cxnId="{32545D39-11D9-4CC4-992B-FA23274A9ECF}">
      <dgm:prSet/>
      <dgm:spPr/>
      <dgm:t>
        <a:bodyPr/>
        <a:lstStyle/>
        <a:p>
          <a:endParaRPr lang="pt-BR"/>
        </a:p>
      </dgm:t>
    </dgm:pt>
    <dgm:pt modelId="{CFEC55FC-1A39-4268-A67F-EEA0902E3315}">
      <dgm:prSet phldrT="[Texto]" custT="1"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6000" b="1" dirty="0" smtClean="0"/>
            <a:t>Diabo</a:t>
          </a:r>
          <a:endParaRPr lang="pt-BR" sz="6000" b="1" dirty="0"/>
        </a:p>
      </dgm:t>
    </dgm:pt>
    <dgm:pt modelId="{AC8A323C-24AB-4A83-AED9-AEF38B241918}" type="parTrans" cxnId="{D3F5C66E-C432-443B-A4B7-14403364E632}">
      <dgm:prSet/>
      <dgm:spPr/>
      <dgm:t>
        <a:bodyPr/>
        <a:lstStyle/>
        <a:p>
          <a:endParaRPr lang="pt-BR"/>
        </a:p>
      </dgm:t>
    </dgm:pt>
    <dgm:pt modelId="{A940C888-72AE-496C-A750-A3BA4F09FDF3}" type="sibTrans" cxnId="{D3F5C66E-C432-443B-A4B7-14403364E632}">
      <dgm:prSet/>
      <dgm:spPr/>
      <dgm:t>
        <a:bodyPr/>
        <a:lstStyle/>
        <a:p>
          <a:endParaRPr lang="pt-BR"/>
        </a:p>
      </dgm:t>
    </dgm:pt>
    <dgm:pt modelId="{315FE9A9-CDD9-48CC-969D-D5B9A469A9D2}">
      <dgm:prSet phldrT="[Texto]" custT="1"/>
      <dgm:spPr>
        <a:solidFill>
          <a:srgbClr val="00FF0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6000" b="1" dirty="0" smtClean="0">
              <a:solidFill>
                <a:schemeClr val="tx1"/>
              </a:solidFill>
            </a:rPr>
            <a:t>Carne</a:t>
          </a:r>
          <a:endParaRPr lang="pt-BR" sz="6000" b="1" dirty="0">
            <a:solidFill>
              <a:schemeClr val="tx1"/>
            </a:solidFill>
          </a:endParaRPr>
        </a:p>
      </dgm:t>
    </dgm:pt>
    <dgm:pt modelId="{285A32AA-0FC1-4A0F-BFFE-4BFC7E183F02}" type="parTrans" cxnId="{1946C95A-FBA5-4184-B988-7C09D1EC5279}">
      <dgm:prSet/>
      <dgm:spPr/>
      <dgm:t>
        <a:bodyPr/>
        <a:lstStyle/>
        <a:p>
          <a:endParaRPr lang="pt-BR"/>
        </a:p>
      </dgm:t>
    </dgm:pt>
    <dgm:pt modelId="{8FA49B0E-E37B-4CF9-82DA-A95374552237}" type="sibTrans" cxnId="{1946C95A-FBA5-4184-B988-7C09D1EC5279}">
      <dgm:prSet/>
      <dgm:spPr/>
      <dgm:t>
        <a:bodyPr/>
        <a:lstStyle/>
        <a:p>
          <a:endParaRPr lang="pt-BR"/>
        </a:p>
      </dgm:t>
    </dgm:pt>
    <dgm:pt modelId="{28FBDA4C-76DD-4F8A-9129-5708E103F9BE}" type="pres">
      <dgm:prSet presAssocID="{BA9A723C-563C-4829-A68F-890141CB0CE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BA869102-6EB6-4C1F-90C9-44E17B51A3BA}" type="pres">
      <dgm:prSet presAssocID="{5B56176D-664E-49CB-A4FF-B2213006319D}" presName="singleCycle" presStyleCnt="0"/>
      <dgm:spPr/>
    </dgm:pt>
    <dgm:pt modelId="{98B11510-F8F5-4CB4-B91D-4A7F1798862F}" type="pres">
      <dgm:prSet presAssocID="{5B56176D-664E-49CB-A4FF-B2213006319D}" presName="singleCenter" presStyleLbl="node1" presStyleIdx="0" presStyleCnt="4" custScaleX="105901">
        <dgm:presLayoutVars>
          <dgm:chMax val="7"/>
          <dgm:chPref val="7"/>
        </dgm:presLayoutVars>
      </dgm:prSet>
      <dgm:spPr/>
      <dgm:t>
        <a:bodyPr/>
        <a:lstStyle/>
        <a:p>
          <a:endParaRPr lang="pt-BR"/>
        </a:p>
      </dgm:t>
    </dgm:pt>
    <dgm:pt modelId="{9980BE56-7A2E-40B2-998A-28B23709ECD7}" type="pres">
      <dgm:prSet presAssocID="{04929C15-E1B6-4141-84FC-CBB8E3C9B642}" presName="Name56" presStyleLbl="parChTrans1D2" presStyleIdx="0" presStyleCnt="3"/>
      <dgm:spPr/>
      <dgm:t>
        <a:bodyPr/>
        <a:lstStyle/>
        <a:p>
          <a:endParaRPr lang="pt-BR"/>
        </a:p>
      </dgm:t>
    </dgm:pt>
    <dgm:pt modelId="{81936749-0DD2-4FF5-9250-16803EB704FA}" type="pres">
      <dgm:prSet presAssocID="{0EA90790-FAA3-4792-A041-1BEF6A80AA4F}" presName="text0" presStyleLbl="node1" presStyleIdx="1" presStyleCnt="4" custScaleX="12978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ACEABC-B4F1-4052-812D-81D4D9B65472}" type="pres">
      <dgm:prSet presAssocID="{AC8A323C-24AB-4A83-AED9-AEF38B241918}" presName="Name56" presStyleLbl="parChTrans1D2" presStyleIdx="1" presStyleCnt="3"/>
      <dgm:spPr/>
      <dgm:t>
        <a:bodyPr/>
        <a:lstStyle/>
        <a:p>
          <a:endParaRPr lang="pt-BR"/>
        </a:p>
      </dgm:t>
    </dgm:pt>
    <dgm:pt modelId="{2F736C14-9EC8-42A5-AA5D-73EE7A02E2BE}" type="pres">
      <dgm:prSet presAssocID="{CFEC55FC-1A39-4268-A67F-EEA0902E3315}" presName="text0" presStyleLbl="node1" presStyleIdx="2" presStyleCnt="4" custScaleX="11997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E670CE-27E9-43C1-BEFA-004D7BEDDEB0}" type="pres">
      <dgm:prSet presAssocID="{285A32AA-0FC1-4A0F-BFFE-4BFC7E183F02}" presName="Name56" presStyleLbl="parChTrans1D2" presStyleIdx="2" presStyleCnt="3"/>
      <dgm:spPr/>
      <dgm:t>
        <a:bodyPr/>
        <a:lstStyle/>
        <a:p>
          <a:endParaRPr lang="pt-BR"/>
        </a:p>
      </dgm:t>
    </dgm:pt>
    <dgm:pt modelId="{8AF1B294-5246-4009-927A-8061FB0E1AEC}" type="pres">
      <dgm:prSet presAssocID="{315FE9A9-CDD9-48CC-969D-D5B9A469A9D2}" presName="text0" presStyleLbl="node1" presStyleIdx="3" presStyleCnt="4" custScaleX="11813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BEE9124-F28A-41AB-BF9B-D7F5B8A73E2F}" type="presOf" srcId="{AC8A323C-24AB-4A83-AED9-AEF38B241918}" destId="{92ACEABC-B4F1-4052-812D-81D4D9B65472}" srcOrd="0" destOrd="0" presId="urn:microsoft.com/office/officeart/2008/layout/RadialCluster"/>
    <dgm:cxn modelId="{22C046D8-6199-4152-9265-732665438AEC}" srcId="{BA9A723C-563C-4829-A68F-890141CB0CED}" destId="{5B56176D-664E-49CB-A4FF-B2213006319D}" srcOrd="0" destOrd="0" parTransId="{BE747492-3972-471A-9737-713C96D2B769}" sibTransId="{9C9DB38C-65CA-4E1D-8704-B3791EB81E7A}"/>
    <dgm:cxn modelId="{0C1C1427-A7F2-4681-B507-4D30CF00D6D4}" type="presOf" srcId="{04929C15-E1B6-4141-84FC-CBB8E3C9B642}" destId="{9980BE56-7A2E-40B2-998A-28B23709ECD7}" srcOrd="0" destOrd="0" presId="urn:microsoft.com/office/officeart/2008/layout/RadialCluster"/>
    <dgm:cxn modelId="{8E33E97C-C665-45F8-B411-213350E338B0}" type="presOf" srcId="{315FE9A9-CDD9-48CC-969D-D5B9A469A9D2}" destId="{8AF1B294-5246-4009-927A-8061FB0E1AEC}" srcOrd="0" destOrd="0" presId="urn:microsoft.com/office/officeart/2008/layout/RadialCluster"/>
    <dgm:cxn modelId="{3079B8F2-39DF-4C82-8BCC-14CD81B33ACA}" type="presOf" srcId="{5B56176D-664E-49CB-A4FF-B2213006319D}" destId="{98B11510-F8F5-4CB4-B91D-4A7F1798862F}" srcOrd="0" destOrd="0" presId="urn:microsoft.com/office/officeart/2008/layout/RadialCluster"/>
    <dgm:cxn modelId="{32545D39-11D9-4CC4-992B-FA23274A9ECF}" srcId="{5B56176D-664E-49CB-A4FF-B2213006319D}" destId="{0EA90790-FAA3-4792-A041-1BEF6A80AA4F}" srcOrd="0" destOrd="0" parTransId="{04929C15-E1B6-4141-84FC-CBB8E3C9B642}" sibTransId="{0CFB7578-71F7-40D1-8F4D-ECD61CEFA16C}"/>
    <dgm:cxn modelId="{1946C95A-FBA5-4184-B988-7C09D1EC5279}" srcId="{5B56176D-664E-49CB-A4FF-B2213006319D}" destId="{315FE9A9-CDD9-48CC-969D-D5B9A469A9D2}" srcOrd="2" destOrd="0" parTransId="{285A32AA-0FC1-4A0F-BFFE-4BFC7E183F02}" sibTransId="{8FA49B0E-E37B-4CF9-82DA-A95374552237}"/>
    <dgm:cxn modelId="{F0082262-63A2-4395-B2DA-ED8A72A6BE8C}" type="presOf" srcId="{BA9A723C-563C-4829-A68F-890141CB0CED}" destId="{28FBDA4C-76DD-4F8A-9129-5708E103F9BE}" srcOrd="0" destOrd="0" presId="urn:microsoft.com/office/officeart/2008/layout/RadialCluster"/>
    <dgm:cxn modelId="{196A95EE-D67D-46A1-A05E-804BC01C9D18}" type="presOf" srcId="{285A32AA-0FC1-4A0F-BFFE-4BFC7E183F02}" destId="{7CE670CE-27E9-43C1-BEFA-004D7BEDDEB0}" srcOrd="0" destOrd="0" presId="urn:microsoft.com/office/officeart/2008/layout/RadialCluster"/>
    <dgm:cxn modelId="{D3F5C66E-C432-443B-A4B7-14403364E632}" srcId="{5B56176D-664E-49CB-A4FF-B2213006319D}" destId="{CFEC55FC-1A39-4268-A67F-EEA0902E3315}" srcOrd="1" destOrd="0" parTransId="{AC8A323C-24AB-4A83-AED9-AEF38B241918}" sibTransId="{A940C888-72AE-496C-A750-A3BA4F09FDF3}"/>
    <dgm:cxn modelId="{B6166E25-223C-495D-A384-77D020B3B56B}" type="presOf" srcId="{CFEC55FC-1A39-4268-A67F-EEA0902E3315}" destId="{2F736C14-9EC8-42A5-AA5D-73EE7A02E2BE}" srcOrd="0" destOrd="0" presId="urn:microsoft.com/office/officeart/2008/layout/RadialCluster"/>
    <dgm:cxn modelId="{B9389860-F965-4CA5-B6E1-F81FBB2ADCD1}" type="presOf" srcId="{0EA90790-FAA3-4792-A041-1BEF6A80AA4F}" destId="{81936749-0DD2-4FF5-9250-16803EB704FA}" srcOrd="0" destOrd="0" presId="urn:microsoft.com/office/officeart/2008/layout/RadialCluster"/>
    <dgm:cxn modelId="{B701059B-BB50-446A-864F-56D88102DB5C}" type="presParOf" srcId="{28FBDA4C-76DD-4F8A-9129-5708E103F9BE}" destId="{BA869102-6EB6-4C1F-90C9-44E17B51A3BA}" srcOrd="0" destOrd="0" presId="urn:microsoft.com/office/officeart/2008/layout/RadialCluster"/>
    <dgm:cxn modelId="{DFC15395-1CA5-4F63-807E-004B97C209C5}" type="presParOf" srcId="{BA869102-6EB6-4C1F-90C9-44E17B51A3BA}" destId="{98B11510-F8F5-4CB4-B91D-4A7F1798862F}" srcOrd="0" destOrd="0" presId="urn:microsoft.com/office/officeart/2008/layout/RadialCluster"/>
    <dgm:cxn modelId="{3539052C-3D16-421E-A99F-28882A5DBDFD}" type="presParOf" srcId="{BA869102-6EB6-4C1F-90C9-44E17B51A3BA}" destId="{9980BE56-7A2E-40B2-998A-28B23709ECD7}" srcOrd="1" destOrd="0" presId="urn:microsoft.com/office/officeart/2008/layout/RadialCluster"/>
    <dgm:cxn modelId="{564A2BFA-C440-4351-8743-0C1DB54600E2}" type="presParOf" srcId="{BA869102-6EB6-4C1F-90C9-44E17B51A3BA}" destId="{81936749-0DD2-4FF5-9250-16803EB704FA}" srcOrd="2" destOrd="0" presId="urn:microsoft.com/office/officeart/2008/layout/RadialCluster"/>
    <dgm:cxn modelId="{56980FF6-D86C-4B1D-B859-BC1AD6614586}" type="presParOf" srcId="{BA869102-6EB6-4C1F-90C9-44E17B51A3BA}" destId="{92ACEABC-B4F1-4052-812D-81D4D9B65472}" srcOrd="3" destOrd="0" presId="urn:microsoft.com/office/officeart/2008/layout/RadialCluster"/>
    <dgm:cxn modelId="{CD81B79F-D8B9-478C-AF99-231AAD806F60}" type="presParOf" srcId="{BA869102-6EB6-4C1F-90C9-44E17B51A3BA}" destId="{2F736C14-9EC8-42A5-AA5D-73EE7A02E2BE}" srcOrd="4" destOrd="0" presId="urn:microsoft.com/office/officeart/2008/layout/RadialCluster"/>
    <dgm:cxn modelId="{1927076A-7FB7-4495-9888-A101CE99931D}" type="presParOf" srcId="{BA869102-6EB6-4C1F-90C9-44E17B51A3BA}" destId="{7CE670CE-27E9-43C1-BEFA-004D7BEDDEB0}" srcOrd="5" destOrd="0" presId="urn:microsoft.com/office/officeart/2008/layout/RadialCluster"/>
    <dgm:cxn modelId="{E4F64006-1B30-4D9B-8B3F-81DCBD1ACF1D}" type="presParOf" srcId="{BA869102-6EB6-4C1F-90C9-44E17B51A3BA}" destId="{8AF1B294-5246-4009-927A-8061FB0E1AE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05/06/2017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9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9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57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19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24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27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1195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30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4A64A-DA99-4771-9123-76F1780A8360}" type="slidenum">
              <a:rPr lang="pt-BR" smtClean="0">
                <a:solidFill>
                  <a:prstClr val="black"/>
                </a:solidFill>
              </a:rPr>
              <a:pPr/>
              <a:t>31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06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4A64A-DA99-4771-9123-76F1780A8360}" type="slidenum">
              <a:rPr lang="pt-BR" smtClean="0">
                <a:solidFill>
                  <a:prstClr val="black"/>
                </a:solidFill>
              </a:rPr>
              <a:pPr/>
              <a:t>32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063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4A64A-DA99-4771-9123-76F1780A8360}" type="slidenum">
              <a:rPr lang="pt-BR" smtClean="0">
                <a:solidFill>
                  <a:prstClr val="black"/>
                </a:solidFill>
              </a:rPr>
              <a:pPr/>
              <a:t>33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063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>
              <a:latin typeface="Times New Roman" pitchFamily="18" charset="0"/>
            </a:endParaRPr>
          </a:p>
        </p:txBody>
      </p:sp>
      <p:sp>
        <p:nvSpPr>
          <p:cNvPr id="120836" name="Espaço Reservado para Número de Slide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9277" y="9060845"/>
            <a:ext cx="2975596" cy="47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84" tIns="49492" rIns="98984" bIns="49492"/>
          <a:lstStyle/>
          <a:p>
            <a:fld id="{22609434-10BA-4980-9CAA-48E2C246ECF7}" type="slidenum">
              <a:rPr lang="pt-BR" altLang="pt-BR">
                <a:solidFill>
                  <a:srgbClr val="FFFFFF"/>
                </a:solidFill>
              </a:rPr>
              <a:pPr/>
              <a:t>36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1334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95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45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9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15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15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69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69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3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17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" y="8255002"/>
            <a:ext cx="18288002" cy="5461000"/>
          </a:xfrm>
        </p:spPr>
        <p:txBody>
          <a:bodyPr>
            <a:normAutofit/>
          </a:bodyPr>
          <a:lstStyle>
            <a:lvl1pPr>
              <a:defRPr sz="2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73" y="0"/>
            <a:ext cx="6040446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1" y="0"/>
            <a:ext cx="6040446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97" y="0"/>
            <a:ext cx="6040446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ltGray">
          <a:xfrm>
            <a:off x="0" y="17"/>
            <a:ext cx="18288000" cy="1027112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ângulo 4"/>
          <p:cNvSpPr/>
          <p:nvPr/>
        </p:nvSpPr>
        <p:spPr bwMode="invGray">
          <a:xfrm>
            <a:off x="0" y="10255250"/>
            <a:ext cx="18288000" cy="9207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6711696"/>
            <a:ext cx="16154400" cy="3346704"/>
          </a:xfrm>
        </p:spPr>
        <p:txBody>
          <a:bodyPr tIns="0" bIns="0" anchor="t"/>
          <a:lstStyle>
            <a:lvl1pPr algn="l">
              <a:defRPr sz="9400" b="1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16154400" cy="2999232"/>
          </a:xfrm>
        </p:spPr>
        <p:txBody>
          <a:bodyPr lIns="237744" tIns="0" rIns="91440" bIns="0" anchor="b"/>
          <a:lstStyle>
            <a:lvl1pPr marL="0" indent="0" algn="l">
              <a:buNone/>
              <a:defRPr sz="4000">
                <a:solidFill>
                  <a:srgbClr val="FFFFFF"/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fld id="{D848B1E9-370D-41D7-BFD6-7D1489FC1568}" type="datetimeFigureOut">
              <a:rPr lang="en-US"/>
              <a:pPr>
                <a:defRPr/>
              </a:pPr>
              <a:t>6/5/2017</a:t>
            </a:fld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fld id="{B785D688-6303-4AE7-AA92-EAD79A0744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4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10896"/>
            <a:ext cx="16459200" cy="2505456"/>
          </a:xfrm>
        </p:spPr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7B9FC-A4C2-46E6-A0F0-5C48375CABC1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A0F77-4C22-4263-9FF9-7F3D702287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21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ltGray">
          <a:xfrm>
            <a:off x="0" y="17"/>
            <a:ext cx="18288000" cy="520382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ângulo 4"/>
          <p:cNvSpPr/>
          <p:nvPr/>
        </p:nvSpPr>
        <p:spPr bwMode="invGray">
          <a:xfrm>
            <a:off x="0" y="5203843"/>
            <a:ext cx="18288000" cy="92074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9616" y="237744"/>
            <a:ext cx="16026384" cy="3273552"/>
          </a:xfrm>
        </p:spPr>
        <p:txBody>
          <a:bodyPr tIns="0" rIns="182880" bIns="0" anchor="b"/>
          <a:lstStyle>
            <a:lvl1pPr algn="l">
              <a:defRPr sz="9400" b="1" cap="none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81328" y="3657600"/>
            <a:ext cx="16044672" cy="1371600"/>
          </a:xfrm>
        </p:spPr>
        <p:txBody>
          <a:bodyPr lIns="292608" tIns="0" rIns="91440" bIns="0"/>
          <a:lstStyle>
            <a:lvl1pPr marL="0" indent="0">
              <a:buNone/>
              <a:defRPr sz="4000">
                <a:solidFill>
                  <a:srgbClr val="FFFFFF"/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fld id="{B6CEF20B-F6C1-4895-A48D-2103EA926490}" type="datetimeFigureOut">
              <a:rPr lang="en-US"/>
              <a:pPr>
                <a:defRPr/>
              </a:pPr>
              <a:t>6/5/2017</a:t>
            </a:fld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95000"/>
                  </a:prstClr>
                </a:solidFill>
              </a:defRPr>
            </a:lvl1pPr>
          </a:lstStyle>
          <a:p>
            <a:pPr>
              <a:defRPr/>
            </a:pPr>
            <a:fld id="{9ECC367E-8517-4B9E-B0D1-20A0080BF54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32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3547872"/>
            <a:ext cx="8077200" cy="9247632"/>
          </a:xfrm>
        </p:spPr>
        <p:txBody>
          <a:bodyPr lIns="182880"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96400" y="3547872"/>
            <a:ext cx="8077200" cy="9247632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28E6E-B2EB-4F76-B28C-2F174022A234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D1359-46F9-4539-9518-25557D5191A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55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3397981"/>
            <a:ext cx="8080376" cy="1430710"/>
          </a:xfrm>
        </p:spPr>
        <p:txBody>
          <a:bodyPr lIns="292608" anchor="ctr"/>
          <a:lstStyle>
            <a:lvl1pPr marL="0" indent="0">
              <a:buNone/>
              <a:defRPr sz="4600" b="1" cap="all" baseline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4400" y="4899024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90067" y="3397981"/>
            <a:ext cx="8083550" cy="1430710"/>
          </a:xfrm>
        </p:spPr>
        <p:txBody>
          <a:bodyPr lIns="292608" anchor="ctr"/>
          <a:lstStyle>
            <a:lvl1pPr marL="0" indent="0">
              <a:buNone/>
              <a:defRPr sz="4600" b="1" cap="all" baseline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90067" y="4899024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70A79-2F0F-4089-898C-5338F5B3B521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33B24-9779-44C2-BCBC-B8A95392B84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32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1C9AF-082D-4736-895A-32B15743384C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A92E5-CF86-4C9A-B16E-7BBA98777CE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91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223DD-A462-4D97-A950-A6FC40EE4881}" type="datetimeFigureOut">
              <a:rPr lang="en-US"/>
              <a:pPr>
                <a:defRPr/>
              </a:pPr>
              <a:t>6/5/2017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C3D4F-ADEC-48FC-89BA-E15ED97C124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84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 bwMode="invGray">
          <a:xfrm>
            <a:off x="5711843" y="0"/>
            <a:ext cx="92074" cy="29083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ângulo 5"/>
          <p:cNvSpPr/>
          <p:nvPr/>
        </p:nvSpPr>
        <p:spPr bwMode="invGray">
          <a:xfrm>
            <a:off x="5711843" y="0"/>
            <a:ext cx="92074" cy="29083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676" y="304800"/>
            <a:ext cx="5047488" cy="1956816"/>
          </a:xfrm>
        </p:spPr>
        <p:txBody>
          <a:bodyPr lIns="146304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38759" y="3486269"/>
            <a:ext cx="11841282" cy="911777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35676" y="3460036"/>
            <a:ext cx="4937760" cy="9144000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56F88-37DA-410D-83FC-BAE41D34C453}" type="datetimeFigureOut">
              <a:rPr lang="en-US"/>
              <a:pPr>
                <a:defRPr/>
              </a:pPr>
              <a:t>6/5/2017</a:t>
            </a:fld>
            <a:endParaRPr lang="en-US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F47F2-F6EC-4919-836A-86893BBEC6C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35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711843" y="0"/>
            <a:ext cx="92074" cy="13716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tângulo 5"/>
          <p:cNvSpPr/>
          <p:nvPr/>
        </p:nvSpPr>
        <p:spPr bwMode="invGray">
          <a:xfrm>
            <a:off x="5711843" y="0"/>
            <a:ext cx="92074" cy="13716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9186" y="310896"/>
            <a:ext cx="5050300" cy="1956816"/>
          </a:xfrm>
        </p:spPr>
        <p:txBody>
          <a:bodyPr lIns="146304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807629" y="2969616"/>
            <a:ext cx="12494794" cy="10746384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29184" y="3456432"/>
            <a:ext cx="4937760" cy="9144000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330200" y="2339976"/>
            <a:ext cx="5045076" cy="40322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35ECB-35CA-43D5-A4B0-D274FF0C9AE9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6070600" y="2339976"/>
            <a:ext cx="10388600" cy="403224"/>
          </a:xfrm>
        </p:spPr>
        <p:txBody>
          <a:bodyPr/>
          <a:lstStyle>
            <a:lvl1pPr>
              <a:defRPr>
                <a:solidFill>
                  <a:prstClr val="white">
                    <a:shade val="50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6678293" y="2339976"/>
            <a:ext cx="1466850" cy="40322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8D479-3AA8-4F19-B68B-E9564BC4ED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31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95EC2-40EC-411E-BC31-E3F5B87535E7}" type="datetimeFigureOut">
              <a:rPr lang="en-US"/>
              <a:pPr>
                <a:defRPr/>
              </a:pPr>
              <a:t>6/5/2017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F6750-356F-4BC5-AFFB-08589AFC89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720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invGray">
          <a:xfrm>
            <a:off x="13198493" y="0"/>
            <a:ext cx="92074" cy="13716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tângulo 4"/>
          <p:cNvSpPr/>
          <p:nvPr/>
        </p:nvSpPr>
        <p:spPr bwMode="ltGray">
          <a:xfrm>
            <a:off x="13296900" y="0"/>
            <a:ext cx="5029200" cy="13716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563600" y="549309"/>
            <a:ext cx="3810000" cy="11703050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29"/>
            <a:ext cx="12039600" cy="1170305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6A6F6-2412-4014-BD61-37D34FD0350F}" type="datetimeFigureOut">
              <a:rPr lang="en-US"/>
              <a:pPr>
                <a:defRPr/>
              </a:pPr>
              <a:t>6/5/2017</a:t>
            </a:fld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80043" y="12753993"/>
            <a:ext cx="7673974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E5B5C-82A1-4234-BDCC-D284A536B1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83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4260867"/>
            <a:ext cx="15544800" cy="294005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914400" indent="0" algn="ctr">
              <a:buNone/>
              <a:defRPr/>
            </a:lvl2pPr>
            <a:lvl3pPr marL="1828800" indent="0" algn="ctr">
              <a:buNone/>
              <a:defRPr/>
            </a:lvl3pPr>
            <a:lvl4pPr marL="2743200" indent="0" algn="ctr">
              <a:buNone/>
              <a:defRPr/>
            </a:lvl4pPr>
            <a:lvl5pPr marL="3657600" indent="0" algn="ctr">
              <a:buNone/>
              <a:defRPr/>
            </a:lvl5pPr>
            <a:lvl6pPr marL="4572000" indent="0" algn="ctr">
              <a:buNone/>
              <a:defRPr/>
            </a:lvl6pPr>
            <a:lvl7pPr marL="5486400" indent="0" algn="ctr">
              <a:buNone/>
              <a:defRPr/>
            </a:lvl7pPr>
            <a:lvl8pPr marL="6400800" indent="0" algn="ctr">
              <a:buNone/>
              <a:defRPr/>
            </a:lvl8pPr>
            <a:lvl9pPr marL="73152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11231B64-C0FD-4DB3-B583-C9E11EDE97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9711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0E0C597D-AF45-4290-B997-1C3F07B4B3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0631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626" y="8813817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3BF50967-2FCF-461D-AB0B-4D580228E8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6969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3200413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96400" y="3200413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B0C96FDA-16D9-4F49-9785-42A1E3D998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186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90067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90067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2EA0DDF2-1D71-4972-AE50-60F7671428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048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A1F723AC-98A1-414E-8AF9-04B9AA7769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6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4876C836-E2C0-4B1C-8559-E876618147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8530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17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0100" y="546117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17" y="2870207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B91C23AA-3566-4526-96C2-EF92C9BA45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024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16B66612-45DC-4A13-987F-9A581AC83B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97731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97CB672E-2073-485C-BB63-FEF3A75A34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608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258800" y="549293"/>
            <a:ext cx="4114800" cy="1170305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549293"/>
            <a:ext cx="12039600" cy="117030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7B68AFB9-4B55-4CA8-8B9C-96A60DBB64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9063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4260851"/>
            <a:ext cx="15544800" cy="294005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914400" indent="0" algn="ctr">
              <a:buNone/>
              <a:defRPr/>
            </a:lvl2pPr>
            <a:lvl3pPr marL="1828800" indent="0" algn="ctr">
              <a:buNone/>
              <a:defRPr/>
            </a:lvl3pPr>
            <a:lvl4pPr marL="2743200" indent="0" algn="ctr">
              <a:buNone/>
              <a:defRPr/>
            </a:lvl4pPr>
            <a:lvl5pPr marL="3657600" indent="0" algn="ctr">
              <a:buNone/>
              <a:defRPr/>
            </a:lvl5pPr>
            <a:lvl6pPr marL="4572000" indent="0" algn="ctr">
              <a:buNone/>
              <a:defRPr/>
            </a:lvl6pPr>
            <a:lvl7pPr marL="5486400" indent="0" algn="ctr">
              <a:buNone/>
              <a:defRPr/>
            </a:lvl7pPr>
            <a:lvl8pPr marL="6400800" indent="0" algn="ctr">
              <a:buNone/>
              <a:defRPr/>
            </a:lvl8pPr>
            <a:lvl9pPr marL="73152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11231B64-C0FD-4DB3-B583-C9E11EDE976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2311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0E0C597D-AF45-4290-B997-1C3F07B4B3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2058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626" y="8813801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3BF50967-2FCF-461D-AB0B-4D580228E8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5263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3200401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96400" y="3200401"/>
            <a:ext cx="80772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B0C96FDA-16D9-4F49-9785-42A1E3D998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4299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90051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90051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2EA0DDF2-1D71-4972-AE50-60F7671428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1792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A1F723AC-98A1-414E-8AF9-04B9AA7769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9295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4876C836-E2C0-4B1C-8559-E876618147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436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B91C23AA-3566-4526-96C2-EF92C9BA45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830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16B66612-45DC-4A13-987F-9A581AC83B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664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97CB672E-2073-485C-BB63-FEF3A75A34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01865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258800" y="549277"/>
            <a:ext cx="4114800" cy="1170305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549277"/>
            <a:ext cx="12039600" cy="117030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1825626">
              <a:defRPr/>
            </a:lvl1pPr>
          </a:lstStyle>
          <a:p>
            <a:pPr>
              <a:defRPr/>
            </a:pPr>
            <a:fld id="{7B68AFB9-4B55-4CA8-8B9C-96A60DBB64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18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9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19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19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19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 bwMode="invGray">
          <a:xfrm>
            <a:off x="0" y="2873376"/>
            <a:ext cx="18288000" cy="889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tângulo 6"/>
          <p:cNvSpPr/>
          <p:nvPr/>
        </p:nvSpPr>
        <p:spPr bwMode="ltGray">
          <a:xfrm>
            <a:off x="0" y="17"/>
            <a:ext cx="18288000" cy="286702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>
            <a:extLst/>
          </a:lstStyle>
          <a:p>
            <a:pPr algn="ctr"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6459200" cy="2501900"/>
          </a:xfrm>
          <a:prstGeom prst="rect">
            <a:avLst/>
          </a:prstGeom>
        </p:spPr>
        <p:txBody>
          <a:bodyPr vert="horz" lIns="182880" tIns="91440" rIns="91440" bIns="9144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205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914400" y="3549651"/>
            <a:ext cx="16459200" cy="925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28" tIns="182880" rIns="18288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914400" y="12954000"/>
            <a:ext cx="4267200" cy="549276"/>
          </a:xfrm>
          <a:prstGeom prst="rect">
            <a:avLst/>
          </a:prstGeom>
        </p:spPr>
        <p:txBody>
          <a:bodyPr vert="horz" lIns="219456" tIns="91440" rIns="91440" bIns="0" rtlCol="0" anchor="b"/>
          <a:lstStyle>
            <a:lvl1pPr algn="l" eaLnBrk="1" latinLnBrk="0" hangingPunct="1">
              <a:buFont typeface="Times New Roman" pitchFamily="18" charset="0"/>
              <a:buNone/>
              <a:defRPr kumimoji="0" sz="2400">
                <a:solidFill>
                  <a:prstClr val="black">
                    <a:tint val="95000"/>
                  </a:prstClr>
                </a:solidFill>
                <a:latin typeface="Arial" charset="0"/>
                <a:ea typeface="+mn-ea"/>
                <a:cs typeface="+mn-cs"/>
              </a:defRPr>
            </a:lvl1pPr>
            <a:extLst/>
          </a:lstStyle>
          <a:p>
            <a:pPr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fld id="{9B48407B-9C6E-4F61-87D8-57CAAF24C96F}" type="datetimeFigureOut">
              <a:rPr lang="en-US" smtClean="0"/>
              <a:pPr defTabSz="898526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defRPr/>
              </a:pPr>
              <a:t>6/5/2017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280043" y="12954000"/>
            <a:ext cx="11017250" cy="549276"/>
          </a:xfrm>
          <a:prstGeom prst="rect">
            <a:avLst/>
          </a:prstGeom>
        </p:spPr>
        <p:txBody>
          <a:bodyPr vert="horz" lIns="91440" tIns="91440" rIns="91440" bIns="0" rtlCol="0" anchor="b"/>
          <a:lstStyle>
            <a:lvl1pPr algn="l" eaLnBrk="1" latinLnBrk="0" hangingPunct="1">
              <a:buFont typeface="Times New Roman" pitchFamily="18" charset="0"/>
              <a:buNone/>
              <a:defRPr kumimoji="0" sz="2400">
                <a:solidFill>
                  <a:prstClr val="black">
                    <a:tint val="95000"/>
                  </a:prstClr>
                </a:solidFill>
                <a:latin typeface="Arial" charset="0"/>
                <a:ea typeface="+mn-ea"/>
                <a:cs typeface="+mn-cs"/>
              </a:defRPr>
            </a:lvl1pPr>
            <a:extLst/>
          </a:lstStyle>
          <a:p>
            <a:pPr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6408417" y="12954000"/>
            <a:ext cx="1466850" cy="549276"/>
          </a:xfrm>
          <a:prstGeom prst="rect">
            <a:avLst/>
          </a:prstGeom>
        </p:spPr>
        <p:txBody>
          <a:bodyPr vert="horz" lIns="182880" tIns="91440" rIns="182880" bIns="0" rtlCol="0" anchor="b"/>
          <a:lstStyle>
            <a:lvl1pPr algn="r" eaLnBrk="1" latinLnBrk="0" hangingPunct="1">
              <a:buFont typeface="Times New Roman" pitchFamily="18" charset="0"/>
              <a:buNone/>
              <a:defRPr kumimoji="0" sz="2400">
                <a:solidFill>
                  <a:prstClr val="black">
                    <a:tint val="95000"/>
                  </a:prstClr>
                </a:solidFill>
                <a:latin typeface="Arial" charset="0"/>
                <a:ea typeface="+mn-ea"/>
                <a:cs typeface="+mn-cs"/>
              </a:defRPr>
            </a:lvl1pPr>
            <a:extLst/>
          </a:lstStyle>
          <a:p>
            <a:pPr defTabSz="89852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fld id="{FCEF7631-3E58-46EA-AFBD-15DA86F1D079}" type="slidenum">
              <a:rPr lang="en-US" smtClean="0"/>
              <a:pPr defTabSz="898526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3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90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5pPr>
      <a:lvl6pPr marL="914400" algn="l" rtl="0" fontAlgn="base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6pPr>
      <a:lvl7pPr marL="1828800" algn="l" rtl="0" fontAlgn="base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7pPr>
      <a:lvl8pPr marL="2743200" algn="l" rtl="0" fontAlgn="base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8pPr>
      <a:lvl9pPr marL="3657600" algn="l" rtl="0" fontAlgn="base">
        <a:spcBef>
          <a:spcPct val="0"/>
        </a:spcBef>
        <a:spcAft>
          <a:spcPct val="0"/>
        </a:spcAft>
        <a:defRPr sz="90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876300" indent="-638176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60500" indent="-5461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1990726" indent="-4572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2432050" indent="-365126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2851150" indent="-365126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3255264" indent="-36576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indent="-36576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4059936" indent="-36576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4462272" indent="-36576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3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9276"/>
            <a:ext cx="16459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00413"/>
            <a:ext cx="16459200" cy="905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12490450"/>
            <a:ext cx="4267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12490450"/>
            <a:ext cx="5791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algn="ctr"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12490450"/>
            <a:ext cx="4267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algn="r"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F7084F-565B-4FE2-8820-78E5BEC5CCA9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00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har char="–"/>
        <a:defRPr sz="5600">
          <a:solidFill>
            <a:schemeClr val="tx1"/>
          </a:solidFill>
          <a:latin typeface="+mn-lt"/>
          <a:cs typeface="+mn-cs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har char="•"/>
        <a:defRPr sz="4800">
          <a:solidFill>
            <a:schemeClr val="tx1"/>
          </a:solidFill>
          <a:latin typeface="+mn-lt"/>
          <a:cs typeface="+mn-cs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cs typeface="+mn-cs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9276"/>
            <a:ext cx="16459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00401"/>
            <a:ext cx="16459200" cy="905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12490450"/>
            <a:ext cx="4267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12490450"/>
            <a:ext cx="5791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algn="ctr"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12490450"/>
            <a:ext cx="42672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>
            <a:lvl1pPr algn="r" defTabSz="1828800">
              <a:defRPr sz="2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F7084F-565B-4FE2-8820-78E5BEC5CCA9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64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har char="–"/>
        <a:defRPr sz="5600">
          <a:solidFill>
            <a:schemeClr val="tx1"/>
          </a:solidFill>
          <a:latin typeface="+mn-lt"/>
          <a:cs typeface="+mn-cs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har char="•"/>
        <a:defRPr sz="4800">
          <a:solidFill>
            <a:schemeClr val="tx1"/>
          </a:solidFill>
          <a:latin typeface="+mn-lt"/>
          <a:cs typeface="+mn-cs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cs typeface="+mn-cs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3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3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95"/>
            <a:ext cx="3827208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8" y="803993"/>
            <a:ext cx="16931148" cy="344709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000" b="1" spc="-112">
                <a:latin typeface="Candara" panose="020E0502030303020204" pitchFamily="34" charset="0"/>
              </a:rPr>
              <a:t>Curso </a:t>
            </a:r>
            <a:endParaRPr lang="pt-BR" sz="8000" b="1" spc="-112" dirty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>
                <a:latin typeface="Candara" panose="020E0502030303020204" pitchFamily="34" charset="0"/>
              </a:rPr>
              <a:t>Batalha Espiritual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67329" y="11932967"/>
            <a:ext cx="3830386" cy="8309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2400" dirty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>
                <a:latin typeface="Candara" panose="020E0502030303020204" pitchFamily="34" charset="0"/>
              </a:rPr>
              <a:t>Moodle</a:t>
            </a:r>
            <a:r>
              <a:rPr lang="pt-BR" sz="2400" dirty="0">
                <a:latin typeface="Candara" panose="020E0502030303020204" pitchFamily="34" charset="0"/>
              </a:rPr>
              <a:t> da EBD 2017 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29" y="8859214"/>
            <a:ext cx="3002178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4" y="6189462"/>
            <a:ext cx="6222428" cy="612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5648027" y="4343106"/>
            <a:ext cx="7168950" cy="2000548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pt-BR" sz="4400" b="1" dirty="0">
                <a:latin typeface="Candara" panose="020E0502030303020204" pitchFamily="34" charset="0"/>
              </a:rPr>
              <a:t>Presbítero Eber Hávila Rose</a:t>
            </a:r>
          </a:p>
          <a:p>
            <a:pPr algn="ctr"/>
            <a:r>
              <a:rPr lang="pt-BR" sz="4400" b="1" dirty="0">
                <a:latin typeface="Candara" panose="020E0502030303020204" pitchFamily="34" charset="0"/>
              </a:rPr>
              <a:t>Missionária 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132630"/>
              </p:ext>
            </p:extLst>
          </p:nvPr>
        </p:nvGraphicFramePr>
        <p:xfrm>
          <a:off x="555456" y="1726042"/>
          <a:ext cx="17155028" cy="1078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598"/>
                <a:gridCol w="11327748"/>
                <a:gridCol w="3846682"/>
              </a:tblGrid>
              <a:tr h="1097280">
                <a:tc gridSpan="3">
                  <a:txBody>
                    <a:bodyPr/>
                    <a:lstStyle/>
                    <a:p>
                      <a:pPr algn="ctr"/>
                      <a:r>
                        <a:rPr lang="pt-BR" sz="6600" dirty="0" smtClean="0">
                          <a:solidFill>
                            <a:schemeClr val="tx1"/>
                          </a:solidFill>
                        </a:rPr>
                        <a:t>Programa do Curso “Batalha Espiritual”</a:t>
                      </a:r>
                      <a:endParaRPr lang="pt-BR" sz="6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  <a:endParaRPr lang="pt-BR" sz="4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Conteúdo</a:t>
                      </a:r>
                      <a:endParaRPr lang="pt-BR" sz="4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4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Docente</a:t>
                      </a:r>
                      <a:endParaRPr lang="pt-BR" sz="4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30/04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01 -  </a:t>
                      </a:r>
                      <a:r>
                        <a:rPr lang="pt-BR" sz="4800" dirty="0" smtClean="0"/>
                        <a:t>Nós estamos em guerra.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07/05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02 -  </a:t>
                      </a:r>
                      <a:r>
                        <a:rPr lang="pt-BR" sz="4800" dirty="0" smtClean="0"/>
                        <a:t>Sede fortalecidos no Senhor.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21/05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03 -  </a:t>
                      </a:r>
                      <a:r>
                        <a:rPr lang="pt-BR" sz="4800" dirty="0" smtClean="0"/>
                        <a:t>O Grande inimigo.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28/05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04 -  </a:t>
                      </a:r>
                      <a:r>
                        <a:rPr lang="pt-BR" sz="4800" dirty="0" smtClean="0"/>
                        <a:t>O Moderno movimento  de “Batalha Espiritual”. 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04/06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05 -  </a:t>
                      </a:r>
                      <a:r>
                        <a:rPr lang="pt-BR" sz="4800" dirty="0" smtClean="0"/>
                        <a:t>A Vitória de Cristo.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11/06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06</a:t>
                      </a:r>
                      <a:r>
                        <a:rPr lang="pt-BR" sz="4800" b="1" baseline="0" dirty="0" smtClean="0">
                          <a:solidFill>
                            <a:srgbClr val="FF0000"/>
                          </a:solidFill>
                        </a:rPr>
                        <a:t> -  </a:t>
                      </a:r>
                      <a:r>
                        <a:rPr lang="pt-BR" sz="4800" baseline="0" dirty="0" smtClean="0"/>
                        <a:t>A Batalha espiritual bíblica.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18/06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07 -  </a:t>
                      </a:r>
                      <a:r>
                        <a:rPr lang="pt-BR" sz="4800" dirty="0" smtClean="0"/>
                        <a:t>A Armadura de Deus</a:t>
                      </a:r>
                      <a:r>
                        <a:rPr lang="pt-BR" sz="4800" baseline="0" dirty="0" smtClean="0"/>
                        <a:t>  (1).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25/06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08 -  </a:t>
                      </a:r>
                      <a:r>
                        <a:rPr lang="pt-BR" sz="4800" dirty="0" smtClean="0"/>
                        <a:t>A Armadura de Deus</a:t>
                      </a:r>
                      <a:r>
                        <a:rPr lang="pt-BR" sz="4800" baseline="0" dirty="0" smtClean="0"/>
                        <a:t>  (2).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pt-BR" sz="4800" dirty="0" smtClean="0"/>
                        <a:t>04/07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4800" b="1" dirty="0" smtClean="0">
                          <a:solidFill>
                            <a:srgbClr val="FF0000"/>
                          </a:solidFill>
                        </a:rPr>
                        <a:t>Aula 09 -  </a:t>
                      </a:r>
                      <a:r>
                        <a:rPr lang="pt-BR" sz="4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Como fazer Missões e Evangelismo no contexto da Batalha Espiritual?</a:t>
                      </a:r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4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bastião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743" y="3997933"/>
            <a:ext cx="10611854" cy="602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bastião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732" y="9585449"/>
            <a:ext cx="9391436" cy="41305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28" name="Picture 4" descr="C:\Users\Sebastião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168" y="0"/>
            <a:ext cx="4812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ebastião\Desktop\conflitos familiar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735" y="0"/>
            <a:ext cx="5799014" cy="452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ebastião\Desktop\c5aae82263cdf9c42930980da337f6cf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532" y="0"/>
            <a:ext cx="4698124" cy="452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ebastião\Desktop\images (2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168" y="6858000"/>
            <a:ext cx="47948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4101732" cy="1371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" y="1791030"/>
            <a:ext cx="18288000" cy="132344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000" b="1" dirty="0">
                <a:solidFill>
                  <a:srgbClr val="00FFFF"/>
                </a:solidFill>
              </a:rPr>
              <a:t>SE VOCÊ ENTREGOU SUA VIDA A JESUS...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1530" y="5013781"/>
            <a:ext cx="18288000" cy="77559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16600" b="1" dirty="0">
                <a:solidFill>
                  <a:srgbClr val="FFFF00"/>
                </a:solidFill>
              </a:rPr>
              <a:t>SAIBA QUE VOCÊ ESTÁ NA GUERRA DA SUA VIDA</a:t>
            </a:r>
          </a:p>
        </p:txBody>
      </p:sp>
    </p:spTree>
    <p:extLst>
      <p:ext uri="{BB962C8B-B14F-4D97-AF65-F5344CB8AC3E}">
        <p14:creationId xmlns:p14="http://schemas.microsoft.com/office/powerpoint/2010/main" val="1146131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ebastião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61" y="1821272"/>
            <a:ext cx="7605018" cy="944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48646" y="11261558"/>
            <a:ext cx="7436576" cy="228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Clive Staples Lewis (1889-1963)</a:t>
            </a:r>
          </a:p>
          <a:p>
            <a:pPr algn="just"/>
            <a:r>
              <a:rPr lang="pt-BR" sz="3600" dirty="0">
                <a:solidFill>
                  <a:schemeClr val="tx1"/>
                </a:solidFill>
              </a:rPr>
              <a:t>Professor universitário, escritor, romancista, poeta, crítico literário, ensaísta e apologista cristão britânico.</a:t>
            </a:r>
            <a:endParaRPr lang="pt-BR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53664" y="1821270"/>
            <a:ext cx="9879308" cy="1172628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dirty="0">
                <a:solidFill>
                  <a:prstClr val="black"/>
                </a:solidFill>
              </a:rPr>
              <a:t>“Há dois erros semelhantes, mas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opostos que os seres humanos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podem cometer quanto aos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demônios. </a:t>
            </a:r>
          </a:p>
          <a:p>
            <a:pPr algn="ctr"/>
            <a:r>
              <a:rPr lang="pt-BR" sz="5400" b="1" i="1" dirty="0">
                <a:solidFill>
                  <a:srgbClr val="FF0000"/>
                </a:solidFill>
              </a:rPr>
              <a:t>O primeiro é não acreditar</a:t>
            </a:r>
          </a:p>
          <a:p>
            <a:pPr algn="ctr"/>
            <a:r>
              <a:rPr lang="pt-BR" sz="5400" b="1" i="1" dirty="0">
                <a:solidFill>
                  <a:srgbClr val="FF0000"/>
                </a:solidFill>
              </a:rPr>
              <a:t>em sua existência</a:t>
            </a:r>
            <a:r>
              <a:rPr lang="pt-BR" sz="5400" dirty="0">
                <a:solidFill>
                  <a:prstClr val="black"/>
                </a:solidFill>
              </a:rPr>
              <a:t>.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</a:t>
            </a:r>
            <a:r>
              <a:rPr lang="pt-BR" sz="5400" b="1" i="1" dirty="0">
                <a:solidFill>
                  <a:srgbClr val="FF0000"/>
                </a:solidFill>
              </a:rPr>
              <a:t>O outro é acreditar que eles</a:t>
            </a:r>
          </a:p>
          <a:p>
            <a:pPr algn="ctr"/>
            <a:r>
              <a:rPr lang="pt-BR" sz="5400" b="1" i="1" dirty="0">
                <a:solidFill>
                  <a:srgbClr val="FF0000"/>
                </a:solidFill>
              </a:rPr>
              <a:t>existem e sentir um interesse</a:t>
            </a:r>
          </a:p>
          <a:p>
            <a:pPr algn="ctr"/>
            <a:r>
              <a:rPr lang="pt-BR" sz="5400" b="1" i="1" dirty="0">
                <a:solidFill>
                  <a:srgbClr val="FF0000"/>
                </a:solidFill>
              </a:rPr>
              <a:t> excessivo e pouco saudável</a:t>
            </a:r>
          </a:p>
          <a:p>
            <a:pPr algn="ctr"/>
            <a:r>
              <a:rPr lang="pt-BR" sz="5400" b="1" i="1" dirty="0">
                <a:solidFill>
                  <a:srgbClr val="FF0000"/>
                </a:solidFill>
              </a:rPr>
              <a:t>por eles</a:t>
            </a:r>
            <a:r>
              <a:rPr lang="pt-BR" sz="5400" dirty="0">
                <a:solidFill>
                  <a:prstClr val="black"/>
                </a:solidFill>
              </a:rPr>
              <a:t>. 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Os próprios demônios ficam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igualmente satisfeitos com ambos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os erros, e saúdam o </a:t>
            </a:r>
            <a:r>
              <a:rPr lang="pt-BR" sz="5400" b="1" i="1" dirty="0">
                <a:solidFill>
                  <a:srgbClr val="FF0000"/>
                </a:solidFill>
              </a:rPr>
              <a:t>materialista</a:t>
            </a:r>
          </a:p>
          <a:p>
            <a:pPr algn="ctr"/>
            <a:r>
              <a:rPr lang="pt-BR" sz="5400" dirty="0">
                <a:solidFill>
                  <a:prstClr val="black"/>
                </a:solidFill>
              </a:rPr>
              <a:t> e o </a:t>
            </a:r>
            <a:r>
              <a:rPr lang="pt-BR" sz="5400" b="1" i="1" dirty="0">
                <a:solidFill>
                  <a:srgbClr val="FF0000"/>
                </a:solidFill>
              </a:rPr>
              <a:t>místico</a:t>
            </a:r>
            <a:r>
              <a:rPr lang="pt-BR" sz="5400" dirty="0">
                <a:solidFill>
                  <a:prstClr val="black"/>
                </a:solidFill>
              </a:rPr>
              <a:t> com a mesma alegria”</a:t>
            </a:r>
            <a:endParaRPr lang="pt-BR" sz="36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48646" y="144874"/>
            <a:ext cx="17013712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2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109299" y="3106323"/>
            <a:ext cx="9719130" cy="99104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6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materialistas</a:t>
            </a:r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dizem que o diabo existe apenas no imaginário popular, sendo apenas uma manifestação do mal social, uma força, uma personificação do mal cotidiano e não existiria pessoalmente.</a:t>
            </a:r>
          </a:p>
          <a:p>
            <a:endParaRPr lang="pt-BR" sz="4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godheadfamily.files.wordpress.com/2013/05/the-tree-of-good-and-evi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61" y="2264745"/>
            <a:ext cx="7460638" cy="1109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1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2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820526" y="1740063"/>
            <a:ext cx="10007888" cy="1271117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6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místicos</a:t>
            </a:r>
            <a:r>
              <a:rPr lang="pt-BR" sz="6000" dirty="0">
                <a:latin typeface="Arial" panose="020B0604020202020204" pitchFamily="34" charset="0"/>
                <a:cs typeface="Arial" panose="020B0604020202020204" pitchFamily="34" charset="0"/>
              </a:rPr>
              <a:t>, num outro extremo, </a:t>
            </a:r>
            <a:r>
              <a:rPr lang="pt-BR" sz="6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crêem</a:t>
            </a:r>
            <a:r>
              <a:rPr lang="pt-BR" sz="6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o diabo existe, mas superestimam seu poder e sua capacidade. Utilizam armas, estratégias e a imaginação humanas para o combate espiritual. Agindo assim, não discernem a verdadeira natureza da Batalha espiritual na qual estão envolvidos os discípulos de Jesus.</a:t>
            </a:r>
          </a:p>
          <a:p>
            <a:endParaRPr lang="pt-BR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godheadfamily.files.wordpress.com/2013/05/the-tree-of-good-and-evi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46" y="1973187"/>
            <a:ext cx="6955312" cy="1138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6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2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2050" name="Picture 2" descr="C:\Users\Sebastião\Desktop\5817145G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3" r="17158"/>
          <a:stretch/>
        </p:blipFill>
        <p:spPr bwMode="auto">
          <a:xfrm>
            <a:off x="1732557" y="2431389"/>
            <a:ext cx="6617370" cy="96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bastião\Desktop\download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549" y="2431389"/>
            <a:ext cx="6617370" cy="96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2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3074" name="Picture 2" descr="C:\Users\Sebastião\Desktop\download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697452" cy="78418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ebastião\Desktop\download (3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450" y="-1"/>
            <a:ext cx="8590548" cy="68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ebastião\Desktop\fallen-frikarte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237" y="6873781"/>
            <a:ext cx="9427782" cy="695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ebastião\Desktop\imag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" y="7794611"/>
            <a:ext cx="4038712" cy="592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ebastião\Desktop\images (3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987" y="7841892"/>
            <a:ext cx="6369270" cy="58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3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7531" y="577531"/>
            <a:ext cx="17301410" cy="19009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A BÍBLIA DIZ...</a:t>
            </a:r>
          </a:p>
        </p:txBody>
      </p:sp>
      <p:pic>
        <p:nvPicPr>
          <p:cNvPr id="1026" name="Picture 2" descr="C:\Users\Sebastião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1" y="2694636"/>
            <a:ext cx="17301410" cy="108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682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055657" y="9577153"/>
            <a:ext cx="5438274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2055657" y="12569005"/>
            <a:ext cx="5438274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7868667" y="11101153"/>
            <a:ext cx="4186990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7873689" y="6797853"/>
            <a:ext cx="6564222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98829" y="8927447"/>
            <a:ext cx="5438274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586790" y="3416975"/>
            <a:ext cx="8435324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 rot="16200000">
            <a:off x="10601831" y="11115189"/>
            <a:ext cx="3076074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 rot="16200000">
            <a:off x="5791200" y="8891351"/>
            <a:ext cx="4323348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 rot="16200000">
            <a:off x="-84220" y="6256712"/>
            <a:ext cx="5510464" cy="1684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1347538" y="794099"/>
            <a:ext cx="15977936" cy="113097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7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CRIAÇÃO ANGELICAL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598822" y="2422009"/>
            <a:ext cx="8435324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pt-BR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Anjos que não caíram (Eleitos)</a:t>
            </a:r>
            <a:endParaRPr lang="pt-BR" sz="4400" b="1" dirty="0">
              <a:solidFill>
                <a:srgbClr val="0000CC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29519" y="6718231"/>
            <a:ext cx="4576894" cy="212365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Anjos rebelados</a:t>
            </a:r>
          </a:p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Satanás</a:t>
            </a:r>
          </a:p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(demônios)</a:t>
            </a:r>
            <a:endParaRPr lang="pt-BR" sz="4400" b="1" dirty="0"/>
          </a:p>
        </p:txBody>
      </p:sp>
      <p:sp>
        <p:nvSpPr>
          <p:cNvPr id="16" name="Retângulo 15"/>
          <p:cNvSpPr/>
          <p:nvPr/>
        </p:nvSpPr>
        <p:spPr>
          <a:xfrm>
            <a:off x="7868652" y="5925901"/>
            <a:ext cx="6806672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Demônios livres e ativos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8252528" y="9401631"/>
            <a:ext cx="3352200" cy="144655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Demônios</a:t>
            </a:r>
          </a:p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confinados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12457154" y="7966079"/>
            <a:ext cx="5036764" cy="144655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Confinados</a:t>
            </a:r>
          </a:p>
          <a:p>
            <a:pPr lvl="0"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Temporariamente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2258188" y="11072771"/>
            <a:ext cx="5235728" cy="144655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Confinados</a:t>
            </a:r>
          </a:p>
          <a:p>
            <a:pPr lvl="0"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Permanentemente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959249" y="3802272"/>
            <a:ext cx="3690434" cy="10156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pt-BR" sz="6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60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6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5.21</a:t>
            </a:r>
            <a:endParaRPr lang="pt-BR" sz="2800" dirty="0">
              <a:solidFill>
                <a:srgbClr val="0000CC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111538" y="9401631"/>
            <a:ext cx="2412840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25.41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9760564" y="7198373"/>
            <a:ext cx="2790444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6.11-12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9068428" y="11411325"/>
            <a:ext cx="2100256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8.31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3769129" y="9816295"/>
            <a:ext cx="2694970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9.1-15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3093448" y="12785575"/>
            <a:ext cx="3764172" cy="76944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2.4; </a:t>
            </a:r>
            <a:r>
              <a:rPr lang="pt-BR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240649" y="6256727"/>
            <a:ext cx="2514602" cy="168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324741" y="3877519"/>
            <a:ext cx="2045626" cy="212365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</a:p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</a:t>
            </a:r>
          </a:p>
          <a:p>
            <a:pPr algn="ctr"/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Anjos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9571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61" y="144889"/>
            <a:ext cx="17639354" cy="1200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7200" b="1" spc="-112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o Inimigo de nossas almas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435516" y="2271020"/>
            <a:ext cx="10428464" cy="103874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A queda de Satanás: </a:t>
            </a:r>
            <a:r>
              <a:rPr lang="pt-BR" sz="54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 14.12-15; </a:t>
            </a:r>
            <a:r>
              <a:rPr lang="pt-BR" sz="5400" dirty="0" err="1">
                <a:latin typeface="Arial" panose="020B0604020202020204" pitchFamily="34" charset="0"/>
                <a:cs typeface="Arial" panose="020B0604020202020204" pitchFamily="34" charset="0"/>
              </a:rPr>
              <a:t>Ez</a:t>
            </a: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 28.11-19</a:t>
            </a:r>
          </a:p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Motivação da queda de Satanás: </a:t>
            </a:r>
            <a:r>
              <a:rPr lang="pt-BR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ORGULHO</a:t>
            </a:r>
          </a:p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Confissão Belga, artigo XII</a:t>
            </a:r>
          </a:p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O que significa “príncipe deste mundo” ou “deus deste século”?</a:t>
            </a:r>
          </a:p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As intensões de Satanás.</a:t>
            </a:r>
          </a:p>
          <a:p>
            <a:pPr marL="685800" indent="-6858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Estão condenados, abismos de trevas: 2 </a:t>
            </a:r>
            <a:r>
              <a:rPr lang="pt-BR" sz="5400" dirty="0" err="1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 2.4; </a:t>
            </a:r>
            <a:r>
              <a:rPr lang="pt-BR" sz="5400" dirty="0" err="1"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</a:p>
        </p:txBody>
      </p:sp>
      <p:pic>
        <p:nvPicPr>
          <p:cNvPr id="3074" name="Picture 2" descr="C:\Users\Sebastião\Desktop\image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5" r="12642" b="8689"/>
          <a:stretch/>
        </p:blipFill>
        <p:spPr bwMode="auto">
          <a:xfrm>
            <a:off x="385010" y="1997242"/>
            <a:ext cx="6882064" cy="11358576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02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NOMES DO INIMIGO</a:t>
            </a:r>
            <a:endParaRPr lang="pt-BR" sz="8000" b="1" spc="-112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297213" y="2244005"/>
            <a:ext cx="12531199" cy="104336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Satanás (Adversário)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4.10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Diabo (Acusador)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4.1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Maligno (Intrinsecamente mau)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17.15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Adversário (Opositor) – 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5.8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Belzebu (Senhor das moscas)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12.24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Belial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(Imprestável) – 2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6.15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Inimigo (Opositor)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13.24, 1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5.8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Tentador (Incita as pessoas a pecar)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13.28, 1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5.8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Homicida (Leva as pessoas à morte eterna)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8.44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Mentiroso (Perverte a verdade)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8.44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Acusador (Opõe-se aos crentes diante de Deus) –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12.10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2674891"/>
            <a:ext cx="5580976" cy="957185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Bíblia</a:t>
            </a:r>
          </a:p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diz</a:t>
            </a:r>
          </a:p>
          <a:p>
            <a:pPr lvl="0" algn="ctr"/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respeito?</a:t>
            </a:r>
          </a:p>
        </p:txBody>
      </p:sp>
    </p:spTree>
    <p:extLst>
      <p:ext uri="{BB962C8B-B14F-4D97-AF65-F5344CB8AC3E}">
        <p14:creationId xmlns:p14="http://schemas.microsoft.com/office/powerpoint/2010/main" val="125562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/>
          <p:cNvCxnSpPr/>
          <p:nvPr/>
        </p:nvCxnSpPr>
        <p:spPr>
          <a:xfrm>
            <a:off x="0" y="1724861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DESCRIÇÃO</a:t>
            </a:r>
            <a:endParaRPr lang="pt-BR" sz="8000" b="1" spc="-112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508938" y="2071703"/>
            <a:ext cx="13319476" cy="1264961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Sutil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3.1) e Provocador (1 Cr 21.1).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Senhor dos reinos e da glória do mundo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4.8).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Assassino e mentiroso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8.44).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Cheio de todo engano e de toda a malícia, inimigo de toda justiça, aquele que perverte os retos caminhos do Senhor (At 13.10).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Poder, sinais e prodígios da mentira (2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2.9).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Pecador desde o princípio (1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3.8).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Sedutor de todo o mundo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12.9).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Pode aparecer como anjo de luz (2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11.14).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Conduz seus seguidores (1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5.15).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Seus filhos são chamados de joio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13.38).</a:t>
            </a:r>
          </a:p>
          <a:p>
            <a:pPr algn="just"/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4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8" y="3069356"/>
            <a:ext cx="4792700" cy="784830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Bíblia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diz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endParaRPr lang="pt-BR" sz="7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respeito</a:t>
            </a:r>
            <a:r>
              <a:rPr lang="pt-BR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7401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LIMITAÇÃO</a:t>
            </a:r>
            <a:endParaRPr lang="pt-BR" sz="8000" b="1" spc="-112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495392" y="3194699"/>
            <a:ext cx="11004332" cy="90794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Deve receber permissão de Deus (Jó 1.12).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Sua cabeça foi esmagada por Cristo, cujo calcanhar feriu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3.15).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Pode ser resistido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4.7).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Pode ser vencido (1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2.13).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Vencido pelo Sangue do Cordeiro (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12.11).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Não pode tocar os que são nascidos de Deus (1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5.18).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7" y="2517591"/>
            <a:ext cx="6274674" cy="1043362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Bíblia</a:t>
            </a:r>
          </a:p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diz</a:t>
            </a:r>
          </a:p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respeito?</a:t>
            </a:r>
          </a:p>
        </p:txBody>
      </p:sp>
    </p:spTree>
    <p:extLst>
      <p:ext uri="{BB962C8B-B14F-4D97-AF65-F5344CB8AC3E}">
        <p14:creationId xmlns:p14="http://schemas.microsoft.com/office/powerpoint/2010/main" val="87401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 DESTINO</a:t>
            </a:r>
            <a:endParaRPr lang="pt-BR" sz="8000" b="1" spc="-112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321384" y="1817850"/>
            <a:ext cx="12507030" cy="118493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cabeça foi esmagada por Cristo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3.15).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 esmagado pelo Deus da Paz 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16.20).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 poder da morte foi destruído por Cristo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2.14).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Suas obras são destruídas pelo Filho de Deus (1 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3.8).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Preso por mil anos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20.2).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Lançado no abismo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20.3).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Solto após mil anos para seduzir as nações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20.7-8).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endParaRPr lang="pt-BR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Lançado no Lago de Fogo (</a:t>
            </a:r>
            <a:r>
              <a:rPr lang="pt-BR" sz="4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20.10).</a:t>
            </a:r>
            <a:endParaRPr lang="pt-BR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7" y="3495053"/>
            <a:ext cx="5108011" cy="871007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</a:p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Bíblia</a:t>
            </a:r>
          </a:p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diz</a:t>
            </a:r>
          </a:p>
          <a:p>
            <a:pPr algn="ctr"/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algn="ctr"/>
            <a:r>
              <a:rPr lang="pt-BR" sz="8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8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respeito?</a:t>
            </a:r>
          </a:p>
        </p:txBody>
      </p:sp>
    </p:spTree>
    <p:extLst>
      <p:ext uri="{BB962C8B-B14F-4D97-AF65-F5344CB8AC3E}">
        <p14:creationId xmlns:p14="http://schemas.microsoft.com/office/powerpoint/2010/main" val="396487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5677861" y="144874"/>
            <a:ext cx="7917838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Efésios 6.10-12</a:t>
            </a:r>
          </a:p>
        </p:txBody>
      </p:sp>
      <p:sp>
        <p:nvSpPr>
          <p:cNvPr id="3" name="Retângulo 2"/>
          <p:cNvSpPr/>
          <p:nvPr/>
        </p:nvSpPr>
        <p:spPr>
          <a:xfrm>
            <a:off x="8157427" y="2161220"/>
            <a:ext cx="9671002" cy="1107995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BR" sz="6600" b="1" i="1" dirty="0">
                <a:latin typeface="Arial"/>
              </a:rPr>
              <a:t>“</a:t>
            </a:r>
            <a:r>
              <a:rPr lang="pt-BR" sz="5400" baseline="30000" dirty="0"/>
              <a:t>10</a:t>
            </a:r>
            <a:r>
              <a:rPr lang="pt-BR" sz="5400" dirty="0"/>
              <a:t> Quanto ao mais, sede fortalecidos no Senhor e na força do seu poder.  </a:t>
            </a:r>
            <a:r>
              <a:rPr lang="pt-BR" sz="5400" baseline="30000" dirty="0"/>
              <a:t>11</a:t>
            </a:r>
            <a:r>
              <a:rPr lang="pt-BR" sz="5400" dirty="0"/>
              <a:t> Revesti-vos de toda a armadura de Deus, para poderdes ficar firmes contra as ciladas do diabo;  </a:t>
            </a:r>
            <a:r>
              <a:rPr lang="pt-BR" sz="5400" baseline="30000" dirty="0"/>
              <a:t>12</a:t>
            </a:r>
            <a:r>
              <a:rPr lang="pt-BR" sz="5400" dirty="0"/>
              <a:t> porque a nossa luta não é contra o sangue e a carne, e sim contra os principados e potestades, contra os dominadores deste mundo tenebroso, contra as forças espirituais do mal, nas regiões celestes.</a:t>
            </a:r>
            <a:r>
              <a:rPr lang="pt-BR" sz="5400" b="1" dirty="0"/>
              <a:t>”</a:t>
            </a:r>
            <a:r>
              <a:rPr lang="pt-BR" sz="5400" dirty="0"/>
              <a:t> </a:t>
            </a:r>
            <a:endParaRPr lang="pt-BR" sz="6600" b="1" i="1" dirty="0"/>
          </a:p>
        </p:txBody>
      </p:sp>
      <p:pic>
        <p:nvPicPr>
          <p:cNvPr id="1026" name="Picture 2" descr="C:\Users\Sebastião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43" y="2740968"/>
            <a:ext cx="7057702" cy="993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09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028" y="512386"/>
            <a:ext cx="9585436" cy="135113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CONFISSÃO BELGA (1561)</a:t>
            </a:r>
          </a:p>
          <a:p>
            <a:pPr algn="ctr"/>
            <a:r>
              <a:rPr lang="pt-BR" sz="4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 12 -  A CRIACAO DO MUNDO; OS ANJOS</a:t>
            </a:r>
            <a:br>
              <a:rPr lang="pt-BR" sz="4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4000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Cremos que o Pai, por seu Verbo - quer dizer: por seu Filho -, criou, do nada, o céu, a terra e todas as criaturas, quando bem Lhe aprouve. </a:t>
            </a:r>
          </a:p>
          <a:p>
            <a:pPr algn="just"/>
            <a:endParaRPr lang="pt-BR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cada criatura Ele deu sua própria natureza e forma e sua própria função para servir ao seu Criador. </a:t>
            </a:r>
          </a:p>
          <a:p>
            <a:pPr algn="just"/>
            <a:endParaRPr lang="pt-BR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400" i="1" dirty="0">
                <a:latin typeface="Arial" panose="020B0604020202020204" pitchFamily="34" charset="0"/>
                <a:cs typeface="Arial" panose="020B0604020202020204" pitchFamily="34" charset="0"/>
              </a:rPr>
              <a:t>Também, </a:t>
            </a:r>
            <a:r>
              <a:rPr lang="pt-BR" sz="4400" i="1" u="sng" dirty="0">
                <a:latin typeface="Arial" panose="020B0604020202020204" pitchFamily="34" charset="0"/>
                <a:cs typeface="Arial" panose="020B0604020202020204" pitchFamily="34" charset="0"/>
              </a:rPr>
              <a:t>Ele ainda hoje sustenta todas essas criaturas e as governa segundo sua eterna providencia e por seu infinito poder, para elas servirem ao homem</a:t>
            </a:r>
            <a:r>
              <a:rPr lang="pt-BR" sz="4400" i="1" dirty="0">
                <a:latin typeface="Arial" panose="020B0604020202020204" pitchFamily="34" charset="0"/>
                <a:cs typeface="Arial" panose="020B0604020202020204" pitchFamily="34" charset="0"/>
              </a:rPr>
              <a:t>, a fim de que o homem sirva a seu Deus.</a:t>
            </a:r>
            <a:endParaRPr lang="pt-BR" sz="4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dirty="0" err="1"/>
              <a:t>Gn</a:t>
            </a:r>
            <a:r>
              <a:rPr lang="pt-BR" sz="4000" dirty="0"/>
              <a:t> 1:1; </a:t>
            </a:r>
            <a:r>
              <a:rPr lang="pt-BR" sz="4000" dirty="0" err="1"/>
              <a:t>Gn</a:t>
            </a:r>
            <a:r>
              <a:rPr lang="pt-BR" sz="4000" dirty="0"/>
              <a:t> 2:3; </a:t>
            </a:r>
            <a:r>
              <a:rPr lang="pt-BR" sz="4000" dirty="0" err="1"/>
              <a:t>Is</a:t>
            </a:r>
            <a:r>
              <a:rPr lang="pt-BR" sz="4000" dirty="0"/>
              <a:t> 40:26; Jr 32:17; Cl 1:15,16; </a:t>
            </a:r>
            <a:r>
              <a:rPr lang="pt-BR" sz="4000" dirty="0" err="1"/>
              <a:t>lTm</a:t>
            </a:r>
            <a:r>
              <a:rPr lang="pt-BR" sz="4000" dirty="0"/>
              <a:t> 4:3; </a:t>
            </a:r>
            <a:r>
              <a:rPr lang="pt-BR" sz="4000" dirty="0" err="1"/>
              <a:t>Hb</a:t>
            </a:r>
            <a:r>
              <a:rPr lang="pt-BR" sz="4000" dirty="0"/>
              <a:t> 11:3; </a:t>
            </a:r>
            <a:r>
              <a:rPr lang="pt-BR" sz="4000" dirty="0" err="1"/>
              <a:t>Ap</a:t>
            </a:r>
            <a:r>
              <a:rPr lang="pt-BR" sz="4000" dirty="0"/>
              <a:t> 4:11.</a:t>
            </a:r>
            <a:endParaRPr lang="pt-BR" sz="4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 explicativo em seta para a esquerda 2"/>
          <p:cNvSpPr/>
          <p:nvPr/>
        </p:nvSpPr>
        <p:spPr>
          <a:xfrm rot="20624449">
            <a:off x="9996355" y="1299195"/>
            <a:ext cx="7877558" cy="3121574"/>
          </a:xfrm>
          <a:prstGeom prst="leftArrowCallout">
            <a:avLst/>
          </a:prstGeom>
          <a:solidFill>
            <a:srgbClr val="0000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</a:rPr>
              <a:t>Deus é o criador dos anjos</a:t>
            </a:r>
          </a:p>
        </p:txBody>
      </p:sp>
      <p:sp>
        <p:nvSpPr>
          <p:cNvPr id="4" name="Texto explicativo em seta para a esquerda 3"/>
          <p:cNvSpPr/>
          <p:nvPr/>
        </p:nvSpPr>
        <p:spPr>
          <a:xfrm rot="20624449">
            <a:off x="8132403" y="8809495"/>
            <a:ext cx="9824866" cy="3121574"/>
          </a:xfrm>
          <a:prstGeom prst="leftArrowCallou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5400" b="1" dirty="0">
                <a:solidFill>
                  <a:schemeClr val="tx1"/>
                </a:solidFill>
              </a:rPr>
              <a:t>Deus é o único que sustenta e governa os anjos</a:t>
            </a:r>
          </a:p>
        </p:txBody>
      </p:sp>
      <p:sp>
        <p:nvSpPr>
          <p:cNvPr id="5" name="Texto explicativo em seta para a esquerda 4"/>
          <p:cNvSpPr/>
          <p:nvPr/>
        </p:nvSpPr>
        <p:spPr>
          <a:xfrm rot="20624449">
            <a:off x="8859211" y="5071321"/>
            <a:ext cx="9175294" cy="3121574"/>
          </a:xfrm>
          <a:prstGeom prst="leftArrowCallout">
            <a:avLst/>
          </a:prstGeom>
          <a:solidFill>
            <a:srgbClr val="00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5400" b="1" dirty="0">
                <a:solidFill>
                  <a:schemeClr val="tx1"/>
                </a:solidFill>
              </a:rPr>
              <a:t>Deus criou os anjos com objetivos específicos</a:t>
            </a:r>
          </a:p>
        </p:txBody>
      </p:sp>
    </p:spTree>
    <p:extLst>
      <p:ext uri="{BB962C8B-B14F-4D97-AF65-F5344CB8AC3E}">
        <p14:creationId xmlns:p14="http://schemas.microsoft.com/office/powerpoint/2010/main" val="2511969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027" y="1122679"/>
            <a:ext cx="11508830" cy="1237261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BR" sz="6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também criou bons os anjos para serem seus mensageiros e servirem aos eleitos. </a:t>
            </a:r>
          </a:p>
          <a:p>
            <a:pPr algn="just"/>
            <a:endParaRPr lang="pt-BR" sz="4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6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Alguns deles caíram na eterna perdição, da posição excelente em que Deus os tinha criado</a:t>
            </a:r>
            <a:r>
              <a:rPr lang="pt-BR" sz="6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mas os outros, pela graça de Deus, perseveraram e continuaram em sua primeira posição. </a:t>
            </a:r>
          </a:p>
          <a:p>
            <a:pPr algn="just"/>
            <a:endParaRPr lang="pt-BR" sz="2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702649" y="1376137"/>
            <a:ext cx="4988866" cy="313932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 103.20-21</a:t>
            </a:r>
          </a:p>
          <a:p>
            <a:pPr algn="ctr"/>
            <a:r>
              <a:rPr lang="nl-NL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 4.11</a:t>
            </a:r>
          </a:p>
          <a:p>
            <a:pPr algn="ctr"/>
            <a:r>
              <a:rPr lang="nl-NL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 1.14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13526592" y="7360807"/>
            <a:ext cx="3340980" cy="4493538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i-FI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 8.44</a:t>
            </a:r>
          </a:p>
          <a:p>
            <a:pPr algn="ctr"/>
            <a:endParaRPr lang="fi-FI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i-FI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Pe 2.4</a:t>
            </a:r>
          </a:p>
          <a:p>
            <a:pPr algn="ctr"/>
            <a:endParaRPr lang="fi-FI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i-FI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Jd 6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680493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043" y="764634"/>
            <a:ext cx="11574726" cy="1255728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demônios e os espíritos malignos são tão corrompidos que são inimigos de Deus e de todo o bem. </a:t>
            </a:r>
          </a:p>
          <a:p>
            <a:pPr algn="just"/>
            <a:endParaRPr lang="pt-BR" sz="4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assassinos, com toda a sua força, estão a espreita da igreja e de cada um de seus membros, para demolir e destruir tudo com sua astúcia. </a:t>
            </a:r>
          </a:p>
          <a:p>
            <a:pPr algn="just"/>
            <a:endParaRPr lang="pt-BR" sz="4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5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isso, por causa de sua própria malícia, </a:t>
            </a:r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estão condenados a maldição eterna e aguardam, a cada dia, seus tormentos terríveis</a:t>
            </a:r>
            <a:r>
              <a:rPr lang="pt-BR" sz="5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tângulo 2"/>
          <p:cNvSpPr/>
          <p:nvPr/>
        </p:nvSpPr>
        <p:spPr>
          <a:xfrm>
            <a:off x="13462099" y="816455"/>
            <a:ext cx="3650358" cy="249299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3.1-5</a:t>
            </a:r>
          </a:p>
          <a:p>
            <a:pPr algn="ctr"/>
            <a:endParaRPr lang="pt-BR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BR" sz="66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66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5.8</a:t>
            </a:r>
            <a:r>
              <a:rPr lang="pt-BR" dirty="0">
                <a:solidFill>
                  <a:srgbClr val="000000"/>
                </a:solidFill>
                <a:latin typeface="Bookman Old Style"/>
              </a:rPr>
              <a:t> 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2786431" y="4695886"/>
            <a:ext cx="5001690" cy="4001096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dirty="0" err="1">
                <a:solidFill>
                  <a:srgbClr val="0000CC"/>
                </a:solidFill>
              </a:rPr>
              <a:t>Ef</a:t>
            </a:r>
            <a:r>
              <a:rPr lang="pt-BR" sz="6600" dirty="0">
                <a:solidFill>
                  <a:srgbClr val="0000CC"/>
                </a:solidFill>
              </a:rPr>
              <a:t> 6.12</a:t>
            </a:r>
          </a:p>
          <a:p>
            <a:pPr algn="ctr"/>
            <a:endParaRPr lang="pt-BR" sz="2800" dirty="0">
              <a:solidFill>
                <a:srgbClr val="0000CC"/>
              </a:solidFill>
            </a:endParaRPr>
          </a:p>
          <a:p>
            <a:pPr algn="ctr"/>
            <a:r>
              <a:rPr lang="pt-BR" sz="6600" dirty="0" err="1">
                <a:solidFill>
                  <a:srgbClr val="0000CC"/>
                </a:solidFill>
              </a:rPr>
              <a:t>Ap</a:t>
            </a:r>
            <a:r>
              <a:rPr lang="pt-BR" sz="6600" dirty="0">
                <a:solidFill>
                  <a:srgbClr val="0000CC"/>
                </a:solidFill>
              </a:rPr>
              <a:t> 12.4,13-17</a:t>
            </a:r>
          </a:p>
          <a:p>
            <a:pPr algn="ctr"/>
            <a:endParaRPr lang="pt-BR" sz="2800" dirty="0">
              <a:solidFill>
                <a:srgbClr val="0000CC"/>
              </a:solidFill>
            </a:endParaRPr>
          </a:p>
          <a:p>
            <a:pPr algn="ctr"/>
            <a:r>
              <a:rPr lang="pt-BR" sz="6600" dirty="0" err="1">
                <a:solidFill>
                  <a:srgbClr val="0000CC"/>
                </a:solidFill>
              </a:rPr>
              <a:t>Ap</a:t>
            </a:r>
            <a:r>
              <a:rPr lang="pt-BR" sz="6600" dirty="0">
                <a:solidFill>
                  <a:srgbClr val="0000CC"/>
                </a:solidFill>
              </a:rPr>
              <a:t> 20.7-9 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3630398" y="9428569"/>
            <a:ext cx="3313728" cy="3877986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dirty="0" err="1">
                <a:solidFill>
                  <a:srgbClr val="0000CC"/>
                </a:solidFill>
              </a:rPr>
              <a:t>Mt</a:t>
            </a:r>
            <a:r>
              <a:rPr lang="pt-BR" sz="6600" dirty="0">
                <a:solidFill>
                  <a:srgbClr val="0000CC"/>
                </a:solidFill>
              </a:rPr>
              <a:t> 8.29</a:t>
            </a:r>
          </a:p>
          <a:p>
            <a:pPr algn="ctr"/>
            <a:endParaRPr lang="pt-BR" sz="2000" dirty="0">
              <a:solidFill>
                <a:srgbClr val="0000CC"/>
              </a:solidFill>
            </a:endParaRPr>
          </a:p>
          <a:p>
            <a:pPr algn="ctr"/>
            <a:r>
              <a:rPr lang="pt-BR" sz="6600" dirty="0" err="1">
                <a:solidFill>
                  <a:srgbClr val="0000CC"/>
                </a:solidFill>
              </a:rPr>
              <a:t>Mt</a:t>
            </a:r>
            <a:r>
              <a:rPr lang="pt-BR" sz="6600" dirty="0">
                <a:solidFill>
                  <a:srgbClr val="0000CC"/>
                </a:solidFill>
              </a:rPr>
              <a:t> 25.41</a:t>
            </a:r>
          </a:p>
          <a:p>
            <a:pPr algn="ctr"/>
            <a:endParaRPr lang="pt-BR" sz="2000" dirty="0">
              <a:solidFill>
                <a:srgbClr val="0000CC"/>
              </a:solidFill>
            </a:endParaRPr>
          </a:p>
          <a:p>
            <a:pPr algn="ctr"/>
            <a:r>
              <a:rPr lang="pt-BR" sz="6600" dirty="0" err="1">
                <a:solidFill>
                  <a:srgbClr val="0000CC"/>
                </a:solidFill>
              </a:rPr>
              <a:t>Ap</a:t>
            </a:r>
            <a:r>
              <a:rPr lang="pt-BR" sz="6600" dirty="0">
                <a:solidFill>
                  <a:srgbClr val="0000CC"/>
                </a:solidFill>
              </a:rPr>
              <a:t> 20.10</a:t>
            </a:r>
          </a:p>
        </p:txBody>
      </p:sp>
    </p:spTree>
    <p:extLst>
      <p:ext uri="{BB962C8B-B14F-4D97-AF65-F5344CB8AC3E}">
        <p14:creationId xmlns:p14="http://schemas.microsoft.com/office/powerpoint/2010/main" val="3680493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181474" y="955863"/>
            <a:ext cx="9408692" cy="1357294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 fontAlgn="base"/>
            <a:r>
              <a:rPr lang="pt-BR" sz="7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7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diabo e todos estes poderes e forças subsidiários que agem a seu comando, e que se acham sob a sua direção e o seu domínio, têm somente um único objetivo central — </a:t>
            </a:r>
            <a:r>
              <a:rPr lang="pt-BR" sz="7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destruir a obra de Deus</a:t>
            </a:r>
            <a:r>
              <a:rPr lang="pt-BR" sz="7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7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pt-BR" sz="7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fontAlgn="base"/>
            <a:endParaRPr lang="pt-BR" sz="4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Sebastião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57" y="643030"/>
            <a:ext cx="7018422" cy="1037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78057" y="11237496"/>
            <a:ext cx="7018422" cy="2286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Lloyd-Jones (1899-1981)</a:t>
            </a:r>
          </a:p>
          <a:p>
            <a:pPr algn="just"/>
            <a:r>
              <a:rPr lang="pt-BR" sz="3600" dirty="0">
                <a:solidFill>
                  <a:schemeClr val="tx1"/>
                </a:solidFill>
              </a:rPr>
              <a:t>Médico e Teólogo protestante calvinista britânico. Capelão da Abadia de Westminster.</a:t>
            </a:r>
            <a:endParaRPr lang="pt-BR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70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0803" y="-47192"/>
            <a:ext cx="5297214" cy="137631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99092" y="6881599"/>
            <a:ext cx="5360276" cy="24441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 rot="16200000">
            <a:off x="2965937" y="6881596"/>
            <a:ext cx="6231294" cy="24442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081589" y="3888157"/>
            <a:ext cx="3966354" cy="24441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001494" y="9875049"/>
            <a:ext cx="4046440" cy="24441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99092" y="5958281"/>
            <a:ext cx="5360276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A Obra de Deus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475716" y="2920601"/>
            <a:ext cx="3178080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5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75721" y="8855081"/>
            <a:ext cx="3572218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Redenção</a:t>
            </a:r>
          </a:p>
        </p:txBody>
      </p:sp>
      <p:sp>
        <p:nvSpPr>
          <p:cNvPr id="10" name="Chave esquerda 9"/>
          <p:cNvSpPr/>
          <p:nvPr/>
        </p:nvSpPr>
        <p:spPr>
          <a:xfrm>
            <a:off x="9653796" y="8548844"/>
            <a:ext cx="1050992" cy="2896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10411857" y="8548859"/>
            <a:ext cx="2200574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Jesus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411857" y="9535593"/>
            <a:ext cx="2200574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Igreja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0411857" y="10458923"/>
            <a:ext cx="2578946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Crente</a:t>
            </a:r>
          </a:p>
        </p:txBody>
      </p:sp>
    </p:spTree>
    <p:extLst>
      <p:ext uri="{BB962C8B-B14F-4D97-AF65-F5344CB8AC3E}">
        <p14:creationId xmlns:p14="http://schemas.microsoft.com/office/powerpoint/2010/main" val="1213260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137631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621410" y="6881611"/>
            <a:ext cx="11240844" cy="48486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621427" y="5049093"/>
            <a:ext cx="8908934" cy="14465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Obra de Deus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055676" y="7366462"/>
            <a:ext cx="6040404" cy="186204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1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</a:t>
            </a:r>
          </a:p>
        </p:txBody>
      </p:sp>
      <p:pic>
        <p:nvPicPr>
          <p:cNvPr id="1026" name="Picture 2" descr="C:\Users\Sebastião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2" y="-2"/>
            <a:ext cx="4319752" cy="454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bastião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40" y="9798096"/>
            <a:ext cx="4319312" cy="4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ebastião\Desktop\download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769" y="15"/>
            <a:ext cx="4638590" cy="454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ebastião\Desktop\download (2)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92"/>
          <a:stretch/>
        </p:blipFill>
        <p:spPr bwMode="auto">
          <a:xfrm>
            <a:off x="8891769" y="9727220"/>
            <a:ext cx="4248146" cy="4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ebastião\Desktop\images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65" y="15"/>
            <a:ext cx="4757658" cy="287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ebastião\Desktop\images (2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59" y="2879331"/>
            <a:ext cx="4757658" cy="234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ebastião\Desktop\images (4)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57" y="10917581"/>
            <a:ext cx="4757658" cy="284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Sebastião\Desktop\images (5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42" y="8071957"/>
            <a:ext cx="4757656" cy="284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Sebastião\Desktop\images (3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50" y="5226331"/>
            <a:ext cx="4757652" cy="284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103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102774" cy="137631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298898" y="6881611"/>
            <a:ext cx="11240844" cy="484866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98913" y="5407641"/>
            <a:ext cx="8908934" cy="14465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Obra de Deus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055676" y="7366462"/>
            <a:ext cx="6040404" cy="15696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Redenção</a:t>
            </a:r>
          </a:p>
        </p:txBody>
      </p:sp>
      <p:pic>
        <p:nvPicPr>
          <p:cNvPr id="2050" name="Picture 2" descr="C:\Users\Sebastião\Desktop\falsa identidade_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38" y="-1"/>
            <a:ext cx="3563008" cy="479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bastião\Desktop\Jesus Fabricado-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546" y="743"/>
            <a:ext cx="3503032" cy="479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ebastião\Desktop\downloa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576" y="15"/>
            <a:ext cx="3503032" cy="479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ebastião\Desktop\images (1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772" y="9325265"/>
            <a:ext cx="3563008" cy="44143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ebastião\Desktop\imag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795" y="9325265"/>
            <a:ext cx="4981906" cy="44143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ebastião\Desktop\images (2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7686" y="9325265"/>
            <a:ext cx="2991708" cy="44615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Sebastião\Desktop\images (4)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9" r="15966"/>
          <a:stretch/>
        </p:blipFill>
        <p:spPr bwMode="auto">
          <a:xfrm>
            <a:off x="14687623" y="743"/>
            <a:ext cx="3600394" cy="479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Sebastião\Desktop\download (2)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1"/>
          <a:stretch/>
        </p:blipFill>
        <p:spPr bwMode="auto">
          <a:xfrm>
            <a:off x="15639394" y="9207077"/>
            <a:ext cx="2736372" cy="450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Sebastião\Desktop\download (1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346" y="4792731"/>
            <a:ext cx="4845420" cy="450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268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026442" y="475559"/>
            <a:ext cx="10635916" cy="129573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 fontAlgn="base"/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diabo — </a:t>
            </a:r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tendo-se exaltado com orgulho e tendo ficado com inveja de Deus, que o criara e que lhe dera vida, existência, autoridade e poder</a:t>
            </a:r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caiu e foi punido. </a:t>
            </a:r>
          </a:p>
          <a:p>
            <a:pPr algn="just" fontAlgn="base"/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 da punição é que </a:t>
            </a:r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ficou confinado dentro de certos limites, e isto provoca o seu ódio</a:t>
            </a:r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 fontAlgn="base"/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E, para dar vazão ao seu rancor contra Deus, </a:t>
            </a:r>
            <a:r>
              <a:rPr lang="pt-BR" sz="5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 maior interesse é pôr em desordem a perfeita criação de Deus</a:t>
            </a:r>
            <a:r>
              <a:rPr lang="pt-BR" sz="5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http://2.bp.blogspot.com/-Hf05icodaEw/UOq6nmFSHZI/AAAAAAAABDs/Y73WDtheiR0/s1600/lucifer_the_fallen_angel_wallpaper_2rq8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1" y="192506"/>
            <a:ext cx="6461794" cy="1352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7459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577138" y="1133966"/>
            <a:ext cx="8111772" cy="1283428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 fontAlgn="base"/>
            <a:r>
              <a:rPr lang="pt-BR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isso, a sua tática principal sempre consiste em causar confusão, problema e caos. </a:t>
            </a:r>
          </a:p>
          <a:p>
            <a:pPr algn="just" fontAlgn="base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Portanto, acima de tudo mais,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sua suprema ambição é separar o homem de Deus</a:t>
            </a:r>
            <a:r>
              <a:rPr lang="pt-BR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Seu Criador. </a:t>
            </a:r>
          </a:p>
          <a:p>
            <a:pPr algn="just" fontAlgn="base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4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faz tudo que está ao seu alcance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impedir que o homem adore a Deus, que o  obedeça e viva para a Sua glória. </a:t>
            </a:r>
            <a:r>
              <a:rPr lang="pt-BR" sz="4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pt-BR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</a:t>
            </a:r>
          </a:p>
          <a:p>
            <a:pPr algn="just" fontAlgn="base"/>
            <a:endParaRPr lang="pt-BR" sz="4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pt-BR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Sebastião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0124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248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10702" y="1819492"/>
            <a:ext cx="11035863" cy="1043362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fontAlgn="base"/>
            <a:r>
              <a:rPr lang="pt-BR" sz="7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Preste muita atenção!!!</a:t>
            </a:r>
          </a:p>
          <a:p>
            <a:pPr algn="just" fontAlgn="base"/>
            <a:endParaRPr lang="pt-BR" sz="6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r>
              <a:rPr lang="pt-BR" sz="6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examinamos o curso da história e o ensino da Bíblia, vemos que </a:t>
            </a:r>
            <a:r>
              <a:rPr lang="pt-BR" sz="6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diabo concentrou a sua atenção no homem, e que o seu objetivo é separar de Deus o homem e impedi-lo de viver a espécie de vida para a qual Deus o destinou</a:t>
            </a:r>
            <a:r>
              <a:rPr lang="pt-BR" sz="6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 descr="http://www.refusetobe.com/wp-content/uploads/2015/05/good-and-evil-light-dark-angels-demons-desktop-1024x768-wanted-wallpap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504497"/>
            <a:ext cx="6243145" cy="1285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815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61" y="144889"/>
            <a:ext cx="17639354" cy="113877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ATUAÇÃO DOS PODERES DAS TREVAS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403035" y="1765920"/>
            <a:ext cx="9756470" cy="123110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ts val="600"/>
              </a:spcBef>
            </a:pPr>
            <a:endParaRPr lang="pt-BR" sz="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800"/>
              </a:spcBef>
            </a:pPr>
            <a:r>
              <a:rPr lang="pt-BR" sz="5400" b="1" dirty="0">
                <a:latin typeface="Arial" panose="020B0604020202020204" pitchFamily="34" charset="0"/>
                <a:cs typeface="Arial" panose="020B0604020202020204" pitchFamily="34" charset="0"/>
              </a:rPr>
              <a:t>Características da escuridão:</a:t>
            </a:r>
          </a:p>
          <a:p>
            <a:pPr marL="1657350" lvl="2" indent="-742950" algn="just">
              <a:buFont typeface="+mj-lt"/>
              <a:buAutoNum type="arabicPeriod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Cega as pessoas;</a:t>
            </a:r>
          </a:p>
          <a:p>
            <a:pPr marL="1657350" lvl="2" indent="-742950" algn="just">
              <a:buFont typeface="+mj-lt"/>
              <a:buAutoNum type="arabicPeriod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Impede a realização;</a:t>
            </a:r>
          </a:p>
          <a:p>
            <a:pPr marL="1657350" lvl="2" indent="-742950" algn="just">
              <a:buFont typeface="+mj-lt"/>
              <a:buAutoNum type="arabicPeriod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Suprime o nosso prazer;</a:t>
            </a: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3000"/>
              </a:spcBef>
            </a:pPr>
            <a:endParaRPr lang="pt-B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algn="just">
              <a:spcBef>
                <a:spcPts val="3000"/>
              </a:spcBef>
            </a:pPr>
            <a:r>
              <a:rPr lang="pt-BR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entender “nas regiões celestes”?</a:t>
            </a:r>
          </a:p>
          <a:p>
            <a:pPr algn="just">
              <a:spcBef>
                <a:spcPts val="1800"/>
              </a:spcBef>
            </a:pPr>
            <a:endParaRPr lang="pt-BR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i.ytimg.com/vi/LXY0TLLwZDs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2"/>
            <a:ext cx="8166536" cy="120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8403035" y="5480821"/>
            <a:ext cx="9125850" cy="59093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1657350" lvl="2" indent="-742950" algn="just">
              <a:buFont typeface="+mj-lt"/>
              <a:buAutoNum type="arabicPeriod" startAt="4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Causa medo;</a:t>
            </a:r>
          </a:p>
          <a:p>
            <a:pPr marL="1657350" lvl="2" indent="-742950" algn="just">
              <a:buFont typeface="+mj-lt"/>
              <a:buAutoNum type="arabicPeriod" startAt="4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Abre o caminho para a prática do mal;</a:t>
            </a:r>
          </a:p>
          <a:p>
            <a:pPr marL="1657350" lvl="2" indent="-742950" algn="just">
              <a:buFont typeface="+mj-lt"/>
              <a:buAutoNum type="arabicPeriod" startAt="4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Fecha a porta para Deus;</a:t>
            </a:r>
          </a:p>
          <a:p>
            <a:pPr marL="1657350" lvl="2" indent="-742950" algn="just">
              <a:buFont typeface="+mj-lt"/>
              <a:buAutoNum type="arabicPeriod" startAt="4"/>
            </a:pPr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Bloqueia o caminho para a recuperação.</a:t>
            </a:r>
          </a:p>
        </p:txBody>
      </p:sp>
    </p:spTree>
    <p:extLst>
      <p:ext uri="{BB962C8B-B14F-4D97-AF65-F5344CB8AC3E}">
        <p14:creationId xmlns:p14="http://schemas.microsoft.com/office/powerpoint/2010/main" val="114986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61" y="144889"/>
            <a:ext cx="17639354" cy="113877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VERDADEIRA NATUREZA DO CONFLITO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8181476" y="1978097"/>
            <a:ext cx="9646940" cy="1095684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6.12 “não é contra sangue e a carne”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O apóstolo já havia tratado de sangue e carne (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2.1-3).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O que é sangue e carne?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A natureza de pecado continua ativa, mesmo nos salvos.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O diabo se aproveita disto e procura por todas as brechas.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Se usarmos as armas erradas contra Satanás seremos derrotados.</a:t>
            </a:r>
          </a:p>
          <a:p>
            <a:pPr marL="571500" indent="-571500" algn="just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Precisamos usar armas poderosas em Deus (2 </a:t>
            </a:r>
            <a:r>
              <a:rPr lang="pt-BR" sz="44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 10.3-5).</a:t>
            </a:r>
          </a:p>
        </p:txBody>
      </p:sp>
      <p:pic>
        <p:nvPicPr>
          <p:cNvPr id="3074" name="Picture 2" descr="http://4.bp.blogspot.com/-LGLJgtZf7oc/VQd9bBJXwYI/AAAAAAAABzY/zbUAGU13sXc/s1600/Armadura-de-Deu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8" y="1978090"/>
            <a:ext cx="7344024" cy="1137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8181476" y="1978090"/>
            <a:ext cx="9646940" cy="113777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pt-BR" sz="5400" baseline="30000" dirty="0">
                <a:solidFill>
                  <a:schemeClr val="tx1"/>
                </a:solidFill>
                <a:latin typeface="Arial"/>
              </a:rPr>
              <a:t>3</a:t>
            </a:r>
            <a:r>
              <a:rPr lang="pt-BR" sz="5400" dirty="0">
                <a:solidFill>
                  <a:schemeClr val="tx1"/>
                </a:solidFill>
                <a:latin typeface="Arial"/>
              </a:rPr>
              <a:t> Porque, embora andando na carne, não militamos segundo a carne.  </a:t>
            </a:r>
          </a:p>
          <a:p>
            <a:pPr algn="just"/>
            <a:r>
              <a:rPr lang="pt-BR" sz="5400" b="1" i="1" baseline="30000" dirty="0">
                <a:solidFill>
                  <a:srgbClr val="FF0000"/>
                </a:solidFill>
                <a:latin typeface="Arial"/>
              </a:rPr>
              <a:t>4</a:t>
            </a:r>
            <a:r>
              <a:rPr lang="pt-BR" sz="5400" b="1" i="1" dirty="0">
                <a:solidFill>
                  <a:srgbClr val="FF0000"/>
                </a:solidFill>
                <a:latin typeface="Arial"/>
              </a:rPr>
              <a:t> Porque as armas da nossa milícia não são carnais, e sim poderosas em Deus, para destruir fortalezas, anulando nós sofismas  </a:t>
            </a:r>
          </a:p>
          <a:p>
            <a:pPr algn="just"/>
            <a:r>
              <a:rPr lang="pt-BR" sz="5400" baseline="30000" dirty="0">
                <a:solidFill>
                  <a:schemeClr val="tx1"/>
                </a:solidFill>
                <a:latin typeface="Arial"/>
              </a:rPr>
              <a:t>5</a:t>
            </a:r>
            <a:r>
              <a:rPr lang="pt-BR" sz="5400" dirty="0">
                <a:solidFill>
                  <a:schemeClr val="tx1"/>
                </a:solidFill>
                <a:latin typeface="Arial"/>
              </a:rPr>
              <a:t> e toda altivez que se levante contra o conhecimento de Deus, e levando cativo todo pensamento à obediência de Cristo, </a:t>
            </a:r>
          </a:p>
          <a:p>
            <a:pPr algn="ctr"/>
            <a:r>
              <a:rPr lang="pt-BR" sz="5400" b="1" dirty="0">
                <a:solidFill>
                  <a:schemeClr val="tx1"/>
                </a:solidFill>
                <a:latin typeface="Arial"/>
              </a:rPr>
              <a:t>                   2 Coríntios 10.3-5</a:t>
            </a:r>
            <a:endParaRPr lang="pt-BR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97626837"/>
              </p:ext>
            </p:extLst>
          </p:nvPr>
        </p:nvGraphicFramePr>
        <p:xfrm>
          <a:off x="1" y="1986455"/>
          <a:ext cx="12675475" cy="11445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ângulo 2"/>
          <p:cNvSpPr/>
          <p:nvPr/>
        </p:nvSpPr>
        <p:spPr>
          <a:xfrm>
            <a:off x="882869" y="819807"/>
            <a:ext cx="16616854" cy="11666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Luta pelo Controle do Coração</a:t>
            </a:r>
            <a:endParaRPr lang="pt-BR" sz="7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2391697" y="2530394"/>
            <a:ext cx="5517931" cy="1098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 smtClean="0">
                <a:solidFill>
                  <a:srgbClr val="FF0000"/>
                </a:solidFill>
                <a:latin typeface="Arial"/>
              </a:rPr>
              <a:t>Romanos 8.5</a:t>
            </a:r>
          </a:p>
          <a:p>
            <a:pPr algn="ctr"/>
            <a:endParaRPr lang="pt-BR" b="1" dirty="0">
              <a:solidFill>
                <a:srgbClr val="FF0000"/>
              </a:solidFill>
              <a:latin typeface="Arial"/>
            </a:endParaRPr>
          </a:p>
          <a:p>
            <a:pPr algn="ctr"/>
            <a:r>
              <a:rPr lang="pt-BR" sz="6600" b="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pt-BR" sz="6000" dirty="0" smtClean="0">
                <a:latin typeface="Arial"/>
              </a:rPr>
              <a:t>Porque </a:t>
            </a:r>
            <a:r>
              <a:rPr lang="pt-BR" sz="6000" dirty="0">
                <a:latin typeface="Arial"/>
              </a:rPr>
              <a:t>os que se inclinam para a carne cogitam das coisas da carne; mas os que se inclinam para o Espírito, das coisas do Espírito. 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2058631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35088" y="1777404"/>
            <a:ext cx="16417824" cy="8679299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ctr" defTabSz="1828800"/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Quando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não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nos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submetemos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ao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controle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do </a:t>
            </a:r>
            <a:r>
              <a:rPr lang="en-US" sz="13800" b="1" dirty="0" err="1" smtClean="0">
                <a:solidFill>
                  <a:srgbClr val="000000"/>
                </a:solidFill>
                <a:ea typeface="Times New Roman"/>
              </a:rPr>
              <a:t>Espírito</a:t>
            </a:r>
            <a:r>
              <a:rPr lang="en-US" sz="13800" b="1" dirty="0" smtClean="0">
                <a:solidFill>
                  <a:srgbClr val="000000"/>
                </a:solidFill>
                <a:ea typeface="Times New Roman"/>
              </a:rPr>
              <a:t> Santo…</a:t>
            </a:r>
            <a:endParaRPr lang="pt-BR" sz="115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94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35088" y="1241376"/>
            <a:ext cx="16417824" cy="11787842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ctr" defTabSz="1828800"/>
            <a:r>
              <a:rPr lang="en-US" sz="6400" b="1" dirty="0" smtClean="0">
                <a:solidFill>
                  <a:srgbClr val="0000CC"/>
                </a:solidFill>
                <a:ea typeface="Times New Roman"/>
              </a:rPr>
              <a:t>MANIPULAMOS  E CONTROLAMOS </a:t>
            </a:r>
            <a:r>
              <a:rPr lang="en-US" sz="6400" b="1" dirty="0">
                <a:solidFill>
                  <a:srgbClr val="0000CC"/>
                </a:solidFill>
                <a:ea typeface="Times New Roman"/>
              </a:rPr>
              <a:t>ESPIRITUALMENTE </a:t>
            </a:r>
            <a:r>
              <a:rPr lang="en-US" sz="6400" b="1" dirty="0" smtClean="0">
                <a:solidFill>
                  <a:srgbClr val="0000CC"/>
                </a:solidFill>
                <a:ea typeface="Times New Roman"/>
              </a:rPr>
              <a:t>NOSSO </a:t>
            </a:r>
            <a:r>
              <a:rPr lang="en-US" sz="6400" b="1" dirty="0">
                <a:solidFill>
                  <a:srgbClr val="0000CC"/>
                </a:solidFill>
                <a:ea typeface="Times New Roman"/>
              </a:rPr>
              <a:t>PRÓXIMO </a:t>
            </a:r>
            <a:endParaRPr lang="pt-BR" sz="6400" dirty="0">
              <a:solidFill>
                <a:srgbClr val="0000CC"/>
              </a:solidFill>
              <a:ea typeface="Times New Roman"/>
            </a:endParaRPr>
          </a:p>
          <a:p>
            <a:pPr algn="just" defTabSz="1828800"/>
            <a:endParaRPr lang="pt-BR" dirty="0" smtClean="0">
              <a:solidFill>
                <a:srgbClr val="000000"/>
              </a:solidFill>
              <a:ea typeface="Times New Roman"/>
            </a:endParaRPr>
          </a:p>
          <a:p>
            <a:pPr algn="just" defTabSz="1828800"/>
            <a:endParaRPr lang="pt-BR" sz="2400" dirty="0">
              <a:solidFill>
                <a:srgbClr val="000000"/>
              </a:solidFill>
              <a:ea typeface="Times New Roman"/>
            </a:endParaRPr>
          </a:p>
          <a:p>
            <a:pPr algn="just" defTabSz="1828800"/>
            <a:r>
              <a:rPr lang="pt-BR" sz="6400" i="1" dirty="0">
                <a:solidFill>
                  <a:srgbClr val="000000"/>
                </a:solidFill>
                <a:ea typeface="Times New Roman"/>
              </a:rPr>
              <a:t>“</a:t>
            </a:r>
            <a:r>
              <a:rPr lang="pt-BR" sz="5600" i="1" dirty="0">
                <a:solidFill>
                  <a:srgbClr val="000000"/>
                </a:solidFill>
                <a:ea typeface="Times New Roman"/>
              </a:rPr>
              <a:t>Feitiçaria é a tentativa de controlar as pessoas e levá-las a fazer o que você quiser, utilizando qualquer espírito que não seja o Espírito Santo. E se alguém tem um espírito que possa ser usado para manipular e controlar pessoas, não é o Espírito Santo. </a:t>
            </a:r>
            <a:r>
              <a:rPr lang="pt-BR" sz="5600" b="1" i="1" dirty="0">
                <a:solidFill>
                  <a:srgbClr val="FF0000"/>
                </a:solidFill>
                <a:ea typeface="Times New Roman"/>
              </a:rPr>
              <a:t>O Espírito Santo é Deus e ninguém usa Deus</a:t>
            </a:r>
            <a:r>
              <a:rPr lang="pt-BR" sz="6400" i="1" dirty="0">
                <a:solidFill>
                  <a:srgbClr val="000000"/>
                </a:solidFill>
                <a:ea typeface="Times New Roman"/>
              </a:rPr>
              <a:t>”</a:t>
            </a:r>
          </a:p>
          <a:p>
            <a:pPr algn="just" defTabSz="1828800"/>
            <a:endParaRPr lang="pt-BR" sz="5600" b="1" dirty="0">
              <a:solidFill>
                <a:srgbClr val="000000"/>
              </a:solidFill>
              <a:ea typeface="Times New Roman"/>
            </a:endParaRPr>
          </a:p>
          <a:p>
            <a:pPr algn="just" defTabSz="1828800"/>
            <a:r>
              <a:rPr lang="pt-BR" sz="5600" b="1" dirty="0">
                <a:solidFill>
                  <a:srgbClr val="000000"/>
                </a:solidFill>
                <a:ea typeface="Times New Roman"/>
              </a:rPr>
              <a:t>                               </a:t>
            </a:r>
            <a:r>
              <a:rPr lang="pt-BR" sz="6400" b="1" dirty="0">
                <a:solidFill>
                  <a:srgbClr val="000000"/>
                </a:solidFill>
                <a:ea typeface="Times New Roman"/>
              </a:rPr>
              <a:t>Derek Prince (1915-2003)</a:t>
            </a:r>
          </a:p>
          <a:p>
            <a:pPr algn="just" defTabSz="1828800"/>
            <a:r>
              <a:rPr lang="pt-BR" sz="5600" dirty="0">
                <a:solidFill>
                  <a:srgbClr val="000000"/>
                </a:solidFill>
                <a:ea typeface="Times New Roman"/>
              </a:rPr>
              <a:t>                                Teólogo, Evangelista e Pastor </a:t>
            </a:r>
            <a:endParaRPr lang="pt-BR" sz="56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27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 txBox="1">
            <a:spLocks/>
          </p:cNvSpPr>
          <p:nvPr/>
        </p:nvSpPr>
        <p:spPr bwMode="auto">
          <a:xfrm>
            <a:off x="503047" y="2934460"/>
            <a:ext cx="13249274" cy="1094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182880" rIns="182880" bIns="91440" numCol="1" anchor="t" anchorCtr="0" compatLnSpc="1">
            <a:prstTxWarp prst="textNoShape">
              <a:avLst/>
            </a:prstTxWarp>
          </a:bodyPr>
          <a:lstStyle>
            <a:lvl1pPr marL="438150" indent="-319088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2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6C7D"/>
              </a:buClr>
              <a:buFont typeface="Arial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0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Arial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55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just" eaLnBrk="1" hangingPunct="1">
              <a:buNone/>
              <a:defRPr/>
            </a:pPr>
            <a:r>
              <a:rPr lang="pt-BR" sz="6000" b="1" dirty="0">
                <a:latin typeface="Arial" pitchFamily="34" charset="0"/>
                <a:cs typeface="Arial" pitchFamily="34" charset="0"/>
              </a:rPr>
              <a:t>“</a:t>
            </a:r>
            <a:r>
              <a:rPr lang="pt-BR" sz="5400" dirty="0">
                <a:latin typeface="Arial" pitchFamily="34" charset="0"/>
                <a:cs typeface="Arial" pitchFamily="34" charset="0"/>
              </a:rPr>
              <a:t>Deus não deseja que eu forme meu próximo à imagem que me parece boa, isto é à minha própria imagem. Independente de mim, Deus o fez à Sua imagem. Deus não fez o meu próximo como eu teria feito. </a:t>
            </a:r>
            <a:r>
              <a:rPr lang="pt-BR" sz="5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Não fez dele meu irmão para que eu o dominasse,  controlasse e oprimisse</a:t>
            </a:r>
            <a:r>
              <a:rPr lang="pt-BR" sz="5400" dirty="0">
                <a:latin typeface="Arial" pitchFamily="34" charset="0"/>
                <a:cs typeface="Arial" pitchFamily="34" charset="0"/>
              </a:rPr>
              <a:t>, mas para que eu pudesse descobrir acima dele o Criador</a:t>
            </a:r>
            <a:r>
              <a:rPr lang="pt-BR" sz="6000" b="1" dirty="0">
                <a:latin typeface="Arial" pitchFamily="34" charset="0"/>
                <a:cs typeface="Arial" pitchFamily="34" charset="0"/>
              </a:rPr>
              <a:t>”</a:t>
            </a:r>
          </a:p>
          <a:p>
            <a:pPr marL="0" indent="0" algn="just" eaLnBrk="1" hangingPunct="1">
              <a:buNone/>
              <a:defRPr/>
            </a:pPr>
            <a:endParaRPr lang="pt-BR" sz="1000" b="1" dirty="0">
              <a:latin typeface="Arial" pitchFamily="34" charset="0"/>
              <a:cs typeface="Arial" pitchFamily="34" charset="0"/>
            </a:endParaRP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pt-BR" sz="4800" b="1" dirty="0">
                <a:latin typeface="Arial" charset="0"/>
                <a:cs typeface="Arial" charset="0"/>
              </a:rPr>
              <a:t>Dietrich </a:t>
            </a:r>
            <a:r>
              <a:rPr lang="pt-BR" sz="4800" b="1" dirty="0" err="1">
                <a:latin typeface="Arial" charset="0"/>
                <a:cs typeface="Arial" charset="0"/>
              </a:rPr>
              <a:t>Bonhoefer</a:t>
            </a:r>
            <a:r>
              <a:rPr lang="pt-BR" sz="4800" b="1" dirty="0">
                <a:latin typeface="Arial" charset="0"/>
                <a:cs typeface="Arial" charset="0"/>
              </a:rPr>
              <a:t> (1906–1945)</a:t>
            </a: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pt-BR" sz="4800" b="1" dirty="0">
                <a:solidFill>
                  <a:srgbClr val="FF0000"/>
                </a:solidFill>
                <a:latin typeface="Arial" charset="0"/>
                <a:cs typeface="Arial" charset="0"/>
              </a:rPr>
              <a:t>          Pastor Luterano, </a:t>
            </a:r>
            <a:r>
              <a:rPr lang="pt-BR" sz="4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Martir</a:t>
            </a:r>
            <a:r>
              <a:rPr lang="pt-BR" sz="4800" b="1" dirty="0">
                <a:solidFill>
                  <a:srgbClr val="FF0000"/>
                </a:solidFill>
                <a:latin typeface="Arial" charset="0"/>
                <a:cs typeface="Arial" charset="0"/>
              </a:rPr>
              <a:t> Alemão </a:t>
            </a:r>
            <a:endParaRPr lang="pt-BR" sz="4800" b="1" dirty="0">
              <a:latin typeface="Arial" charset="0"/>
              <a:cs typeface="Arial" charset="0"/>
            </a:endParaRPr>
          </a:p>
        </p:txBody>
      </p:sp>
      <p:pic>
        <p:nvPicPr>
          <p:cNvPr id="4" name="Picture 2" descr="C:\Users\Sebastião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3" y="8153400"/>
            <a:ext cx="4143374" cy="55626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3" y="3000376"/>
            <a:ext cx="4143374" cy="515302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0" y="1012159"/>
            <a:ext cx="18288000" cy="1200330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lvl="0" algn="ctr"/>
            <a:r>
              <a:rPr lang="en-US" sz="6600" b="1" dirty="0" smtClean="0">
                <a:solidFill>
                  <a:srgbClr val="0000CC"/>
                </a:solidFill>
                <a:ea typeface="Times New Roman"/>
              </a:rPr>
              <a:t>OPRIMIMOS </a:t>
            </a:r>
            <a:r>
              <a:rPr lang="en-US" sz="6600" b="1" dirty="0">
                <a:solidFill>
                  <a:srgbClr val="0000CC"/>
                </a:solidFill>
                <a:ea typeface="Times New Roman"/>
              </a:rPr>
              <a:t>E </a:t>
            </a:r>
            <a:r>
              <a:rPr lang="en-US" sz="6600" b="1" dirty="0" smtClean="0">
                <a:solidFill>
                  <a:srgbClr val="0000CC"/>
                </a:solidFill>
                <a:ea typeface="Times New Roman"/>
              </a:rPr>
              <a:t>DOMINAMOS </a:t>
            </a:r>
            <a:r>
              <a:rPr lang="en-US" sz="6600" b="1" dirty="0">
                <a:solidFill>
                  <a:srgbClr val="0000CC"/>
                </a:solidFill>
                <a:ea typeface="Times New Roman"/>
              </a:rPr>
              <a:t>O PRÓXIMO </a:t>
            </a:r>
            <a:endParaRPr lang="pt-BR" sz="6600" dirty="0">
              <a:solidFill>
                <a:srgbClr val="0000CC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271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2966" y="1615489"/>
            <a:ext cx="17472516" cy="10279737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just" defTabSz="1828800"/>
            <a:r>
              <a:rPr lang="pt-BR" sz="6400" b="1" i="1" dirty="0">
                <a:solidFill>
                  <a:srgbClr val="000000"/>
                </a:solidFill>
              </a:rPr>
              <a:t>“</a:t>
            </a:r>
            <a:r>
              <a:rPr lang="pt-BR" altLang="pt-BR" sz="4800" i="1" dirty="0">
                <a:solidFill>
                  <a:srgbClr val="000000"/>
                </a:solidFill>
              </a:rPr>
              <a:t>Deus quer um culto desinteressado, um amor gratuito, isto é, um amor puro. </a:t>
            </a:r>
            <a:r>
              <a:rPr lang="pt-BR" altLang="pt-BR" sz="4800" b="1" i="1" dirty="0">
                <a:solidFill>
                  <a:srgbClr val="FF0000"/>
                </a:solidFill>
              </a:rPr>
              <a:t>Não quer ser amado porque dá alguma coisa, mas porque dá a si próprio</a:t>
            </a:r>
            <a:r>
              <a:rPr lang="pt-BR" altLang="pt-BR" sz="4800" i="1" dirty="0">
                <a:solidFill>
                  <a:srgbClr val="000000"/>
                </a:solidFill>
              </a:rPr>
              <a:t>. Quem invoca a Deus para tornar-se rico, não está invocando a Deus, mas está invocando aquilo que deseja para si.  De fato, o que significa invocar, senão ‘chamar para si’? Chamar para si, eis o que quer dizer invocar. Quando você diz: ‘Deus dá-me riquezas’ , você não está pedindo que Deus venha até você, mas sim que as riquezas venham até você. </a:t>
            </a:r>
            <a:r>
              <a:rPr lang="pt-BR" altLang="pt-BR" sz="4800" b="1" i="1" dirty="0">
                <a:solidFill>
                  <a:srgbClr val="FF0000"/>
                </a:solidFill>
              </a:rPr>
              <a:t>Se, de fato, você invocasse a Deus, Ele viria e seria sua riqueza</a:t>
            </a:r>
            <a:r>
              <a:rPr lang="pt-BR" altLang="pt-BR" sz="4800" i="1" dirty="0">
                <a:solidFill>
                  <a:srgbClr val="000000"/>
                </a:solidFill>
              </a:rPr>
              <a:t>. Mas você na realidade, prefere ter o cofre cheio  e a consciência vazia. Deus preenche os corações, não os cofres. De que lhe servem as riquezas exteriores, se o que o move internamente é a miséria</a:t>
            </a:r>
            <a:r>
              <a:rPr lang="pt-BR" sz="6400" i="1" dirty="0">
                <a:solidFill>
                  <a:srgbClr val="000000"/>
                </a:solidFill>
              </a:rPr>
              <a:t>.</a:t>
            </a:r>
            <a:r>
              <a:rPr lang="pt-BR" sz="6400" b="1" i="1" dirty="0">
                <a:solidFill>
                  <a:srgbClr val="000000"/>
                </a:solidFill>
              </a:rPr>
              <a:t>”</a:t>
            </a:r>
            <a:endParaRPr lang="pt-BR" sz="4800" i="1" dirty="0">
              <a:solidFill>
                <a:srgbClr val="00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109858" y="11827731"/>
            <a:ext cx="8835624" cy="1538882"/>
          </a:xfrm>
          <a:prstGeom prst="rect">
            <a:avLst/>
          </a:prstGeom>
        </p:spPr>
        <p:txBody>
          <a:bodyPr wrap="none" lIns="182880" tIns="91440" rIns="182880" bIns="91440">
            <a:spAutoFit/>
          </a:bodyPr>
          <a:lstStyle/>
          <a:p>
            <a:pPr defTabSz="1828800"/>
            <a:r>
              <a:rPr lang="pt-BR" altLang="pt-BR" sz="4800" b="1" dirty="0">
                <a:solidFill>
                  <a:srgbClr val="000000"/>
                </a:solidFill>
              </a:rPr>
              <a:t> Aurélio Agostinho (345-430) </a:t>
            </a:r>
          </a:p>
          <a:p>
            <a:pPr defTabSz="1828800"/>
            <a:r>
              <a:rPr lang="pt-BR" altLang="pt-BR" sz="4000" b="1" dirty="0">
                <a:solidFill>
                  <a:srgbClr val="000000"/>
                </a:solidFill>
              </a:rPr>
              <a:t>          Bispo de </a:t>
            </a:r>
            <a:r>
              <a:rPr lang="pt-BR" altLang="pt-BR" sz="4000" b="1" dirty="0" err="1">
                <a:solidFill>
                  <a:srgbClr val="000000"/>
                </a:solidFill>
              </a:rPr>
              <a:t>Hipona</a:t>
            </a:r>
            <a:r>
              <a:rPr lang="pt-BR" altLang="pt-BR" sz="4000" b="1" dirty="0">
                <a:solidFill>
                  <a:srgbClr val="000000"/>
                </a:solidFill>
              </a:rPr>
              <a:t> - </a:t>
            </a:r>
            <a:r>
              <a:rPr lang="pt-BR" altLang="pt-BR" sz="4000" b="1" dirty="0" err="1">
                <a:solidFill>
                  <a:srgbClr val="000000"/>
                </a:solidFill>
              </a:rPr>
              <a:t>Séc.V</a:t>
            </a:r>
            <a:endParaRPr lang="pt-BR" sz="4000" b="1" dirty="0">
              <a:solidFill>
                <a:srgbClr val="00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34142" y="415160"/>
            <a:ext cx="18288000" cy="1200329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lvl="0" algn="ctr"/>
            <a:r>
              <a:rPr lang="en-US" sz="6600" b="1" dirty="0" smtClean="0">
                <a:solidFill>
                  <a:srgbClr val="0000CC"/>
                </a:solidFill>
                <a:ea typeface="Times New Roman"/>
              </a:rPr>
              <a:t>PERVERTEMOS A ADORAÇÃO  A  DEUS </a:t>
            </a:r>
            <a:endParaRPr lang="pt-BR" sz="6600" dirty="0">
              <a:solidFill>
                <a:srgbClr val="0000CC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185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55"/>
            <a:ext cx="18288000" cy="10285662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 sz="2800"/>
          </a:p>
        </p:txBody>
      </p:sp>
      <p:sp>
        <p:nvSpPr>
          <p:cNvPr id="14" name="Retângulo 13"/>
          <p:cNvSpPr/>
          <p:nvPr/>
        </p:nvSpPr>
        <p:spPr>
          <a:xfrm>
            <a:off x="687019" y="1751713"/>
            <a:ext cx="16974310" cy="1206484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Satanás é o grande inimigo de Deus e Seu povo. Ele era um dos anjos mais poderosos,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levado pelo orgulho e com desejo de sobrepujar a Deus caiu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, atraindo sobre si o castigo de Deus.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Ele,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 derrotado, continua procurando destruir a obra de Deus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. Ele age como um acorrentado arrastando consigo as suas cadeias por onde vai.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A Bíblia nos mostra que ele é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ardiloso, cínico, covarde, enganador, feroz, cruel, orgulhoso, poderoso e perverso.  Portanto, nós não devemos subestimar o inimigo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. Existem alguns que menosprezam e caçoam do poder do diabo.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A Bíblia nos ensina a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resistirmos com o uso da armadura de Deus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permanecermos firmes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 contra as ciladas do diabo.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6" y="12677630"/>
            <a:ext cx="1982620" cy="678188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61" y="144874"/>
            <a:ext cx="17479334" cy="141949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86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</a:p>
        </p:txBody>
      </p:sp>
    </p:spTree>
    <p:extLst>
      <p:ext uri="{BB962C8B-B14F-4D97-AF65-F5344CB8AC3E}">
        <p14:creationId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215021" y="233264"/>
            <a:ext cx="14833646" cy="2235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88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Vivendo à Sombra da Cruz</a:t>
            </a:r>
          </a:p>
        </p:txBody>
      </p:sp>
      <p:sp>
        <p:nvSpPr>
          <p:cNvPr id="7168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01650" y="3860819"/>
            <a:ext cx="10226676" cy="9623426"/>
          </a:xfrm>
        </p:spPr>
        <p:txBody>
          <a:bodyPr/>
          <a:lstStyle/>
          <a:p>
            <a:pPr marL="238124" indent="0" algn="just">
              <a:buNone/>
              <a:defRPr/>
            </a:pPr>
            <a:r>
              <a:rPr lang="pt-BR" altLang="pt-BR" sz="8800" i="1" dirty="0">
                <a:latin typeface="Arial" pitchFamily="34" charset="0"/>
                <a:cs typeface="Arial" pitchFamily="34" charset="0"/>
              </a:rPr>
              <a:t>“</a:t>
            </a:r>
            <a:r>
              <a:rPr lang="pt-BR" sz="8800" i="1" dirty="0">
                <a:latin typeface="Arial" panose="020B0604020202020204" pitchFamily="34" charset="0"/>
                <a:cs typeface="Arial" panose="020B0604020202020204" pitchFamily="34" charset="0"/>
              </a:rPr>
              <a:t>Quem na verdade contemplou a cruz de Cristo não pode jamais falar de casos sem esperança.</a:t>
            </a:r>
            <a:r>
              <a:rPr lang="pt-BR" altLang="pt-BR" sz="8800" i="1" dirty="0">
                <a:latin typeface="Arial" pitchFamily="34" charset="0"/>
                <a:cs typeface="Arial" pitchFamily="34" charset="0"/>
              </a:rPr>
              <a:t>”</a:t>
            </a:r>
            <a:r>
              <a:rPr lang="pt-BR" altLang="pt-BR" dirty="0" smtClean="0">
                <a:latin typeface="Arial" pitchFamily="34" charset="0"/>
                <a:cs typeface="Arial" pitchFamily="34" charset="0"/>
              </a:rPr>
              <a:t>                               </a:t>
            </a:r>
            <a:endParaRPr lang="pt-BR" altLang="pt-BR" sz="8000" dirty="0">
              <a:latin typeface="Arial" pitchFamily="34" charset="0"/>
              <a:cs typeface="Arial" pitchFamily="34" charset="0"/>
            </a:endParaRPr>
          </a:p>
          <a:p>
            <a:pPr marL="0" indent="0" algn="just" eaLnBrk="1" hangingPunct="1">
              <a:buNone/>
              <a:defRPr/>
            </a:pPr>
            <a:r>
              <a:rPr lang="pt-BR" altLang="pt-BR" dirty="0" smtClean="0">
                <a:latin typeface="Arial" pitchFamily="34" charset="0"/>
                <a:cs typeface="Arial" pitchFamily="34" charset="0"/>
              </a:rPr>
              <a:t>         </a:t>
            </a:r>
          </a:p>
        </p:txBody>
      </p:sp>
      <p:pic>
        <p:nvPicPr>
          <p:cNvPr id="8397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326" y="44450"/>
            <a:ext cx="2816224" cy="27813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11449055" y="12042795"/>
            <a:ext cx="6575426" cy="144145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89852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r>
              <a:rPr lang="pt-BR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Rev. G. Campbell Morgan (1863-1945)</a:t>
            </a:r>
            <a:endParaRPr lang="pt-BR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974" name="Picture 7" descr="C:\Users\Sebastião\Desktop\download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055" y="3400426"/>
            <a:ext cx="6575426" cy="83788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6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45" y="8450316"/>
            <a:ext cx="5952354" cy="5265684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5" y="8450316"/>
            <a:ext cx="6154730" cy="5265684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3" y="8450316"/>
            <a:ext cx="6154730" cy="5265684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95" y="12151375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91" y="9135165"/>
            <a:ext cx="4342662" cy="30162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pt-BR" sz="19000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Sebastião\Desktop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8288002" cy="849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ódulo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ódulo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6674</TotalTime>
  <Words>3492</Words>
  <Application>Microsoft Office PowerPoint</Application>
  <PresentationFormat>Personalizar</PresentationFormat>
  <Paragraphs>434</Paragraphs>
  <Slides>37</Slides>
  <Notes>36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37</vt:i4>
      </vt:variant>
    </vt:vector>
  </HeadingPairs>
  <TitlesOfParts>
    <vt:vector size="52" baseType="lpstr">
      <vt:lpstr>Arial</vt:lpstr>
      <vt:lpstr>Bookman Old Style</vt:lpstr>
      <vt:lpstr>Calibri</vt:lpstr>
      <vt:lpstr>Calibri Light</vt:lpstr>
      <vt:lpstr>Candara</vt:lpstr>
      <vt:lpstr>Corbel</vt:lpstr>
      <vt:lpstr>Montserrat Light</vt:lpstr>
      <vt:lpstr>Times New Roman</vt:lpstr>
      <vt:lpstr>Wingdings</vt:lpstr>
      <vt:lpstr>Wingdings 2</vt:lpstr>
      <vt:lpstr>Wingdings 3</vt:lpstr>
      <vt:lpstr>Office Theme</vt:lpstr>
      <vt:lpstr>Módulo</vt:lpstr>
      <vt:lpstr>5_Design padrão</vt:lpstr>
      <vt:lpstr>6_Design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Vivendo à Sombra da Cruz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246</cp:revision>
  <cp:lastPrinted>2017-02-05T03:53:32Z</cp:lastPrinted>
  <dcterms:created xsi:type="dcterms:W3CDTF">2016-03-02T16:16:57Z</dcterms:created>
  <dcterms:modified xsi:type="dcterms:W3CDTF">2017-06-05T17:03:07Z</dcterms:modified>
</cp:coreProperties>
</file>