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notesMasterIdLst>
    <p:notesMasterId r:id="rId13"/>
  </p:notesMasterIdLst>
  <p:handoutMasterIdLst>
    <p:handoutMasterId r:id="rId14"/>
  </p:handoutMasterIdLst>
  <p:sldIdLst>
    <p:sldId id="287" r:id="rId2"/>
    <p:sldId id="315" r:id="rId3"/>
    <p:sldId id="305" r:id="rId4"/>
    <p:sldId id="317" r:id="rId5"/>
    <p:sldId id="320" r:id="rId6"/>
    <p:sldId id="321" r:id="rId7"/>
    <p:sldId id="322" r:id="rId8"/>
    <p:sldId id="323" r:id="rId9"/>
    <p:sldId id="324" r:id="rId10"/>
    <p:sldId id="319" r:id="rId11"/>
    <p:sldId id="278" r:id="rId12"/>
  </p:sldIdLst>
  <p:sldSz cx="18288000" cy="13716000"/>
  <p:notesSz cx="6865938" cy="95408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BE1"/>
    <a:srgbClr val="661B30"/>
    <a:srgbClr val="8E1538"/>
    <a:srgbClr val="4D0B1E"/>
    <a:srgbClr val="5C3D00"/>
    <a:srgbClr val="FFF2D9"/>
    <a:srgbClr val="1F000F"/>
    <a:srgbClr val="6A1C32"/>
    <a:srgbClr val="19964A"/>
    <a:srgbClr val="3979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2" autoAdjust="0"/>
    <p:restoredTop sz="86080" autoAdjust="0"/>
  </p:normalViewPr>
  <p:slideViewPr>
    <p:cSldViewPr snapToGrid="0" snapToObjects="1" showGuides="1">
      <p:cViewPr>
        <p:scale>
          <a:sx n="33" d="100"/>
          <a:sy n="33" d="100"/>
        </p:scale>
        <p:origin x="942" y="390"/>
      </p:cViewPr>
      <p:guideLst>
        <p:guide orient="horz" pos="4320"/>
        <p:guide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91" d="100"/>
          <a:sy n="91" d="100"/>
        </p:scale>
        <p:origin x="328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52CFFC7C-0376-E44D-ACA0-D60DC10B59F7}" type="datetimeFigureOut">
              <a:rPr lang="en-US" smtClean="0"/>
              <a:t>3/25/2017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F856CEB7-CA9E-364F-BFA0-4F3CF7BA902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8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1FF76227-83C6-486A-B993-A75E7CDAC021}" type="datetimeFigureOut">
              <a:rPr lang="pt-BR" smtClean="0"/>
              <a:t>25/03/2017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85875" y="1192213"/>
            <a:ext cx="4294188" cy="3221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44" tIns="46872" rIns="93744" bIns="46872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6594" y="4591546"/>
            <a:ext cx="5492750" cy="3756720"/>
          </a:xfrm>
          <a:prstGeom prst="rect">
            <a:avLst/>
          </a:prstGeom>
        </p:spPr>
        <p:txBody>
          <a:bodyPr vert="horz" lIns="93744" tIns="46872" rIns="93744" bIns="46872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7B69D3A6-2FA6-4367-A327-D3121A1CB5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13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7581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7471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14214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9890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6460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1Timóteo 1.18-19 - 18 </a:t>
            </a:r>
            <a:r>
              <a:rPr lang="pt-BR" dirty="0" smtClean="0">
                <a:effectLst/>
              </a:rPr>
              <a:t>Este é o dever de que te encarrego, ó filho Timóteo, segundo as profecias de que antecipadamente foste objeto: combate, firmado nelas, o bom combate,</a:t>
            </a: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19 </a:t>
            </a:r>
            <a:r>
              <a:rPr lang="pt-BR" dirty="0" smtClean="0">
                <a:effectLst/>
              </a:rPr>
              <a:t>mantendo fé e boa consciência, porquanto alguns, tendo rejeitado a boa consciência, vieram a naufragar na fé.</a:t>
            </a:r>
          </a:p>
          <a:p>
            <a:pPr fontAlgn="base"/>
            <a:endParaRPr lang="pt-BR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2Timóteo 2.3-4 - 3 </a:t>
            </a:r>
            <a:r>
              <a:rPr lang="pt-BR" dirty="0" smtClean="0">
                <a:effectLst/>
              </a:rPr>
              <a:t>Participa dos meus sofrimentos como bom soldado de Cristo Jesus.</a:t>
            </a: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4 </a:t>
            </a:r>
            <a:r>
              <a:rPr lang="pt-BR" dirty="0" smtClean="0">
                <a:effectLst/>
              </a:rPr>
              <a:t>Nenhum soldado em serviço se envolve em negócios desta vida, porque o seu objetivo é satisfazer àquele que o arregimentou.</a:t>
            </a:r>
          </a:p>
          <a:p>
            <a:pPr fontAlgn="base"/>
            <a:endParaRPr lang="pt-BR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2Timóteo 2.24-26 - 24 </a:t>
            </a:r>
            <a:r>
              <a:rPr lang="pt-BR" dirty="0" smtClean="0">
                <a:effectLst/>
              </a:rPr>
              <a:t>Ora, é necessário que o servo do Senhor não viva a contender, e sim deve ser brando para com todos, apto para instruir, paciente,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25 </a:t>
            </a:r>
            <a:r>
              <a:rPr lang="pt-BR" dirty="0" smtClean="0">
                <a:effectLst/>
              </a:rPr>
              <a:t>disciplinando com mansidão os que se opõem, na expectativa de que Deus lhes conceda não só o arrependimento para conhecerem plenamente a verdade, 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26 </a:t>
            </a:r>
            <a:r>
              <a:rPr lang="pt-BR" dirty="0" smtClean="0">
                <a:effectLst/>
              </a:rPr>
              <a:t>mas também o retorno à sensatez, livrando-se eles dos laços do diabo, tendo sido feitos cativos por ele para cumprirem a sua vontade.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2Coríntios 12.7-10 - O espinho na carne 7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E, para que não me ensoberbecesse com a grandeza das revelações, foi-me posto um espinho na carne, mensageiro de Satanás, para me esbofetear, a fim de que não me exalte. 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 causa disto, três vezes pedi ao Senhor que o afastasse de mim. 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Então, ele me disse: A minha graça te basta, porque o poder se aperfeiçoa na fraqueza. De boa vontade, pois, mais me gloriarei nas fraquezas, para que sobre mim repouse o poder de Cristo. 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Pelo que sinto prazer nas fraquezas, nas injúrias, nas necessidades, nas perseguições, nas angústias, por amor de Cristo. Porque, quando sou fraco, então, é que sou forte.</a:t>
            </a:r>
          </a:p>
          <a:p>
            <a:pPr fontAlgn="base"/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1Tessalonicenses 2.17-19 - O interesse de Paulo pelos tessalonicenses 17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Ora, nós, irmãos, orfanados, por breve tempo, de vossa presença, não, porém, do coração, com tanto mais empenho diligenciamos, com grande desejo, ir ver-vos pessoalmente. 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 isso, quisemos ir até vós (pelo menos eu, Paulo, não somente uma vez, mas duas); contudo, Satanás nos barrou o caminho. 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Pois quem é a nossa esperança, ou alegria, ou coroa em que exultamos, na presença de nosso Senhor Jesus em sua vinda? Não sois vós?</a:t>
            </a:r>
          </a:p>
          <a:p>
            <a:pPr fontAlgn="base"/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1Pedro 5.9 - 8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Sede sóbrios e vigilantes. O diabo, vosso adversário, anda em derredor, como leão que ruge procurando alguém para devorar;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9 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resisti-lhe firmes na fé, certos de que sofrimentos iguais aos vossos estão-se cumprindo na vossa irmandade espalhada pelo mundo.</a:t>
            </a:r>
          </a:p>
          <a:p>
            <a:pPr fontAlgn="base"/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Tiago 4.7 - 7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Sujeitai-vos, portanto, a Deus; mas resisti ao diabo, e ele fugirá de vós.</a:t>
            </a:r>
          </a:p>
          <a:p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75747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53095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70923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44500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0895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244726"/>
            <a:ext cx="155448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7204076"/>
            <a:ext cx="13716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29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57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3419479"/>
            <a:ext cx="157734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9178929"/>
            <a:ext cx="157734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00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52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730253"/>
            <a:ext cx="15773400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3362326"/>
            <a:ext cx="7736680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5010150"/>
            <a:ext cx="7736680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1" y="3362326"/>
            <a:ext cx="7774782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1" y="5010150"/>
            <a:ext cx="7774782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44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59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6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974853"/>
            <a:ext cx="92583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1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974853"/>
            <a:ext cx="92583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25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3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1" y="730250"/>
            <a:ext cx="3943350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1" y="730250"/>
            <a:ext cx="11601450" cy="11623676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809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802360" cy="13716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5141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8255001"/>
            <a:ext cx="18288001" cy="5461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93521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2247558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123781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705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730253"/>
            <a:ext cx="157734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3651250"/>
            <a:ext cx="157734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3/25/2017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12712703"/>
            <a:ext cx="61722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13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6" r:id="rId13"/>
    <p:sldLayoutId id="2147483697" r:id="rId14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8288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52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9586" y="10460080"/>
            <a:ext cx="3827207" cy="188837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766917" y="803977"/>
            <a:ext cx="16931148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8000" b="1" spc="-112" smtClean="0">
                <a:latin typeface="Candara" panose="020E0502030303020204" pitchFamily="34" charset="0"/>
              </a:rPr>
              <a:t>Curso </a:t>
            </a:r>
            <a:endParaRPr lang="pt-BR" sz="8000" b="1" spc="-112" dirty="0" smtClean="0">
              <a:latin typeface="Candara" panose="020E0502030303020204" pitchFamily="34" charset="0"/>
            </a:endParaRPr>
          </a:p>
          <a:p>
            <a:pPr algn="ctr"/>
            <a:r>
              <a:rPr lang="pt-BR" sz="13800" b="1" spc="-112" dirty="0" smtClean="0">
                <a:latin typeface="Candara" panose="020E0502030303020204" pitchFamily="34" charset="0"/>
              </a:rPr>
              <a:t>Batalha Espiritual</a:t>
            </a:r>
            <a:endParaRPr lang="pt-BR" sz="13800" b="1" spc="-112" dirty="0">
              <a:latin typeface="Candara" panose="020E0502030303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667314" y="11932952"/>
            <a:ext cx="38303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Candara" panose="020E0502030303020204" pitchFamily="34" charset="0"/>
              </a:rPr>
              <a:t>QR para página do curso no </a:t>
            </a:r>
            <a:r>
              <a:rPr lang="pt-BR" sz="2400" dirty="0" err="1" smtClean="0">
                <a:latin typeface="Candara" panose="020E0502030303020204" pitchFamily="34" charset="0"/>
              </a:rPr>
              <a:t>Moodle</a:t>
            </a:r>
            <a:r>
              <a:rPr lang="pt-BR" sz="2400" dirty="0" smtClean="0">
                <a:latin typeface="Candara" panose="020E0502030303020204" pitchFamily="34" charset="0"/>
              </a:rPr>
              <a:t> da EBD 2017 </a:t>
            </a:r>
            <a:endParaRPr lang="pt-BR" sz="2400" dirty="0">
              <a:latin typeface="Candara" panose="020E0502030303020204" pitchFamily="34" charset="0"/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314" y="8859213"/>
            <a:ext cx="3002177" cy="3193032"/>
          </a:xfrm>
          <a:prstGeom prst="rect">
            <a:avLst/>
          </a:prstGeom>
        </p:spPr>
      </p:pic>
      <p:pic>
        <p:nvPicPr>
          <p:cNvPr id="14" name="Picture 4" descr="Resultado de imagem para lego knigh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733" y="6189461"/>
            <a:ext cx="6222427" cy="6129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6702792" y="4343105"/>
            <a:ext cx="505939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dirty="0" err="1">
                <a:latin typeface="Candara" panose="020E0502030303020204" pitchFamily="34" charset="0"/>
              </a:rPr>
              <a:t>Preb</a:t>
            </a:r>
            <a:r>
              <a:rPr lang="pt-BR" sz="3600" dirty="0">
                <a:latin typeface="Candara" panose="020E0502030303020204" pitchFamily="34" charset="0"/>
              </a:rPr>
              <a:t>. E</a:t>
            </a:r>
            <a:r>
              <a:rPr lang="pt-BR" sz="3600" dirty="0" smtClean="0">
                <a:latin typeface="Candara" panose="020E0502030303020204" pitchFamily="34" charset="0"/>
              </a:rPr>
              <a:t>ber Hávila Rose</a:t>
            </a:r>
            <a:endParaRPr lang="pt-BR" sz="3600" dirty="0">
              <a:latin typeface="Candara" panose="020E0502030303020204" pitchFamily="34" charset="0"/>
            </a:endParaRPr>
          </a:p>
          <a:p>
            <a:pPr algn="ctr"/>
            <a:r>
              <a:rPr lang="pt-BR" sz="3600" dirty="0" err="1" smtClean="0">
                <a:latin typeface="Candara" panose="020E0502030303020204" pitchFamily="34" charset="0"/>
              </a:rPr>
              <a:t>Mission</a:t>
            </a:r>
            <a:r>
              <a:rPr lang="pt-BR" sz="3600" dirty="0" smtClean="0">
                <a:latin typeface="Candara" panose="020E0502030303020204" pitchFamily="34" charset="0"/>
              </a:rPr>
              <a:t>. </a:t>
            </a:r>
            <a:r>
              <a:rPr lang="pt-BR" sz="3600" dirty="0">
                <a:latin typeface="Candara" panose="020E0502030303020204" pitchFamily="34" charset="0"/>
              </a:rPr>
              <a:t>Ana Maria Costa</a:t>
            </a:r>
          </a:p>
          <a:p>
            <a:pPr algn="ctr"/>
            <a:endParaRPr lang="pt-BR" sz="36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62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4271455" y="12123155"/>
            <a:ext cx="3261856" cy="1115771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7" name="Imagem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18" name="CaixaDeTexto 17"/>
          <p:cNvSpPr txBox="1"/>
          <p:nvPr/>
        </p:nvSpPr>
        <p:spPr>
          <a:xfrm>
            <a:off x="6526950" y="5196225"/>
            <a:ext cx="113155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b="1" spc="-112" dirty="0" smtClean="0"/>
              <a:t>LIÇÃO 6</a:t>
            </a:r>
            <a:endParaRPr lang="pt-BR" sz="9600" b="1" spc="-112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856" y="3378880"/>
            <a:ext cx="5428177" cy="7271709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6540807" y="6797619"/>
            <a:ext cx="10359792" cy="6539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4400" b="1" dirty="0">
                <a:latin typeface="Arial" panose="020B0604020202020204" pitchFamily="34" charset="0"/>
                <a:cs typeface="Arial" panose="020B0604020202020204" pitchFamily="34" charset="0"/>
              </a:rPr>
              <a:t>Batalha Espiritual Bíblica</a:t>
            </a:r>
            <a:endParaRPr lang="pt-BR" sz="4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TEXTO BÁSICO: </a:t>
            </a: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6.11-12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Professores:</a:t>
            </a:r>
          </a:p>
          <a:p>
            <a:r>
              <a:rPr lang="pt-B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Presb</a:t>
            </a: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 Eber Hávila Rose</a:t>
            </a:r>
          </a:p>
          <a:p>
            <a:r>
              <a:rPr lang="pt-B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Mission</a:t>
            </a: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 Ana Maria Costa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1123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69789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BR" sz="80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://cdn.playbuzz.com/cdn/ab552610-fe04-4685-8598-c93d2cdc9eff/bbbd9021-4015-4995-819c-40c830d958a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713191"/>
            <a:ext cx="18265013" cy="1200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915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1797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PRIMEIRO PECADO</a:t>
            </a:r>
            <a:endParaRPr lang="pt-BR" sz="80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2785271" y="1978090"/>
            <a:ext cx="5502730" cy="9694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Estratégia de Satanás</a:t>
            </a:r>
          </a:p>
          <a:p>
            <a:pPr marL="1600200" lvl="2" indent="-685800">
              <a:buFont typeface="Wingdings" panose="05000000000000000000" pitchFamily="2" charset="2"/>
              <a:buChar char="ü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Semente da dúvida</a:t>
            </a:r>
          </a:p>
          <a:p>
            <a:pPr marL="1600200" lvl="2" indent="-685800">
              <a:buFont typeface="Wingdings" panose="05000000000000000000" pitchFamily="2" charset="2"/>
              <a:buChar char="ü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Semente da descrença</a:t>
            </a:r>
          </a:p>
          <a:p>
            <a:pPr marL="1600200" lvl="2" indent="-685800">
              <a:buFont typeface="Wingdings" panose="05000000000000000000" pitchFamily="2" charset="2"/>
              <a:buChar char="ü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Semente do orgulho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Eva não parou de olhar para a árvore e foi iludida pela serpente</a:t>
            </a:r>
          </a:p>
        </p:txBody>
      </p:sp>
      <p:pic>
        <p:nvPicPr>
          <p:cNvPr id="2050" name="Picture 2" descr="http://1.bp.blogspot.com/-odvkvPTtuJM/UI9M3BxearI/AAAAAAAAHaE/DACdKqKkUwQ/s1600/DSCF4804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59"/>
          <a:stretch/>
        </p:blipFill>
        <p:spPr bwMode="auto">
          <a:xfrm>
            <a:off x="37148" y="1781498"/>
            <a:ext cx="12540061" cy="8310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740218" y="11013253"/>
            <a:ext cx="82078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Adão não fez nada para impedir, pelo contrário desobedeceu a Deus</a:t>
            </a:r>
          </a:p>
        </p:txBody>
      </p:sp>
    </p:spTree>
    <p:extLst>
      <p:ext uri="{BB962C8B-B14F-4D97-AF65-F5344CB8AC3E}">
        <p14:creationId xmlns:p14="http://schemas.microsoft.com/office/powerpoint/2010/main" val="2908953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1797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COMBATE OU RESISTÊNCIA?</a:t>
            </a:r>
            <a:endParaRPr lang="pt-BR" sz="80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2115800" y="1978090"/>
            <a:ext cx="6172201" cy="10433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Visão do soldado cristão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Cristo já conquistou 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1.15-23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Apoderar da vitória de Cristo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A ordem para o guerreiro vencedor é para resistir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Devemos caçar o Diabo???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O alvo do Diabo é roubar e destruir minha fé em Cristo</a:t>
            </a:r>
          </a:p>
        </p:txBody>
      </p:sp>
      <p:pic>
        <p:nvPicPr>
          <p:cNvPr id="3078" name="Picture 6" descr="http://christianwomenonline.net/wp-content/uploads/2011/07/Scary-roman-soldie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03206" y="5599392"/>
            <a:ext cx="3145292" cy="255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2.bp.blogspot.com/-q6yFZwOyBms/UQfKyuOvY5I/AAAAAAAAMCI/hVZDWPKArMU/s1600/roman-army-07+Padfield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9"/>
          <a:stretch/>
        </p:blipFill>
        <p:spPr bwMode="auto">
          <a:xfrm>
            <a:off x="48720" y="1713192"/>
            <a:ext cx="11938879" cy="12002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456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i.imgur.com/A9xQmN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713193"/>
            <a:ext cx="18287998" cy="12002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1797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COMBATE OU RESISTÊNCIA?</a:t>
            </a:r>
            <a:endParaRPr lang="pt-BR" sz="80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6266090" y="1978090"/>
            <a:ext cx="6392636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guerra espiritual é muito mais uma questão de caráter pessoal</a:t>
            </a: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pt-BR" sz="4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Tm</a:t>
            </a:r>
            <a:r>
              <a:rPr lang="pt-BR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1.18-19</a:t>
            </a:r>
          </a:p>
          <a:p>
            <a:r>
              <a:rPr lang="pt-BR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Manter a fé</a:t>
            </a:r>
          </a:p>
          <a:p>
            <a:r>
              <a:rPr lang="pt-BR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Boa </a:t>
            </a:r>
            <a:r>
              <a:rPr lang="pt-BR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consciência</a:t>
            </a:r>
            <a:endParaRPr lang="pt-BR" sz="4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13373100" y="2130490"/>
            <a:ext cx="4781551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BR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pt-BR" sz="4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Tm</a:t>
            </a:r>
            <a:r>
              <a:rPr lang="pt-BR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2.3-4</a:t>
            </a:r>
          </a:p>
          <a:p>
            <a:pPr marL="685800" indent="-6858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BR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pt-BR" sz="4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Tm</a:t>
            </a:r>
            <a:r>
              <a:rPr lang="pt-BR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2.24-26</a:t>
            </a:r>
          </a:p>
          <a:p>
            <a:pPr marL="571500" indent="-5715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BR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pt-BR" sz="4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pt-BR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12.7-10</a:t>
            </a:r>
          </a:p>
          <a:p>
            <a:pPr marL="571500" indent="-5715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BR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pt-BR" sz="4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Ts</a:t>
            </a:r>
            <a:r>
              <a:rPr lang="pt-BR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2.17-19</a:t>
            </a:r>
            <a:endParaRPr lang="pt-BR" sz="4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BR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pt-BR" sz="4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</a:t>
            </a:r>
            <a:r>
              <a:rPr lang="pt-BR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5.8-9</a:t>
            </a:r>
          </a:p>
          <a:p>
            <a:pPr marL="571500" indent="-5715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BR" sz="4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Tg</a:t>
            </a:r>
            <a:r>
              <a:rPr lang="pt-BR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4.7</a:t>
            </a:r>
          </a:p>
          <a:p>
            <a:pPr marL="571500" indent="-5715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BR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a igreja deve avançar?</a:t>
            </a:r>
            <a:endParaRPr lang="pt-BR" sz="4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846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1797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CILADAS DO DIABO</a:t>
            </a:r>
            <a:endParaRPr lang="pt-BR" sz="80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2201524" y="1978090"/>
            <a:ext cx="6086477" cy="955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A estratégia atual do diabo</a:t>
            </a: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Mundo melhor?</a:t>
            </a: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Alguns métodos:</a:t>
            </a:r>
          </a:p>
          <a:p>
            <a:pPr marL="1878013" indent="-914400">
              <a:spcBef>
                <a:spcPts val="1800"/>
              </a:spcBef>
              <a:buFont typeface="+mj-lt"/>
              <a:buAutoNum type="arabicPeriod"/>
            </a:pPr>
            <a:r>
              <a:rPr lang="pt-BR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Momento certo</a:t>
            </a:r>
          </a:p>
          <a:p>
            <a:pPr marL="1878013" indent="-914400">
              <a:spcBef>
                <a:spcPts val="1800"/>
              </a:spcBef>
              <a:buFont typeface="+mj-lt"/>
              <a:buAutoNum type="arabicPeriod"/>
            </a:pPr>
            <a:r>
              <a:rPr lang="pt-BR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Pessoas improváveis</a:t>
            </a:r>
          </a:p>
          <a:p>
            <a:pPr marL="1878013" indent="-914400">
              <a:spcBef>
                <a:spcPts val="1800"/>
              </a:spcBef>
              <a:buFont typeface="+mj-lt"/>
              <a:buAutoNum type="arabicPeriod"/>
            </a:pPr>
            <a:r>
              <a:rPr lang="pt-BR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Aproximação gradual</a:t>
            </a:r>
          </a:p>
        </p:txBody>
      </p:sp>
      <p:pic>
        <p:nvPicPr>
          <p:cNvPr id="5125" name="Picture 5" descr="Resultado de imagem para arapuc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713192"/>
            <a:ext cx="12041344" cy="903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5694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1797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CILADAS DO DIABO</a:t>
            </a:r>
            <a:endParaRPr lang="pt-BR" sz="80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9422296" y="1978090"/>
            <a:ext cx="8865705" cy="10618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>
                <a:latin typeface="Arial" panose="020B0604020202020204" pitchFamily="34" charset="0"/>
                <a:cs typeface="Arial" panose="020B0604020202020204" pitchFamily="34" charset="0"/>
              </a:rPr>
              <a:t>Arma mais poderosa:</a:t>
            </a:r>
          </a:p>
          <a:p>
            <a:pPr marL="898525"/>
            <a:r>
              <a:rPr lang="pt-BR" sz="4800" dirty="0">
                <a:latin typeface="Arial" panose="020B0604020202020204" pitchFamily="34" charset="0"/>
                <a:cs typeface="Arial" panose="020B0604020202020204" pitchFamily="34" charset="0"/>
              </a:rPr>
              <a:t>Erro religioso</a:t>
            </a:r>
          </a:p>
          <a:p>
            <a:pPr marL="898525"/>
            <a:r>
              <a:rPr lang="pt-BR" sz="4800" dirty="0">
                <a:latin typeface="Arial" panose="020B0604020202020204" pitchFamily="34" charset="0"/>
                <a:cs typeface="Arial" panose="020B0604020202020204" pitchFamily="34" charset="0"/>
              </a:rPr>
              <a:t>Defesa</a:t>
            </a:r>
          </a:p>
          <a:p>
            <a:pPr marL="898525"/>
            <a:r>
              <a:rPr lang="pt-BR" sz="4800" dirty="0">
                <a:latin typeface="Arial" panose="020B0604020202020204" pitchFamily="34" charset="0"/>
                <a:cs typeface="Arial" panose="020B0604020202020204" pitchFamily="34" charset="0"/>
              </a:rPr>
              <a:t>Métodos de Satanás:</a:t>
            </a:r>
          </a:p>
          <a:p>
            <a:pPr marL="1584325" indent="-685800">
              <a:buFont typeface="Arial" panose="020B0604020202020204" pitchFamily="34" charset="0"/>
              <a:buChar char="•"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Resistência aos verdadeiros pregadores 1 </a:t>
            </a:r>
            <a:r>
              <a:rPr lang="pt-BR" sz="3600" dirty="0" err="1">
                <a:latin typeface="Arial" panose="020B0604020202020204" pitchFamily="34" charset="0"/>
                <a:cs typeface="Arial" panose="020B0604020202020204" pitchFamily="34" charset="0"/>
              </a:rPr>
              <a:t>Ts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2.18</a:t>
            </a:r>
          </a:p>
          <a:p>
            <a:pPr marL="1584325" indent="-685800">
              <a:buFont typeface="Arial" panose="020B0604020202020204" pitchFamily="34" charset="0"/>
              <a:buChar char="•"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Cegar o entendimento das pessoas 2 </a:t>
            </a:r>
            <a:r>
              <a:rPr lang="pt-BR" sz="3600" dirty="0" err="1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4.3-4</a:t>
            </a:r>
          </a:p>
          <a:p>
            <a:pPr marL="1584325" indent="-685800">
              <a:buFont typeface="Arial" panose="020B0604020202020204" pitchFamily="34" charset="0"/>
              <a:buChar char="•"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Anular o efeito da Palavra de Deus </a:t>
            </a:r>
            <a:r>
              <a:rPr lang="pt-BR" sz="3600" dirty="0" err="1">
                <a:latin typeface="Arial" panose="020B0604020202020204" pitchFamily="34" charset="0"/>
                <a:cs typeface="Arial" panose="020B0604020202020204" pitchFamily="34" charset="0"/>
              </a:rPr>
              <a:t>Lc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8.5,12</a:t>
            </a:r>
          </a:p>
          <a:p>
            <a:pPr marL="1584325" indent="-685800">
              <a:buFont typeface="Arial" panose="020B0604020202020204" pitchFamily="34" charset="0"/>
              <a:buChar char="•"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Difundir o erro </a:t>
            </a:r>
            <a:r>
              <a:rPr lang="pt-BR" sz="3600" dirty="0" err="1"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13.24-28</a:t>
            </a:r>
            <a:endParaRPr lang="pt-BR" sz="4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Esta era a preocupação dos apóstolos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M. Lloyd Jones: O Combate Cristão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O puritanos</a:t>
            </a:r>
            <a:endParaRPr lang="pt-BR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7" descr="C:\Dados\Eber\evang\Escola Dominical\Programa 2015\Lição 5\rh-tramplingthelaw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" y="1713192"/>
            <a:ext cx="9024952" cy="120028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5121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4" name="Retângulo 13"/>
          <p:cNvSpPr/>
          <p:nvPr/>
        </p:nvSpPr>
        <p:spPr>
          <a:xfrm>
            <a:off x="687003" y="2068777"/>
            <a:ext cx="16974310" cy="1172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5400" dirty="0"/>
              <a:t>O tema da Batalha Espiritual não é novo. A igreja sempre enfrentou esta luta e a Bíblia nos instrui de forma muito intensa em como nos prevenir para ela. O inimigo possui uma quantidade inumerável de estratégias, técnicas, táticas e ciladas para derrubar os crentes. A instrução bíblica sempre nos orienta a, revestidos da armadura de Deus, resistirmos às investidas do inimigo e permanecermos fieis no dia mau. Seja qual for a intensidade das ações e presença do inimigo, a instrução e exemplos bíblicos são no sentido de anunciarmos a Cristo e este crucificado. É a manifestação do poder do Espírito atuando por meio da pregação da Palavra da Verdade na total dependência de Deus.</a:t>
            </a:r>
          </a:p>
          <a:p>
            <a:pPr algn="just"/>
            <a:endParaRPr lang="pt-BR" sz="5400" dirty="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4" name="Conector reto 23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4793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 E APLICAÇÃO</a:t>
            </a:r>
            <a:endParaRPr lang="pt-BR" sz="80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1818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54730" y="0"/>
            <a:ext cx="5952354" cy="13716000"/>
          </a:xfrm>
          <a:prstGeom prst="rect">
            <a:avLst/>
          </a:prstGeom>
          <a:solidFill>
            <a:srgbClr val="6A1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rgbClr val="8E1538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154730" cy="13716000"/>
          </a:xfrm>
          <a:solidFill>
            <a:schemeClr val="bg1">
              <a:lumMod val="95000"/>
            </a:schemeClr>
          </a:solidFill>
        </p:spPr>
      </p:sp>
      <p:sp>
        <p:nvSpPr>
          <p:cNvPr id="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2107082" y="0"/>
            <a:ext cx="6154730" cy="13716000"/>
          </a:xfrm>
          <a:solidFill>
            <a:schemeClr val="bg1">
              <a:lumMod val="95000"/>
            </a:schemeClr>
          </a:solidFill>
        </p:spPr>
      </p:sp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3"/>
          <a:srcRect l="31248"/>
          <a:stretch/>
        </p:blipFill>
        <p:spPr>
          <a:xfrm>
            <a:off x="7810579" y="12151360"/>
            <a:ext cx="2640654" cy="973298"/>
          </a:xfrm>
          <a:prstGeom prst="rect">
            <a:avLst/>
          </a:prstGeom>
        </p:spPr>
      </p:pic>
      <p:sp>
        <p:nvSpPr>
          <p:cNvPr id="15" name="TextBox 10"/>
          <p:cNvSpPr txBox="1"/>
          <p:nvPr/>
        </p:nvSpPr>
        <p:spPr>
          <a:xfrm>
            <a:off x="6959575" y="4557161"/>
            <a:ext cx="434266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FIM</a:t>
            </a:r>
            <a:endParaRPr lang="en-US" sz="19000" b="1" spc="-112" dirty="0">
              <a:solidFill>
                <a:schemeClr val="bg1"/>
              </a:solidFill>
              <a:latin typeface="Arial" panose="020B0604020202020204" pitchFamily="34" charset="0"/>
              <a:ea typeface="Montserrat Light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93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3856</TotalTime>
  <Words>398</Words>
  <Application>Microsoft Office PowerPoint</Application>
  <PresentationFormat>Personalizar</PresentationFormat>
  <Paragraphs>90</Paragraphs>
  <Slides>11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Candara</vt:lpstr>
      <vt:lpstr>Montserrat Light</vt:lpstr>
      <vt:lpstr>Wingdings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EBD IPN 2017</dc:title>
  <dc:creator>Igreja Presbiteriana Nacional</dc:creator>
  <cp:lastModifiedBy>Eber Hávila</cp:lastModifiedBy>
  <cp:revision>224</cp:revision>
  <cp:lastPrinted>2017-02-05T03:53:32Z</cp:lastPrinted>
  <dcterms:created xsi:type="dcterms:W3CDTF">2016-03-02T16:16:57Z</dcterms:created>
  <dcterms:modified xsi:type="dcterms:W3CDTF">2017-03-25T13:11:13Z</dcterms:modified>
</cp:coreProperties>
</file>