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</p:sldMasterIdLst>
  <p:notesMasterIdLst>
    <p:notesMasterId r:id="rId16"/>
  </p:notesMasterIdLst>
  <p:handoutMasterIdLst>
    <p:handoutMasterId r:id="rId17"/>
  </p:handoutMasterIdLst>
  <p:sldIdLst>
    <p:sldId id="338" r:id="rId2"/>
    <p:sldId id="339" r:id="rId3"/>
    <p:sldId id="340" r:id="rId4"/>
    <p:sldId id="341" r:id="rId5"/>
    <p:sldId id="351" r:id="rId6"/>
    <p:sldId id="352" r:id="rId7"/>
    <p:sldId id="353" r:id="rId8"/>
    <p:sldId id="354" r:id="rId9"/>
    <p:sldId id="355" r:id="rId10"/>
    <p:sldId id="344" r:id="rId11"/>
    <p:sldId id="356" r:id="rId12"/>
    <p:sldId id="358" r:id="rId13"/>
    <p:sldId id="357" r:id="rId14"/>
    <p:sldId id="345" r:id="rId15"/>
  </p:sldIdLst>
  <p:sldSz cx="18288000" cy="13716000"/>
  <p:notesSz cx="6865938" cy="95408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DBE1"/>
    <a:srgbClr val="661B30"/>
    <a:srgbClr val="8E1538"/>
    <a:srgbClr val="4D0B1E"/>
    <a:srgbClr val="5C3D00"/>
    <a:srgbClr val="FFF2D9"/>
    <a:srgbClr val="1F000F"/>
    <a:srgbClr val="6A1C32"/>
    <a:srgbClr val="19964A"/>
    <a:srgbClr val="3979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2" autoAdjust="0"/>
    <p:restoredTop sz="86080" autoAdjust="0"/>
  </p:normalViewPr>
  <p:slideViewPr>
    <p:cSldViewPr snapToGrid="0" snapToObjects="1" showGuides="1">
      <p:cViewPr varScale="1">
        <p:scale>
          <a:sx n="42" d="100"/>
          <a:sy n="42" d="100"/>
        </p:scale>
        <p:origin x="250" y="77"/>
      </p:cViewPr>
      <p:guideLst>
        <p:guide orient="horz" pos="4320"/>
        <p:guide pos="57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91" d="100"/>
          <a:sy n="91" d="100"/>
        </p:scale>
        <p:origin x="328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9109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52CFFC7C-0376-E44D-ACA0-D60DC10B59F7}" type="datetimeFigureOut">
              <a:rPr lang="en-US" smtClean="0"/>
              <a:t>7/6/2019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9109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F856CEB7-CA9E-364F-BFA0-4F3CF7BA902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28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1FF76227-83C6-486A-B993-A75E7CDAC021}" type="datetimeFigureOut">
              <a:rPr lang="pt-BR" smtClean="0"/>
              <a:t>06/07/2019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285875" y="1192213"/>
            <a:ext cx="4294188" cy="3221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44" tIns="46872" rIns="93744" bIns="46872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6594" y="4591546"/>
            <a:ext cx="5492750" cy="3756720"/>
          </a:xfrm>
          <a:prstGeom prst="rect">
            <a:avLst/>
          </a:prstGeom>
        </p:spPr>
        <p:txBody>
          <a:bodyPr vert="horz" lIns="93744" tIns="46872" rIns="93744" bIns="46872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9109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7B69D3A6-2FA6-4367-A327-D3121A1CB5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7135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1764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8312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lvl="1" indent="-228600">
              <a:buAutoNum type="arabicPeriod"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41044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lvl="1" indent="-228600">
              <a:buAutoNum type="arabicPeriod"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49077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lvl="1" indent="-228600">
              <a:buAutoNum type="arabicPeriod"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198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lvl="1" indent="-228600">
              <a:buAutoNum type="arabicPeriod"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95068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pt-BR" smtClean="0"/>
              <a:t>Ricardo Gondim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91803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55854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06625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00206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2109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244726"/>
            <a:ext cx="155448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7204076"/>
            <a:ext cx="13716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291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57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6" y="3419479"/>
            <a:ext cx="157734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6" y="9178929"/>
            <a:ext cx="157734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/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001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521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730253"/>
            <a:ext cx="15773400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4" y="3362326"/>
            <a:ext cx="7736680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4" y="5010150"/>
            <a:ext cx="7736680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1" y="3362326"/>
            <a:ext cx="7774782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1" y="5010150"/>
            <a:ext cx="7774782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144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590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635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974853"/>
            <a:ext cx="92583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718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974853"/>
            <a:ext cx="9258300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252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437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1" y="730250"/>
            <a:ext cx="3943350" cy="1162367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1" y="730250"/>
            <a:ext cx="11601450" cy="11623676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809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5802360" cy="13716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85141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" y="8255001"/>
            <a:ext cx="18288001" cy="5461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93521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730253"/>
            <a:ext cx="157734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3651250"/>
            <a:ext cx="157734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12712703"/>
            <a:ext cx="61722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132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6" r:id="rId13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="" xmlns:a16="http://schemas.microsoft.com/office/drawing/2014/main" id="{0D313DF7-4D35-4CB5-A668-5586179876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7" r="-1" b="-1"/>
          <a:stretch/>
        </p:blipFill>
        <p:spPr>
          <a:xfrm>
            <a:off x="20" y="10"/>
            <a:ext cx="18287980" cy="13715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4601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Line 5"/>
          <p:cNvSpPr>
            <a:spLocks noChangeShapeType="1"/>
          </p:cNvSpPr>
          <p:nvPr/>
        </p:nvSpPr>
        <p:spPr bwMode="auto">
          <a:xfrm>
            <a:off x="1123910" y="-1311105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24" tIns="91412" rIns="182824" bIns="91412" numCol="1" anchor="t" anchorCtr="0" compatLnSpc="1">
            <a:prstTxWarp prst="textNoShape">
              <a:avLst/>
            </a:prstTxWarp>
          </a:bodyPr>
          <a:lstStyle/>
          <a:p>
            <a:endParaRPr lang="en-US" sz="2700"/>
          </a:p>
        </p:txBody>
      </p:sp>
      <p:sp>
        <p:nvSpPr>
          <p:cNvPr id="45" name="Line 6"/>
          <p:cNvSpPr>
            <a:spLocks noChangeShapeType="1"/>
          </p:cNvSpPr>
          <p:nvPr/>
        </p:nvSpPr>
        <p:spPr bwMode="auto">
          <a:xfrm>
            <a:off x="1123910" y="-1311105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24" tIns="91412" rIns="182824" bIns="91412" numCol="1" anchor="t" anchorCtr="0" compatLnSpc="1">
            <a:prstTxWarp prst="textNoShape">
              <a:avLst/>
            </a:prstTxWarp>
          </a:bodyPr>
          <a:lstStyle/>
          <a:p>
            <a:endParaRPr lang="en-US" sz="2700"/>
          </a:p>
        </p:txBody>
      </p:sp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9F215868-DAA0-4AB4-BF28-4789AEF8C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6964" y="2805605"/>
            <a:ext cx="5072488" cy="642131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785" y="10359134"/>
            <a:ext cx="16199153" cy="228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7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642455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8" name="CaixaDeTexto 17"/>
          <p:cNvSpPr txBox="1"/>
          <p:nvPr/>
        </p:nvSpPr>
        <p:spPr>
          <a:xfrm>
            <a:off x="6526952" y="3004428"/>
            <a:ext cx="1131557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 smtClean="0">
                <a:solidFill>
                  <a:schemeClr val="accent2">
                    <a:lumMod val="75000"/>
                  </a:schemeClr>
                </a:solidFill>
              </a:rPr>
              <a:t>ELEIÇÃO, LIVRE-ARBÍTRIO  E EVANGELISMO</a:t>
            </a:r>
            <a:endParaRPr lang="pt-BR" sz="8000" b="1" spc="-112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6526952" y="7610633"/>
            <a:ext cx="10359792" cy="3207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49" dirty="0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PROFESSORES</a:t>
            </a:r>
          </a:p>
          <a:p>
            <a:r>
              <a:rPr lang="pt-BR" sz="4049" dirty="0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Eber Hávila Rose</a:t>
            </a:r>
          </a:p>
          <a:p>
            <a:r>
              <a:rPr lang="pt-BR" sz="4049" dirty="0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Guilherme Ledes</a:t>
            </a:r>
          </a:p>
          <a:p>
            <a:endParaRPr lang="pt-BR" sz="4049" dirty="0" smtClean="0">
              <a:solidFill>
                <a:srgbClr val="EE61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4049" dirty="0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pt-BR" sz="4049" dirty="0">
              <a:solidFill>
                <a:srgbClr val="EE61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Agrupar 9">
            <a:extLst>
              <a:ext uri="{FF2B5EF4-FFF2-40B4-BE49-F238E27FC236}">
                <a16:creationId xmlns="" xmlns:a16="http://schemas.microsoft.com/office/drawing/2014/main" id="{5AD042BB-D34B-4BAA-B801-A75C5869B197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4" name="Imagem 13">
              <a:extLst>
                <a:ext uri="{FF2B5EF4-FFF2-40B4-BE49-F238E27FC236}">
                  <a16:creationId xmlns="" xmlns:a16="http://schemas.microsoft.com/office/drawing/2014/main" id="{8F861CAE-2EEF-4A62-A8AD-48B166C3B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="" xmlns:a16="http://schemas.microsoft.com/office/drawing/2014/main" id="{DD9CFA9C-04E9-4DDF-892E-4DE3176E6A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pic>
        <p:nvPicPr>
          <p:cNvPr id="3" name="Imagem 2">
            <a:extLst>
              <a:ext uri="{FF2B5EF4-FFF2-40B4-BE49-F238E27FC236}">
                <a16:creationId xmlns="" xmlns:a16="http://schemas.microsoft.com/office/drawing/2014/main" id="{FC719D61-289B-406C-8C75-2A8F308BD8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62" y="2572536"/>
            <a:ext cx="6565731" cy="8311619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="" xmlns:a16="http://schemas.microsoft.com/office/drawing/2014/main" id="{6065C17C-082D-4C3D-802B-796C33AF5C08}"/>
              </a:ext>
            </a:extLst>
          </p:cNvPr>
          <p:cNvSpPr txBox="1"/>
          <p:nvPr/>
        </p:nvSpPr>
        <p:spPr>
          <a:xfrm>
            <a:off x="6545540" y="5624374"/>
            <a:ext cx="103597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Dependência de Deus ou apelo à Vontade Humana?</a:t>
            </a:r>
            <a:endParaRPr lang="pt-BR" sz="5400" b="1" dirty="0">
              <a:solidFill>
                <a:srgbClr val="EE61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1739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8" name="CaixaDeTexto 17"/>
          <p:cNvSpPr txBox="1"/>
          <p:nvPr/>
        </p:nvSpPr>
        <p:spPr>
          <a:xfrm>
            <a:off x="6526950" y="2873287"/>
            <a:ext cx="11315578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b="1" spc="-112" dirty="0" smtClean="0">
                <a:solidFill>
                  <a:schemeClr val="accent2">
                    <a:lumMod val="75000"/>
                  </a:schemeClr>
                </a:solidFill>
              </a:rPr>
              <a:t>LIÇÃO 2</a:t>
            </a:r>
          </a:p>
          <a:p>
            <a:r>
              <a:rPr lang="pt-BR" sz="8000" b="1" spc="-112" dirty="0" smtClean="0">
                <a:solidFill>
                  <a:schemeClr val="accent2">
                    <a:lumMod val="75000"/>
                  </a:schemeClr>
                </a:solidFill>
              </a:rPr>
              <a:t>A Soberania Divina e Responsabilidade Humana Parte 1 – Quatro perspectivas diferentes</a:t>
            </a:r>
            <a:endParaRPr lang="pt-BR" sz="8000" b="1" spc="-112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6526952" y="10159308"/>
            <a:ext cx="10359792" cy="715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49" dirty="0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Texto Básico: </a:t>
            </a:r>
            <a:r>
              <a:rPr lang="pt-BR" sz="4049" dirty="0" err="1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Lc</a:t>
            </a:r>
            <a:r>
              <a:rPr lang="pt-BR" sz="4049" dirty="0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22.22; At 2.23</a:t>
            </a:r>
            <a:endParaRPr lang="pt-BR" sz="4049" dirty="0">
              <a:solidFill>
                <a:srgbClr val="EE61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Agrupar 9">
            <a:extLst>
              <a:ext uri="{FF2B5EF4-FFF2-40B4-BE49-F238E27FC236}">
                <a16:creationId xmlns="" xmlns:a16="http://schemas.microsoft.com/office/drawing/2014/main" id="{5AD042BB-D34B-4BAA-B801-A75C5869B197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4" name="Imagem 13">
              <a:extLst>
                <a:ext uri="{FF2B5EF4-FFF2-40B4-BE49-F238E27FC236}">
                  <a16:creationId xmlns="" xmlns:a16="http://schemas.microsoft.com/office/drawing/2014/main" id="{8F861CAE-2EEF-4A62-A8AD-48B166C3B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="" xmlns:a16="http://schemas.microsoft.com/office/drawing/2014/main" id="{DD9CFA9C-04E9-4DDF-892E-4DE3176E6A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pic>
        <p:nvPicPr>
          <p:cNvPr id="3" name="Imagem 2">
            <a:extLst>
              <a:ext uri="{FF2B5EF4-FFF2-40B4-BE49-F238E27FC236}">
                <a16:creationId xmlns="" xmlns:a16="http://schemas.microsoft.com/office/drawing/2014/main" id="{FC719D61-289B-406C-8C75-2A8F308BD8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62" y="2572536"/>
            <a:ext cx="6565731" cy="8311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580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 26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8" name="CaixaDeTexto 27"/>
          <p:cNvSpPr txBox="1"/>
          <p:nvPr/>
        </p:nvSpPr>
        <p:spPr>
          <a:xfrm>
            <a:off x="6076651" y="12773915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 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Soberania de 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Deus e </a:t>
            </a:r>
            <a:r>
              <a:rPr lang="pt-BR" sz="2400" dirty="0" err="1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Humana 1</a:t>
            </a:r>
            <a:endParaRPr lang="pt-BR" sz="2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7306818" y="2116355"/>
            <a:ext cx="10194798" cy="8948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Preservar as verdades bíblicas </a:t>
            </a:r>
            <a:endParaRPr lang="pt-BR" sz="33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SOBERANIA DE DEUS 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e Responsabilidade Humana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Soberania de Deus e </a:t>
            </a:r>
            <a:r>
              <a:rPr lang="pt-B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RESPONSABILIDADE HUMANA</a:t>
            </a:r>
          </a:p>
          <a:p>
            <a:pPr algn="just">
              <a:lnSpc>
                <a:spcPct val="150000"/>
              </a:lnSpc>
              <a:spcBef>
                <a:spcPts val="3000"/>
              </a:spcBef>
              <a:spcAft>
                <a:spcPts val="900"/>
              </a:spcAft>
            </a:pP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conciliar estas duas verdades? </a:t>
            </a:r>
            <a:endParaRPr lang="pt-BR" sz="33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	As questões a serem enfrentadas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	As quatros perspectivas apresentadas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	Deus decreta todas as coisas   – John </a:t>
            </a:r>
            <a:r>
              <a:rPr lang="pt-BR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Feinberg</a:t>
            </a:r>
            <a:endParaRPr lang="pt-BR" sz="2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	Deus sabe todas as coisas 	  – Norman </a:t>
            </a:r>
            <a:r>
              <a:rPr lang="pt-BR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Geisler</a:t>
            </a:r>
            <a:endParaRPr lang="pt-BR" sz="2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	Deus limita Seu poder 			  – Bruce Reichenbach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	Deus limita Seu conhecimento – Clark </a:t>
            </a:r>
            <a:r>
              <a:rPr lang="pt-BR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Pinnock</a:t>
            </a:r>
            <a:endParaRPr lang="pt-BR" sz="2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Agrupar 16">
            <a:extLst>
              <a:ext uri="{FF2B5EF4-FFF2-40B4-BE49-F238E27FC236}">
                <a16:creationId xmlns="" xmlns:a16="http://schemas.microsoft.com/office/drawing/2014/main" id="{BCFBC907-6503-4D96-B6E3-9012A8266768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9" name="Imagem 18">
              <a:extLst>
                <a:ext uri="{FF2B5EF4-FFF2-40B4-BE49-F238E27FC236}">
                  <a16:creationId xmlns="" xmlns:a16="http://schemas.microsoft.com/office/drawing/2014/main" id="{50CB3EEF-6275-40DA-9422-CF86EE487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="" xmlns:a16="http://schemas.microsoft.com/office/drawing/2014/main" id="{55E1FA12-0F1D-4643-9CF6-9D9BEDFDC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1" name="Retângulo 20">
            <a:extLst>
              <a:ext uri="{FF2B5EF4-FFF2-40B4-BE49-F238E27FC236}">
                <a16:creationId xmlns="" xmlns:a16="http://schemas.microsoft.com/office/drawing/2014/main" id="{A1A47F53-8A25-4338-BC53-D76F1540FC68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="" xmlns:a16="http://schemas.microsoft.com/office/drawing/2014/main" id="{2C74C3C8-5E41-45CB-849D-021541C621DE}"/>
              </a:ext>
            </a:extLst>
          </p:cNvPr>
          <p:cNvSpPr txBox="1"/>
          <p:nvPr/>
        </p:nvSpPr>
        <p:spPr>
          <a:xfrm>
            <a:off x="648644" y="117263"/>
            <a:ext cx="17401611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24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  <a:endParaRPr lang="pt-BR" sz="8624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717953"/>
            <a:ext cx="6912864" cy="10104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1445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 26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8" name="CaixaDeTexto 27"/>
          <p:cNvSpPr txBox="1"/>
          <p:nvPr/>
        </p:nvSpPr>
        <p:spPr>
          <a:xfrm>
            <a:off x="6076651" y="12773915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 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Soberania de 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Deus e </a:t>
            </a:r>
            <a:r>
              <a:rPr lang="pt-BR" sz="2400" dirty="0" err="1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Humana 1</a:t>
            </a:r>
            <a:endParaRPr lang="pt-BR" sz="2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8610600" y="7892315"/>
            <a:ext cx="9614916" cy="6117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caminho defendido por </a:t>
            </a:r>
            <a:r>
              <a:rPr lang="pt-BR" sz="3300" b="1" dirty="0" err="1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Feinberg</a:t>
            </a:r>
            <a:endParaRPr lang="pt-BR" sz="3300" b="1" dirty="0" smtClean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	Sua definição de livre arbítrio</a:t>
            </a: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	Ação </a:t>
            </a: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humana livre, embora 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causalmente determinada</a:t>
            </a: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Causas constrangedoras x causas não constrangedoras</a:t>
            </a: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	Determinismo suave ou compatibilismo</a:t>
            </a:r>
            <a:endParaRPr lang="pt-BR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endParaRPr lang="pt-BR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endParaRPr lang="pt-BR" sz="33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Agrupar 16">
            <a:extLst>
              <a:ext uri="{FF2B5EF4-FFF2-40B4-BE49-F238E27FC236}">
                <a16:creationId xmlns="" xmlns:a16="http://schemas.microsoft.com/office/drawing/2014/main" id="{BCFBC907-6503-4D96-B6E3-9012A8266768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9" name="Imagem 18">
              <a:extLst>
                <a:ext uri="{FF2B5EF4-FFF2-40B4-BE49-F238E27FC236}">
                  <a16:creationId xmlns="" xmlns:a16="http://schemas.microsoft.com/office/drawing/2014/main" id="{50CB3EEF-6275-40DA-9422-CF86EE487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="" xmlns:a16="http://schemas.microsoft.com/office/drawing/2014/main" id="{55E1FA12-0F1D-4643-9CF6-9D9BEDFDC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1" name="Retângulo 20">
            <a:extLst>
              <a:ext uri="{FF2B5EF4-FFF2-40B4-BE49-F238E27FC236}">
                <a16:creationId xmlns="" xmlns:a16="http://schemas.microsoft.com/office/drawing/2014/main" id="{A1A47F53-8A25-4338-BC53-D76F1540FC68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="" xmlns:a16="http://schemas.microsoft.com/office/drawing/2014/main" id="{2C74C3C8-5E41-45CB-849D-021541C621DE}"/>
              </a:ext>
            </a:extLst>
          </p:cNvPr>
          <p:cNvSpPr txBox="1"/>
          <p:nvPr/>
        </p:nvSpPr>
        <p:spPr>
          <a:xfrm>
            <a:off x="648644" y="117263"/>
            <a:ext cx="174016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DEUS DECRETA TODAS AS COISAS</a:t>
            </a:r>
            <a:endParaRPr lang="pt-BR" sz="7200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717953"/>
            <a:ext cx="18288000" cy="6183836"/>
          </a:xfrm>
          <a:prstGeom prst="rect">
            <a:avLst/>
          </a:prstGeom>
        </p:spPr>
      </p:pic>
      <p:sp>
        <p:nvSpPr>
          <p:cNvPr id="13" name="CaixaDeTexto 12"/>
          <p:cNvSpPr txBox="1"/>
          <p:nvPr/>
        </p:nvSpPr>
        <p:spPr>
          <a:xfrm>
            <a:off x="400050" y="7797065"/>
            <a:ext cx="9614916" cy="7640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John </a:t>
            </a:r>
            <a:r>
              <a:rPr lang="pt-BR" sz="3300" b="1" dirty="0" err="1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Feinberg</a:t>
            </a:r>
            <a:endParaRPr lang="pt-BR" sz="33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900"/>
              </a:spcAft>
            </a:pP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Se alto determina moderadamente calvinista</a:t>
            </a:r>
          </a:p>
          <a:p>
            <a:pPr algn="just">
              <a:lnSpc>
                <a:spcPct val="150000"/>
              </a:lnSpc>
              <a:spcAft>
                <a:spcPts val="900"/>
              </a:spcAft>
            </a:pP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Condições causais</a:t>
            </a:r>
            <a:endParaRPr lang="pt-BR" sz="33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	Indeterminismo e Determinismo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O modelo de Carl </a:t>
            </a:r>
            <a:r>
              <a:rPr lang="pt-BR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Hempel</a:t>
            </a:r>
            <a:endParaRPr lang="pt-BR" sz="2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Determinismo causal </a:t>
            </a: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 fatalismo</a:t>
            </a:r>
          </a:p>
          <a:p>
            <a:pPr algn="just">
              <a:lnSpc>
                <a:spcPct val="150000"/>
              </a:lnSpc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Necessidade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consequente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endParaRPr lang="pt-BR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endParaRPr lang="pt-BR" sz="33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4027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 26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8" name="CaixaDeTexto 27"/>
          <p:cNvSpPr txBox="1"/>
          <p:nvPr/>
        </p:nvSpPr>
        <p:spPr>
          <a:xfrm>
            <a:off x="6076651" y="12773915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 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Soberania de 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Deus e </a:t>
            </a:r>
            <a:r>
              <a:rPr lang="pt-BR" sz="2400" dirty="0" err="1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Humana 1</a:t>
            </a:r>
            <a:endParaRPr lang="pt-BR" sz="2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9952285" y="6437892"/>
            <a:ext cx="8328600" cy="8494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	Deus estaria fora do tempo e não se prende a ele</a:t>
            </a:r>
          </a:p>
          <a:p>
            <a:pPr marL="438150" indent="-438150"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	Passado, presente e futuro estaria diante de Deus no seu eterno AGORA.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Arminianos, calvinistas moderados e calvinistas extremados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	Arminianos: “Baseia-se em”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Calvinistas moderado: “Está de acordo com”</a:t>
            </a:r>
          </a:p>
          <a:p>
            <a:pPr algn="just">
              <a:lnSpc>
                <a:spcPct val="150000"/>
              </a:lnSpc>
            </a:pPr>
            <a:r>
              <a:rPr lang="pt-BR" sz="3300" b="1" dirty="0" err="1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Geisler</a:t>
            </a: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é calvinista?</a:t>
            </a:r>
            <a:endParaRPr lang="pt-BR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endParaRPr lang="pt-BR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endParaRPr lang="pt-BR" sz="33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Agrupar 16">
            <a:extLst>
              <a:ext uri="{FF2B5EF4-FFF2-40B4-BE49-F238E27FC236}">
                <a16:creationId xmlns="" xmlns:a16="http://schemas.microsoft.com/office/drawing/2014/main" id="{BCFBC907-6503-4D96-B6E3-9012A8266768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9" name="Imagem 18">
              <a:extLst>
                <a:ext uri="{FF2B5EF4-FFF2-40B4-BE49-F238E27FC236}">
                  <a16:creationId xmlns="" xmlns:a16="http://schemas.microsoft.com/office/drawing/2014/main" id="{50CB3EEF-6275-40DA-9422-CF86EE487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="" xmlns:a16="http://schemas.microsoft.com/office/drawing/2014/main" id="{55E1FA12-0F1D-4643-9CF6-9D9BEDFDC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1" name="Retângulo 20">
            <a:extLst>
              <a:ext uri="{FF2B5EF4-FFF2-40B4-BE49-F238E27FC236}">
                <a16:creationId xmlns="" xmlns:a16="http://schemas.microsoft.com/office/drawing/2014/main" id="{A1A47F53-8A25-4338-BC53-D76F1540FC68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="" xmlns:a16="http://schemas.microsoft.com/office/drawing/2014/main" id="{2C74C3C8-5E41-45CB-849D-021541C621DE}"/>
              </a:ext>
            </a:extLst>
          </p:cNvPr>
          <p:cNvSpPr txBox="1"/>
          <p:nvPr/>
        </p:nvSpPr>
        <p:spPr>
          <a:xfrm>
            <a:off x="648644" y="117263"/>
            <a:ext cx="174016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DEUS SABE TODAS AS COISAS</a:t>
            </a:r>
            <a:endParaRPr lang="pt-BR" sz="7200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567" y="1768294"/>
            <a:ext cx="18280885" cy="4722604"/>
          </a:xfrm>
          <a:prstGeom prst="rect">
            <a:avLst/>
          </a:prstGeom>
        </p:spPr>
      </p:pic>
      <p:sp>
        <p:nvSpPr>
          <p:cNvPr id="13" name="CaixaDeTexto 12"/>
          <p:cNvSpPr txBox="1"/>
          <p:nvPr/>
        </p:nvSpPr>
        <p:spPr>
          <a:xfrm>
            <a:off x="54567" y="6490898"/>
            <a:ext cx="9897717" cy="7009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Norman </a:t>
            </a:r>
            <a:r>
              <a:rPr lang="pt-BR" sz="3300" b="1" dirty="0" err="1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Geisler</a:t>
            </a:r>
            <a:endParaRPr lang="pt-BR" sz="33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38150" indent="-438150"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Se considera um calvinista moderado, o que certamente os teólogos calvinistas não devem concordar</a:t>
            </a:r>
          </a:p>
          <a:p>
            <a:pPr algn="just">
              <a:lnSpc>
                <a:spcPct val="150000"/>
              </a:lnSpc>
              <a:spcBef>
                <a:spcPts val="3000"/>
              </a:spcBef>
              <a:spcAft>
                <a:spcPts val="900"/>
              </a:spcAft>
            </a:pP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ponto de vista de </a:t>
            </a:r>
            <a:r>
              <a:rPr lang="pt-BR" sz="3300" b="1" dirty="0" err="1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Geisler</a:t>
            </a:r>
            <a:endParaRPr lang="pt-BR" sz="33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Deus é soberano, de forma absoluta, e o ser humano é livre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	Visão de Deus como um Ser simples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	Pensamentos não sequenciais, mas 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simultâneos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pt-BR" sz="33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2015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 26"/>
          <p:cNvSpPr/>
          <p:nvPr/>
        </p:nvSpPr>
        <p:spPr>
          <a:xfrm>
            <a:off x="0" y="1717953"/>
            <a:ext cx="18288000" cy="1199804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8" name="CaixaDeTexto 27"/>
          <p:cNvSpPr txBox="1"/>
          <p:nvPr/>
        </p:nvSpPr>
        <p:spPr>
          <a:xfrm>
            <a:off x="6076651" y="12773915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 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Soberania de 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Deus e </a:t>
            </a:r>
            <a:r>
              <a:rPr lang="pt-BR" sz="2400" dirty="0" err="1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Humana 1</a:t>
            </a:r>
            <a:endParaRPr lang="pt-BR" sz="2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7992618" y="1777265"/>
            <a:ext cx="10194798" cy="13086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Bruce Reichenbach</a:t>
            </a:r>
            <a:endParaRPr lang="pt-BR" sz="33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38150" indent="-438150" algn="just">
              <a:lnSpc>
                <a:spcPct val="150000"/>
              </a:lnSpc>
              <a:spcAft>
                <a:spcPts val="900"/>
              </a:spcAft>
            </a:pPr>
            <a:r>
              <a:rPr lang="pt-BR" sz="2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Foi professor de filosofia por 43 anos em Augsburg. Se aposentou em 2011 e continuou o seu trabalho como professor em vários países de mundo. Autor de vários livros.</a:t>
            </a:r>
          </a:p>
          <a:p>
            <a:pPr algn="just">
              <a:lnSpc>
                <a:spcPct val="150000"/>
              </a:lnSpc>
              <a:spcAft>
                <a:spcPts val="900"/>
              </a:spcAft>
            </a:pPr>
            <a:r>
              <a:rPr lang="pt-BR" sz="33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ponto de vista de </a:t>
            </a:r>
            <a:r>
              <a:rPr lang="pt-BR" sz="33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Reinchenbach</a:t>
            </a:r>
            <a:endParaRPr lang="pt-BR" sz="33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900"/>
              </a:spcAft>
            </a:pPr>
            <a:r>
              <a:rPr lang="pt-BR" sz="2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(1) Livre arbítrio – Foi uma concessão voluntária de Deus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(2) Soberania de Deus – Deus é soberano, mas depende em 		 parte da liberdade concedida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(3) Onipotência – Deus é onipotente, mas limitou o Seu poder 		 ao criar indivíduos livres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(4) Onisciência – Deus age no tempo. O conhecimento estaria 		 implicitamente ligado ao fato real. </a:t>
            </a:r>
            <a:endParaRPr lang="pt-BR" sz="2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(5) Providência – Persuasão para concretizar Suas intenções. 		 Os planos podem em parte ser frustrados.</a:t>
            </a:r>
            <a:endParaRPr lang="pt-BR" sz="2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endParaRPr lang="pt-BR" sz="27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endParaRPr lang="pt-BR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endParaRPr lang="pt-BR" sz="33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Agrupar 16">
            <a:extLst>
              <a:ext uri="{FF2B5EF4-FFF2-40B4-BE49-F238E27FC236}">
                <a16:creationId xmlns="" xmlns:a16="http://schemas.microsoft.com/office/drawing/2014/main" id="{BCFBC907-6503-4D96-B6E3-9012A8266768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9" name="Imagem 18">
              <a:extLst>
                <a:ext uri="{FF2B5EF4-FFF2-40B4-BE49-F238E27FC236}">
                  <a16:creationId xmlns="" xmlns:a16="http://schemas.microsoft.com/office/drawing/2014/main" id="{50CB3EEF-6275-40DA-9422-CF86EE487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="" xmlns:a16="http://schemas.microsoft.com/office/drawing/2014/main" id="{55E1FA12-0F1D-4643-9CF6-9D9BEDFDC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1" name="Retângulo 20">
            <a:extLst>
              <a:ext uri="{FF2B5EF4-FFF2-40B4-BE49-F238E27FC236}">
                <a16:creationId xmlns="" xmlns:a16="http://schemas.microsoft.com/office/drawing/2014/main" id="{A1A47F53-8A25-4338-BC53-D76F1540FC68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="" xmlns:a16="http://schemas.microsoft.com/office/drawing/2014/main" id="{2C74C3C8-5E41-45CB-849D-021541C621DE}"/>
              </a:ext>
            </a:extLst>
          </p:cNvPr>
          <p:cNvSpPr txBox="1"/>
          <p:nvPr/>
        </p:nvSpPr>
        <p:spPr>
          <a:xfrm>
            <a:off x="648644" y="117263"/>
            <a:ext cx="174016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DEUS LIMITA SEU PODER</a:t>
            </a:r>
            <a:endParaRPr lang="pt-BR" sz="7200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232553"/>
            <a:ext cx="7935336" cy="6111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6899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 26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8" name="CaixaDeTexto 27"/>
          <p:cNvSpPr txBox="1"/>
          <p:nvPr/>
        </p:nvSpPr>
        <p:spPr>
          <a:xfrm>
            <a:off x="6076651" y="12773915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 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Soberania de 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Deus e </a:t>
            </a:r>
            <a:r>
              <a:rPr lang="pt-BR" sz="2400" dirty="0" err="1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Humana 1</a:t>
            </a:r>
            <a:endParaRPr lang="pt-BR" sz="2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11478768" y="1815365"/>
            <a:ext cx="6478060" cy="8071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Clark </a:t>
            </a:r>
            <a:r>
              <a:rPr lang="pt-BR" sz="3300" b="1" dirty="0" err="1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Pinnock</a:t>
            </a:r>
            <a:endParaRPr lang="pt-BR" sz="33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38150" indent="-438150"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Foi professor de teologia no </a:t>
            </a:r>
            <a:r>
              <a:rPr lang="pt-BR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McMaster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Divinity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College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. Conhecido escritor sobre </a:t>
            </a:r>
            <a:r>
              <a:rPr lang="pt-BR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inerrância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bíblica. O seu modo de pensar evoluiu durante a vida. Já foi calvinista.</a:t>
            </a:r>
          </a:p>
          <a:p>
            <a:pPr algn="just">
              <a:lnSpc>
                <a:spcPct val="150000"/>
              </a:lnSpc>
              <a:spcBef>
                <a:spcPts val="3000"/>
              </a:spcBef>
              <a:spcAft>
                <a:spcPts val="900"/>
              </a:spcAft>
            </a:pP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Visão relativamente nova no meio evangélico</a:t>
            </a:r>
            <a:endParaRPr lang="pt-BR" sz="33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38150" indent="-438150"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pt-BR" sz="3300" b="1" dirty="0" smtClean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endParaRPr lang="pt-BR" sz="33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Agrupar 16">
            <a:extLst>
              <a:ext uri="{FF2B5EF4-FFF2-40B4-BE49-F238E27FC236}">
                <a16:creationId xmlns="" xmlns:a16="http://schemas.microsoft.com/office/drawing/2014/main" id="{BCFBC907-6503-4D96-B6E3-9012A8266768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9" name="Imagem 18">
              <a:extLst>
                <a:ext uri="{FF2B5EF4-FFF2-40B4-BE49-F238E27FC236}">
                  <a16:creationId xmlns="" xmlns:a16="http://schemas.microsoft.com/office/drawing/2014/main" id="{50CB3EEF-6275-40DA-9422-CF86EE487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="" xmlns:a16="http://schemas.microsoft.com/office/drawing/2014/main" id="{55E1FA12-0F1D-4643-9CF6-9D9BEDFDC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1" name="Retângulo 20">
            <a:extLst>
              <a:ext uri="{FF2B5EF4-FFF2-40B4-BE49-F238E27FC236}">
                <a16:creationId xmlns="" xmlns:a16="http://schemas.microsoft.com/office/drawing/2014/main" id="{A1A47F53-8A25-4338-BC53-D76F1540FC68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="" xmlns:a16="http://schemas.microsoft.com/office/drawing/2014/main" id="{2C74C3C8-5E41-45CB-849D-021541C621DE}"/>
              </a:ext>
            </a:extLst>
          </p:cNvPr>
          <p:cNvSpPr txBox="1"/>
          <p:nvPr/>
        </p:nvSpPr>
        <p:spPr>
          <a:xfrm>
            <a:off x="648644" y="117263"/>
            <a:ext cx="174016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DEUS LIMITA SEU CONHECIMENTO</a:t>
            </a:r>
            <a:endParaRPr lang="pt-BR" sz="7200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572" y="1717953"/>
            <a:ext cx="11229975" cy="6572250"/>
          </a:xfrm>
          <a:prstGeom prst="rect">
            <a:avLst/>
          </a:prstGeom>
        </p:spPr>
      </p:pic>
      <p:sp>
        <p:nvSpPr>
          <p:cNvPr id="11" name="CaixaDeTexto 10"/>
          <p:cNvSpPr txBox="1"/>
          <p:nvPr/>
        </p:nvSpPr>
        <p:spPr>
          <a:xfrm>
            <a:off x="203676" y="8290203"/>
            <a:ext cx="18110895" cy="923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38150" indent="-438150"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Openteísmo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ou Teísmo aberto. Deus não teria conhecimento efetivo do futuro, mas pode deduzi-lo pelo Seu conhecimento.</a:t>
            </a:r>
            <a:endParaRPr lang="pt-BR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900"/>
              </a:spcAft>
            </a:pP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Deus pode cumprir Sua vontade?</a:t>
            </a:r>
            <a:endParaRPr lang="pt-BR" sz="33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38150" indent="-438150"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Habilidade de Deus em antecipar e resolver os problemas. O conceito de </a:t>
            </a:r>
            <a:r>
              <a:rPr lang="pt-BR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Pinnock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sobre a onisciência de Deus é radicalmente diferente, sendo necessária uma revisão do teísmo clássico. A visão de </a:t>
            </a:r>
            <a:r>
              <a:rPr lang="pt-BR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Pinnock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sobre as profecias. </a:t>
            </a:r>
          </a:p>
          <a:p>
            <a:pPr marL="438150" indent="-438150"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Eventuais razões para tal ensino</a:t>
            </a:r>
            <a:endParaRPr lang="pt-BR" sz="33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38150" indent="-438150"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endParaRPr lang="pt-BR" sz="2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38150" indent="-438150"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endParaRPr lang="pt-BR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endParaRPr lang="pt-BR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endParaRPr lang="pt-BR" sz="3300" b="1" dirty="0" smtClean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endParaRPr lang="pt-BR" sz="33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5561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Soberania de Deus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648646" y="2293658"/>
            <a:ext cx="16990711" cy="11557010"/>
          </a:xfrm>
          <a:prstGeom prst="rect">
            <a:avLst/>
          </a:prstGeom>
          <a:noFill/>
        </p:spPr>
        <p:txBody>
          <a:bodyPr wrap="square" numCol="1" spcCol="72000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4000" dirty="0" smtClean="0"/>
              <a:t>Foram </a:t>
            </a:r>
            <a:r>
              <a:rPr lang="pt-BR" sz="4000" dirty="0"/>
              <a:t>apresentadas quatro perspectivas sobre a soberania de Deus e a </a:t>
            </a:r>
            <a:r>
              <a:rPr lang="pt-BR" sz="4000" dirty="0" err="1" smtClean="0"/>
              <a:t>respon-sabilidade</a:t>
            </a:r>
            <a:r>
              <a:rPr lang="pt-BR" sz="4000" dirty="0" smtClean="0"/>
              <a:t> </a:t>
            </a:r>
            <a:r>
              <a:rPr lang="pt-BR" sz="4000" dirty="0"/>
              <a:t>humana. Todas estas perspectivas são tentativas de um entendimento </a:t>
            </a:r>
            <a:r>
              <a:rPr lang="pt-BR" sz="4000" dirty="0" smtClean="0"/>
              <a:t>lógico, dedutível </a:t>
            </a:r>
            <a:r>
              <a:rPr lang="pt-BR" sz="4000" dirty="0"/>
              <a:t>e compreensível destas duas verdades apresentadas na Bíblia</a:t>
            </a:r>
            <a:r>
              <a:rPr lang="pt-BR" sz="4000" dirty="0" smtClean="0"/>
              <a:t>.</a:t>
            </a:r>
          </a:p>
          <a:p>
            <a:pPr algn="just">
              <a:lnSpc>
                <a:spcPct val="150000"/>
              </a:lnSpc>
              <a:spcBef>
                <a:spcPts val="3000"/>
              </a:spcBef>
            </a:pPr>
            <a:r>
              <a:rPr lang="pt-BR" sz="4000" b="1" dirty="0"/>
              <a:t>John </a:t>
            </a:r>
            <a:r>
              <a:rPr lang="pt-BR" sz="4000" b="1" dirty="0" err="1"/>
              <a:t>Feinberg</a:t>
            </a:r>
            <a:r>
              <a:rPr lang="pt-BR" sz="4000" b="1" dirty="0"/>
              <a:t> </a:t>
            </a:r>
            <a:r>
              <a:rPr lang="pt-BR" sz="4000" dirty="0"/>
              <a:t>é o único que faz uma apresentação que ele próprio considera como moderadamente calvinista. Ele crê no determinismo, ou seja, a tese filosófica geral que declara que para tudo quanto vem a acontecer, há condições tais que, estando presentes, nenhum outro fato poderia acontecer. </a:t>
            </a:r>
            <a:r>
              <a:rPr lang="pt-BR" sz="4000" dirty="0" err="1"/>
              <a:t>Feinberg</a:t>
            </a:r>
            <a:r>
              <a:rPr lang="pt-BR" sz="4000" dirty="0"/>
              <a:t> apresenta o conceito de causas não constrangedoras, as quais são suficientes para promover uma ação; contudo, não forçam a pessoa a agir contra sua vontade, ou conta seus desejos, chamado também de determinismo suave ou compatibilismo. Deus estaria agindo dentro deste conceito.</a:t>
            </a:r>
          </a:p>
          <a:p>
            <a:pPr algn="just">
              <a:lnSpc>
                <a:spcPct val="150000"/>
              </a:lnSpc>
            </a:pPr>
            <a:endParaRPr lang="pt-BR" sz="40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Agrupar 13">
            <a:extLst>
              <a:ext uri="{FF2B5EF4-FFF2-40B4-BE49-F238E27FC236}">
                <a16:creationId xmlns="" xmlns:a16="http://schemas.microsoft.com/office/drawing/2014/main" id="{B6B1A5FB-4ABA-489C-8090-BD5408EE674E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7" name="Imagem 16">
              <a:extLst>
                <a:ext uri="{FF2B5EF4-FFF2-40B4-BE49-F238E27FC236}">
                  <a16:creationId xmlns="" xmlns:a16="http://schemas.microsoft.com/office/drawing/2014/main" id="{F5DFC197-AEF3-4784-8066-417571555A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6" name="Imagem 25">
              <a:extLst>
                <a:ext uri="{FF2B5EF4-FFF2-40B4-BE49-F238E27FC236}">
                  <a16:creationId xmlns="" xmlns:a16="http://schemas.microsoft.com/office/drawing/2014/main" id="{6506D654-D034-44CA-AEB1-96B1429978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7" name="Retângulo 26">
            <a:extLst>
              <a:ext uri="{FF2B5EF4-FFF2-40B4-BE49-F238E27FC236}">
                <a16:creationId xmlns="" xmlns:a16="http://schemas.microsoft.com/office/drawing/2014/main" id="{66715252-EC58-44A9-ACC8-30C311A19146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CaixaDeTexto 27">
            <a:extLst>
              <a:ext uri="{FF2B5EF4-FFF2-40B4-BE49-F238E27FC236}">
                <a16:creationId xmlns="" xmlns:a16="http://schemas.microsoft.com/office/drawing/2014/main" id="{0DDD9BBE-DC59-4D3E-8515-D3C5A7C4D602}"/>
              </a:ext>
            </a:extLst>
          </p:cNvPr>
          <p:cNvSpPr txBox="1"/>
          <p:nvPr/>
        </p:nvSpPr>
        <p:spPr>
          <a:xfrm>
            <a:off x="648645" y="117263"/>
            <a:ext cx="16990712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24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  <a:endParaRPr lang="pt-BR" sz="8624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34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Soberania de Deus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648646" y="2293658"/>
            <a:ext cx="16990711" cy="9694962"/>
          </a:xfrm>
          <a:prstGeom prst="rect">
            <a:avLst/>
          </a:prstGeom>
          <a:noFill/>
        </p:spPr>
        <p:txBody>
          <a:bodyPr wrap="square" numCol="1" spcCol="72000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4800" b="1" dirty="0" smtClean="0"/>
              <a:t>Norman </a:t>
            </a:r>
            <a:r>
              <a:rPr lang="pt-BR" sz="4800" b="1" dirty="0" err="1"/>
              <a:t>Geisler</a:t>
            </a:r>
            <a:r>
              <a:rPr lang="pt-BR" sz="4800" b="1" dirty="0"/>
              <a:t> </a:t>
            </a:r>
            <a:r>
              <a:rPr lang="pt-BR" sz="4800" dirty="0"/>
              <a:t>não se considera arminiano e sim um calvinista moderado. Mas pela sua posição, ele se parece muito mais com um arminiano que calvinista. Inclusive, em outras literaturas, ele não crê nos cinco pontos do calvinismo. A sua defesa está ligada a um Deus que se abstrai do tempo, um Ser simples que consegue, com Seu poder, determinar todas as coisas e mesmo assim conceder o livre arbítrio. Ele apresenta o conceito de </a:t>
            </a:r>
            <a:r>
              <a:rPr lang="pt-BR" sz="4800" dirty="0" err="1"/>
              <a:t>autodeterminismo</a:t>
            </a:r>
            <a:r>
              <a:rPr lang="pt-BR" sz="4800" dirty="0"/>
              <a:t> moral. </a:t>
            </a:r>
            <a:endParaRPr lang="pt-BR" sz="4800" dirty="0" smtClean="0"/>
          </a:p>
          <a:p>
            <a:pPr algn="just">
              <a:lnSpc>
                <a:spcPct val="150000"/>
              </a:lnSpc>
            </a:pPr>
            <a:endParaRPr lang="pt-BR" sz="4000" dirty="0" smtClean="0"/>
          </a:p>
          <a:p>
            <a:pPr algn="just">
              <a:lnSpc>
                <a:spcPct val="150000"/>
              </a:lnSpc>
            </a:pPr>
            <a:endParaRPr lang="pt-BR" sz="40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Agrupar 13">
            <a:extLst>
              <a:ext uri="{FF2B5EF4-FFF2-40B4-BE49-F238E27FC236}">
                <a16:creationId xmlns="" xmlns:a16="http://schemas.microsoft.com/office/drawing/2014/main" id="{B6B1A5FB-4ABA-489C-8090-BD5408EE674E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7" name="Imagem 16">
              <a:extLst>
                <a:ext uri="{FF2B5EF4-FFF2-40B4-BE49-F238E27FC236}">
                  <a16:creationId xmlns="" xmlns:a16="http://schemas.microsoft.com/office/drawing/2014/main" id="{F5DFC197-AEF3-4784-8066-417571555A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6" name="Imagem 25">
              <a:extLst>
                <a:ext uri="{FF2B5EF4-FFF2-40B4-BE49-F238E27FC236}">
                  <a16:creationId xmlns="" xmlns:a16="http://schemas.microsoft.com/office/drawing/2014/main" id="{6506D654-D034-44CA-AEB1-96B1429978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7" name="Retângulo 26">
            <a:extLst>
              <a:ext uri="{FF2B5EF4-FFF2-40B4-BE49-F238E27FC236}">
                <a16:creationId xmlns="" xmlns:a16="http://schemas.microsoft.com/office/drawing/2014/main" id="{66715252-EC58-44A9-ACC8-30C311A19146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CaixaDeTexto 27">
            <a:extLst>
              <a:ext uri="{FF2B5EF4-FFF2-40B4-BE49-F238E27FC236}">
                <a16:creationId xmlns="" xmlns:a16="http://schemas.microsoft.com/office/drawing/2014/main" id="{0DDD9BBE-DC59-4D3E-8515-D3C5A7C4D602}"/>
              </a:ext>
            </a:extLst>
          </p:cNvPr>
          <p:cNvSpPr txBox="1"/>
          <p:nvPr/>
        </p:nvSpPr>
        <p:spPr>
          <a:xfrm>
            <a:off x="648645" y="117263"/>
            <a:ext cx="16990712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24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  <a:endParaRPr lang="pt-BR" sz="8624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4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Soberania de Deus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648646" y="2293658"/>
            <a:ext cx="16990711" cy="10802957"/>
          </a:xfrm>
          <a:prstGeom prst="rect">
            <a:avLst/>
          </a:prstGeom>
          <a:noFill/>
        </p:spPr>
        <p:txBody>
          <a:bodyPr wrap="square" numCol="1" spcCol="72000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4800" b="1" dirty="0" smtClean="0"/>
              <a:t>Bruce </a:t>
            </a:r>
            <a:r>
              <a:rPr lang="pt-BR" sz="4800" b="1" dirty="0"/>
              <a:t>Reichenbach </a:t>
            </a:r>
            <a:r>
              <a:rPr lang="pt-BR" sz="4800" dirty="0"/>
              <a:t>está mais próximo de um arminiano. Deus limita o seu poder para conceder o livre arbítrio, e usa a persuasão, na maioria das vezes, para concretizar Suas intensões. Os fins últimos de Deus serão atingidos pela Sua providência. Resumidamente: “Deus é soberano em autoridade e poder. Entretanto, Ele resolveu, por Si mesmo, limitar Seu poder e criar-nos dotados de livre-arbítrio, para que pudéssemos escolher entre o bem e o mal, entre Deus e nós mesmos.</a:t>
            </a:r>
          </a:p>
          <a:p>
            <a:pPr algn="just">
              <a:lnSpc>
                <a:spcPct val="150000"/>
              </a:lnSpc>
            </a:pPr>
            <a:endParaRPr lang="pt-BR" sz="4000" dirty="0" smtClean="0"/>
          </a:p>
          <a:p>
            <a:pPr algn="just">
              <a:lnSpc>
                <a:spcPct val="150000"/>
              </a:lnSpc>
            </a:pPr>
            <a:endParaRPr lang="pt-BR" sz="40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Agrupar 13">
            <a:extLst>
              <a:ext uri="{FF2B5EF4-FFF2-40B4-BE49-F238E27FC236}">
                <a16:creationId xmlns="" xmlns:a16="http://schemas.microsoft.com/office/drawing/2014/main" id="{B6B1A5FB-4ABA-489C-8090-BD5408EE674E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7" name="Imagem 16">
              <a:extLst>
                <a:ext uri="{FF2B5EF4-FFF2-40B4-BE49-F238E27FC236}">
                  <a16:creationId xmlns="" xmlns:a16="http://schemas.microsoft.com/office/drawing/2014/main" id="{F5DFC197-AEF3-4784-8066-417571555A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6" name="Imagem 25">
              <a:extLst>
                <a:ext uri="{FF2B5EF4-FFF2-40B4-BE49-F238E27FC236}">
                  <a16:creationId xmlns="" xmlns:a16="http://schemas.microsoft.com/office/drawing/2014/main" id="{6506D654-D034-44CA-AEB1-96B1429978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7" name="Retângulo 26">
            <a:extLst>
              <a:ext uri="{FF2B5EF4-FFF2-40B4-BE49-F238E27FC236}">
                <a16:creationId xmlns="" xmlns:a16="http://schemas.microsoft.com/office/drawing/2014/main" id="{66715252-EC58-44A9-ACC8-30C311A19146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CaixaDeTexto 27">
            <a:extLst>
              <a:ext uri="{FF2B5EF4-FFF2-40B4-BE49-F238E27FC236}">
                <a16:creationId xmlns="" xmlns:a16="http://schemas.microsoft.com/office/drawing/2014/main" id="{0DDD9BBE-DC59-4D3E-8515-D3C5A7C4D602}"/>
              </a:ext>
            </a:extLst>
          </p:cNvPr>
          <p:cNvSpPr txBox="1"/>
          <p:nvPr/>
        </p:nvSpPr>
        <p:spPr>
          <a:xfrm>
            <a:off x="648645" y="117263"/>
            <a:ext cx="16990712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24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  <a:endParaRPr lang="pt-BR" sz="8624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19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Soberania de Deus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648646" y="2293658"/>
            <a:ext cx="16990711" cy="11910953"/>
          </a:xfrm>
          <a:prstGeom prst="rect">
            <a:avLst/>
          </a:prstGeom>
          <a:noFill/>
        </p:spPr>
        <p:txBody>
          <a:bodyPr wrap="square" numCol="1" spcCol="72000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4800" b="1" dirty="0" smtClean="0"/>
              <a:t>Clark </a:t>
            </a:r>
            <a:r>
              <a:rPr lang="pt-BR" sz="4800" b="1" dirty="0" err="1"/>
              <a:t>Pinnock</a:t>
            </a:r>
            <a:r>
              <a:rPr lang="pt-BR" sz="4800" b="1" dirty="0"/>
              <a:t> </a:t>
            </a:r>
            <a:r>
              <a:rPr lang="pt-BR" sz="4800" dirty="0"/>
              <a:t>não se enquadra nem como calvinista e nem como arminiano. Ele propõe um novo entendimento do teísmo clássico, no qual Deus não tem conhecimento efetivo do futuro. Deus conheceria tudo aquilo que poderia ser conhecido, e o futuro não estaria incluído. Esta seria a única saída que ele encontra para compatibilizar soberania de Deus e livre arbítrio humano. A grande dificuldade de </a:t>
            </a:r>
            <a:r>
              <a:rPr lang="pt-BR" sz="4800" dirty="0" err="1"/>
              <a:t>Pinnock</a:t>
            </a:r>
            <a:r>
              <a:rPr lang="pt-BR" sz="4800" dirty="0"/>
              <a:t> é que ele afirma que Deus limita o Seu conhecimento, mas não encontramos isto na Bíblia.  Na visão de </a:t>
            </a:r>
            <a:r>
              <a:rPr lang="pt-BR" sz="4800" dirty="0" err="1"/>
              <a:t>Pinnock</a:t>
            </a:r>
            <a:r>
              <a:rPr lang="pt-BR" sz="4800" dirty="0"/>
              <a:t> Deus é por demais humano.</a:t>
            </a:r>
            <a:endParaRPr lang="pt-BR" sz="4800" dirty="0" smtClean="0"/>
          </a:p>
          <a:p>
            <a:pPr algn="just">
              <a:lnSpc>
                <a:spcPct val="150000"/>
              </a:lnSpc>
            </a:pPr>
            <a:endParaRPr lang="pt-BR" sz="4000" dirty="0" smtClean="0"/>
          </a:p>
          <a:p>
            <a:pPr algn="just">
              <a:lnSpc>
                <a:spcPct val="150000"/>
              </a:lnSpc>
            </a:pPr>
            <a:endParaRPr lang="pt-BR" sz="40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Agrupar 13">
            <a:extLst>
              <a:ext uri="{FF2B5EF4-FFF2-40B4-BE49-F238E27FC236}">
                <a16:creationId xmlns="" xmlns:a16="http://schemas.microsoft.com/office/drawing/2014/main" id="{B6B1A5FB-4ABA-489C-8090-BD5408EE674E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7" name="Imagem 16">
              <a:extLst>
                <a:ext uri="{FF2B5EF4-FFF2-40B4-BE49-F238E27FC236}">
                  <a16:creationId xmlns="" xmlns:a16="http://schemas.microsoft.com/office/drawing/2014/main" id="{F5DFC197-AEF3-4784-8066-417571555A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6" name="Imagem 25">
              <a:extLst>
                <a:ext uri="{FF2B5EF4-FFF2-40B4-BE49-F238E27FC236}">
                  <a16:creationId xmlns="" xmlns:a16="http://schemas.microsoft.com/office/drawing/2014/main" id="{6506D654-D034-44CA-AEB1-96B1429978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7" name="Retângulo 26">
            <a:extLst>
              <a:ext uri="{FF2B5EF4-FFF2-40B4-BE49-F238E27FC236}">
                <a16:creationId xmlns="" xmlns:a16="http://schemas.microsoft.com/office/drawing/2014/main" id="{66715252-EC58-44A9-ACC8-30C311A19146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CaixaDeTexto 27">
            <a:extLst>
              <a:ext uri="{FF2B5EF4-FFF2-40B4-BE49-F238E27FC236}">
                <a16:creationId xmlns="" xmlns:a16="http://schemas.microsoft.com/office/drawing/2014/main" id="{0DDD9BBE-DC59-4D3E-8515-D3C5A7C4D602}"/>
              </a:ext>
            </a:extLst>
          </p:cNvPr>
          <p:cNvSpPr txBox="1"/>
          <p:nvPr/>
        </p:nvSpPr>
        <p:spPr>
          <a:xfrm>
            <a:off x="648645" y="117263"/>
            <a:ext cx="16990712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24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  <a:endParaRPr lang="pt-BR" sz="8624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1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="" xmlns:a16="http://schemas.microsoft.com/office/drawing/2014/main" id="{84E66476-2476-4E4C-8415-7758D1CB6FA8}"/>
              </a:ext>
            </a:extLst>
          </p:cNvPr>
          <p:cNvSpPr/>
          <p:nvPr/>
        </p:nvSpPr>
        <p:spPr>
          <a:xfrm>
            <a:off x="0" y="0"/>
            <a:ext cx="18288000" cy="13716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="" xmlns:a16="http://schemas.microsoft.com/office/drawing/2014/main" id="{15B99B78-7559-4764-879B-5F60E0DB2B05}"/>
              </a:ext>
            </a:extLst>
          </p:cNvPr>
          <p:cNvSpPr/>
          <p:nvPr/>
        </p:nvSpPr>
        <p:spPr>
          <a:xfrm>
            <a:off x="0" y="7737231"/>
            <a:ext cx="18288000" cy="3188379"/>
          </a:xfrm>
          <a:prstGeom prst="rect">
            <a:avLst/>
          </a:prstGeom>
          <a:solidFill>
            <a:srgbClr val="CC4929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3964104" y="3266776"/>
            <a:ext cx="10359792" cy="3824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74"/>
              </a:lnSpc>
            </a:pPr>
            <a:r>
              <a:rPr lang="pt-BR" sz="8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Obrigado pela atenção e participação!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="" xmlns:a16="http://schemas.microsoft.com/office/drawing/2014/main" id="{D5446A4A-654F-4196-A052-30ECE926774B}"/>
              </a:ext>
            </a:extLst>
          </p:cNvPr>
          <p:cNvSpPr txBox="1"/>
          <p:nvPr/>
        </p:nvSpPr>
        <p:spPr>
          <a:xfrm>
            <a:off x="6243143" y="11248775"/>
            <a:ext cx="55850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eberhrs@gmail.com</a:t>
            </a:r>
            <a:endParaRPr lang="pt-BR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="" xmlns:a16="http://schemas.microsoft.com/office/drawing/2014/main" id="{61615CFA-EE41-4B09-AE99-1AED4C12A1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112" y="7680514"/>
            <a:ext cx="9024618" cy="328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3019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3935</TotalTime>
  <Words>609</Words>
  <Application>Microsoft Office PowerPoint</Application>
  <PresentationFormat>Personalizar</PresentationFormat>
  <Paragraphs>102</Paragraphs>
  <Slides>14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EBD IPN 2017</dc:title>
  <dc:creator>Igreja Presbiteriana Nacional</dc:creator>
  <cp:lastModifiedBy>Eber Hávila</cp:lastModifiedBy>
  <cp:revision>227</cp:revision>
  <cp:lastPrinted>2017-02-05T03:53:32Z</cp:lastPrinted>
  <dcterms:created xsi:type="dcterms:W3CDTF">2016-03-02T16:16:57Z</dcterms:created>
  <dcterms:modified xsi:type="dcterms:W3CDTF">2019-07-06T11:28:13Z</dcterms:modified>
</cp:coreProperties>
</file>