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33"/>
  </p:notesMasterIdLst>
  <p:handoutMasterIdLst>
    <p:handoutMasterId r:id="rId34"/>
  </p:handoutMasterIdLst>
  <p:sldIdLst>
    <p:sldId id="305" r:id="rId2"/>
    <p:sldId id="313" r:id="rId3"/>
    <p:sldId id="320" r:id="rId4"/>
    <p:sldId id="307" r:id="rId5"/>
    <p:sldId id="309" r:id="rId6"/>
    <p:sldId id="319" r:id="rId7"/>
    <p:sldId id="310" r:id="rId8"/>
    <p:sldId id="311" r:id="rId9"/>
    <p:sldId id="312" r:id="rId10"/>
    <p:sldId id="315" r:id="rId11"/>
    <p:sldId id="316" r:id="rId12"/>
    <p:sldId id="318" r:id="rId13"/>
    <p:sldId id="324" r:id="rId14"/>
    <p:sldId id="317" r:id="rId15"/>
    <p:sldId id="321" r:id="rId16"/>
    <p:sldId id="322" r:id="rId17"/>
    <p:sldId id="323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3" r:id="rId26"/>
    <p:sldId id="334" r:id="rId27"/>
    <p:sldId id="335" r:id="rId28"/>
    <p:sldId id="332" r:id="rId29"/>
    <p:sldId id="336" r:id="rId30"/>
    <p:sldId id="337" r:id="rId31"/>
    <p:sldId id="338" r:id="rId32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1C32"/>
    <a:srgbClr val="19964A"/>
    <a:srgbClr val="397953"/>
    <a:srgbClr val="D6E028"/>
    <a:srgbClr val="8E1538"/>
    <a:srgbClr val="E6E7E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29"/>
    <p:restoredTop sz="86055" autoAdjust="0"/>
  </p:normalViewPr>
  <p:slideViewPr>
    <p:cSldViewPr snapToGrid="0" snapToObjects="1" showGuides="1">
      <p:cViewPr varScale="1">
        <p:scale>
          <a:sx n="50" d="100"/>
          <a:sy n="50" d="100"/>
        </p:scale>
        <p:origin x="-1638" y="-96"/>
      </p:cViewPr>
      <p:guideLst>
        <p:guide orient="horz" pos="432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19/02/2017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7629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3594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dirty="0"/>
              <a:t>A Reforma na </a:t>
            </a:r>
            <a:r>
              <a:rPr lang="pt-BR" sz="8800" dirty="0" smtClean="0"/>
              <a:t>Alemanha</a:t>
            </a:r>
            <a:endParaRPr lang="pt-BR" sz="88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1961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>
                <a:latin typeface="Arial" panose="020B0604020202020204" pitchFamily="34" charset="0"/>
                <a:cs typeface="Arial" panose="020B0604020202020204" pitchFamily="34" charset="0"/>
              </a:rPr>
              <a:t>De Volta à Autoridade das Escrituras</a:t>
            </a:r>
          </a:p>
          <a:p>
            <a:r>
              <a:rPr lang="pt-BR" sz="4049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Professor: Ildefonso Ferreira Martins Júnior</a:t>
            </a:r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19/02/2017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2" y="7963649"/>
            <a:ext cx="18288001" cy="5752351"/>
          </a:xfrm>
        </p:spPr>
      </p:sp>
      <p:sp>
        <p:nvSpPr>
          <p:cNvPr id="14" name="Retângulo 13"/>
          <p:cNvSpPr/>
          <p:nvPr/>
        </p:nvSpPr>
        <p:spPr>
          <a:xfrm>
            <a:off x="687003" y="2068777"/>
            <a:ext cx="16974310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Ementa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 Reforma na Alemanha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INTRODUÇÃO</a:t>
            </a:r>
          </a:p>
        </p:txBody>
      </p:sp>
    </p:spTree>
    <p:extLst>
      <p:ext uri="{BB962C8B-B14F-4D97-AF65-F5344CB8AC3E}">
        <p14:creationId xmlns:p14="http://schemas.microsoft.com/office/powerpoint/2010/main" val="2854589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2" y="7963649"/>
            <a:ext cx="18288001" cy="5752351"/>
          </a:xfrm>
        </p:spPr>
      </p:sp>
      <p:sp>
        <p:nvSpPr>
          <p:cNvPr id="14" name="Retângulo 13"/>
          <p:cNvSpPr/>
          <p:nvPr/>
        </p:nvSpPr>
        <p:spPr>
          <a:xfrm>
            <a:off x="687003" y="2068777"/>
            <a:ext cx="1697431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Questionamentos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A reforma foi um movimento com motivações meramente políticas?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É possível desconsiderar o caráter religioso da reforma protestante?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Os reformadores foram importantes para a reforma protestante ou foram meros coadjuvantes?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Pelo que lutavam os reformadores na reforma protestante?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O posicionamento desse movimento tem utilidade em nossos dias?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Quais as conquistas da reforma protestante?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INTRODUÇÃO</a:t>
            </a:r>
          </a:p>
        </p:txBody>
      </p:sp>
    </p:spTree>
    <p:extLst>
      <p:ext uri="{BB962C8B-B14F-4D97-AF65-F5344CB8AC3E}">
        <p14:creationId xmlns:p14="http://schemas.microsoft.com/office/powerpoint/2010/main" val="1056643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7963645"/>
            <a:ext cx="18288000" cy="5752351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8671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/>
        </p:nvSpPr>
        <p:spPr>
          <a:xfrm>
            <a:off x="0" y="4332825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33" name="Agrupar 32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34" name="Imagem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35" name="Imagem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36" name="CaixaDeTexto 35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cxnSp>
        <p:nvCxnSpPr>
          <p:cNvPr id="37" name="Conector reto 36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/>
          <p:cNvSpPr txBox="1"/>
          <p:nvPr/>
        </p:nvSpPr>
        <p:spPr>
          <a:xfrm>
            <a:off x="648646" y="144874"/>
            <a:ext cx="15197149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FASES DA VIDA DE LUTERO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Agrupar 28"/>
          <p:cNvGrpSpPr/>
          <p:nvPr/>
        </p:nvGrpSpPr>
        <p:grpSpPr>
          <a:xfrm>
            <a:off x="2" y="7164313"/>
            <a:ext cx="18288000" cy="5044872"/>
            <a:chOff x="0" y="4669971"/>
            <a:chExt cx="24387175" cy="6727372"/>
          </a:xfrm>
        </p:grpSpPr>
        <p:cxnSp>
          <p:nvCxnSpPr>
            <p:cNvPr id="5" name="Conector reto 4"/>
            <p:cNvCxnSpPr/>
            <p:nvPr/>
          </p:nvCxnSpPr>
          <p:spPr>
            <a:xfrm flipV="1">
              <a:off x="0" y="4669971"/>
              <a:ext cx="24387175" cy="6727372"/>
            </a:xfrm>
            <a:prstGeom prst="line">
              <a:avLst/>
            </a:prstGeom>
            <a:ln w="139700">
              <a:solidFill>
                <a:srgbClr val="6A1C3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Elipse 5"/>
            <p:cNvSpPr/>
            <p:nvPr/>
          </p:nvSpPr>
          <p:spPr>
            <a:xfrm>
              <a:off x="4323262" y="9722816"/>
              <a:ext cx="1045029" cy="1045029"/>
            </a:xfrm>
            <a:prstGeom prst="ellipse">
              <a:avLst/>
            </a:prstGeom>
            <a:solidFill>
              <a:srgbClr val="8E1538"/>
            </a:solidFill>
            <a:ln w="76200">
              <a:solidFill>
                <a:srgbClr val="6A1C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 sz="2700"/>
            </a:p>
          </p:txBody>
        </p:sp>
        <p:sp>
          <p:nvSpPr>
            <p:cNvPr id="17" name="Elipse 16"/>
            <p:cNvSpPr/>
            <p:nvPr/>
          </p:nvSpPr>
          <p:spPr>
            <a:xfrm>
              <a:off x="9880481" y="8070937"/>
              <a:ext cx="1045029" cy="1045029"/>
            </a:xfrm>
            <a:prstGeom prst="ellipse">
              <a:avLst/>
            </a:prstGeom>
            <a:solidFill>
              <a:srgbClr val="8E1538"/>
            </a:solidFill>
            <a:ln w="76200">
              <a:solidFill>
                <a:srgbClr val="6A1C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 sz="2700"/>
            </a:p>
          </p:txBody>
        </p:sp>
        <p:sp>
          <p:nvSpPr>
            <p:cNvPr id="18" name="Elipse 17"/>
            <p:cNvSpPr/>
            <p:nvPr/>
          </p:nvSpPr>
          <p:spPr>
            <a:xfrm>
              <a:off x="15247561" y="6559566"/>
              <a:ext cx="1045029" cy="1045029"/>
            </a:xfrm>
            <a:prstGeom prst="ellipse">
              <a:avLst/>
            </a:prstGeom>
            <a:solidFill>
              <a:srgbClr val="8E1538"/>
            </a:solidFill>
            <a:ln w="76200">
              <a:solidFill>
                <a:srgbClr val="6A1C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 sz="2700"/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421189" y="7309808"/>
            <a:ext cx="3315111" cy="3643645"/>
            <a:chOff x="547277" y="5282177"/>
            <a:chExt cx="3315111" cy="3643645"/>
          </a:xfrm>
        </p:grpSpPr>
        <p:cxnSp>
          <p:nvCxnSpPr>
            <p:cNvPr id="23" name="Conector reto 22"/>
            <p:cNvCxnSpPr>
              <a:cxnSpLocks/>
            </p:cNvCxnSpPr>
            <p:nvPr/>
          </p:nvCxnSpPr>
          <p:spPr>
            <a:xfrm flipV="1">
              <a:off x="3719015" y="5546250"/>
              <a:ext cx="1" cy="3379572"/>
            </a:xfrm>
            <a:prstGeom prst="line">
              <a:avLst/>
            </a:prstGeom>
            <a:ln>
              <a:solidFill>
                <a:srgbClr val="8E15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tângulo 24"/>
            <p:cNvSpPr/>
            <p:nvPr/>
          </p:nvSpPr>
          <p:spPr>
            <a:xfrm>
              <a:off x="547277" y="5282177"/>
              <a:ext cx="3315111" cy="30138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4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Período de formação</a:t>
              </a:r>
              <a:endParaRPr lang="pt-BR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pt-BR" sz="4400" b="1" dirty="0" smtClean="0">
                  <a:solidFill>
                    <a:srgbClr val="8E153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Até 1517</a:t>
              </a:r>
              <a:endParaRPr lang="pt-BR" sz="4400" b="1" dirty="0">
                <a:solidFill>
                  <a:srgbClr val="8E153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4109073" y="4665467"/>
            <a:ext cx="3692160" cy="5035431"/>
            <a:chOff x="3982462" y="2653255"/>
            <a:chExt cx="3692160" cy="5035431"/>
          </a:xfrm>
        </p:grpSpPr>
        <p:cxnSp>
          <p:nvCxnSpPr>
            <p:cNvPr id="24" name="Conector reto 23"/>
            <p:cNvCxnSpPr>
              <a:cxnSpLocks/>
            </p:cNvCxnSpPr>
            <p:nvPr/>
          </p:nvCxnSpPr>
          <p:spPr>
            <a:xfrm flipV="1">
              <a:off x="7659277" y="3138864"/>
              <a:ext cx="15345" cy="4549822"/>
            </a:xfrm>
            <a:prstGeom prst="line">
              <a:avLst/>
            </a:prstGeom>
            <a:ln>
              <a:solidFill>
                <a:srgbClr val="8E15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tângulo 25"/>
            <p:cNvSpPr/>
            <p:nvPr/>
          </p:nvSpPr>
          <p:spPr>
            <a:xfrm>
              <a:off x="3982462" y="2653255"/>
              <a:ext cx="3692160" cy="415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4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Período de rompimento com Roma</a:t>
              </a:r>
              <a:endParaRPr lang="pt-BR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pt-BR" sz="4400" b="1" dirty="0" smtClean="0">
                  <a:solidFill>
                    <a:srgbClr val="8E153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1518 a 1521</a:t>
              </a:r>
              <a:endParaRPr lang="pt-BR" sz="4400" b="1" dirty="0">
                <a:solidFill>
                  <a:srgbClr val="8E153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" name="Retângulo 27"/>
          <p:cNvSpPr/>
          <p:nvPr/>
        </p:nvSpPr>
        <p:spPr>
          <a:xfrm>
            <a:off x="8366389" y="3334993"/>
            <a:ext cx="36921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Período de separação</a:t>
            </a:r>
            <a:endParaRPr lang="pt-BR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4400" b="1" dirty="0" smtClean="0">
                <a:solidFill>
                  <a:srgbClr val="8E1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1522 a 1530</a:t>
            </a:r>
            <a:endParaRPr lang="pt-BR" sz="4400" b="1" dirty="0">
              <a:solidFill>
                <a:srgbClr val="8E15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Conector reto 29"/>
          <p:cNvCxnSpPr>
            <a:cxnSpLocks/>
          </p:cNvCxnSpPr>
          <p:nvPr/>
        </p:nvCxnSpPr>
        <p:spPr>
          <a:xfrm flipV="1">
            <a:off x="11804310" y="4137417"/>
            <a:ext cx="15345" cy="4549822"/>
          </a:xfrm>
          <a:prstGeom prst="line">
            <a:avLst/>
          </a:prstGeom>
          <a:ln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/>
          <p:cNvGrpSpPr/>
          <p:nvPr/>
        </p:nvGrpSpPr>
        <p:grpSpPr>
          <a:xfrm>
            <a:off x="12285724" y="2489701"/>
            <a:ext cx="4618563" cy="5613495"/>
            <a:chOff x="12285724" y="2489701"/>
            <a:chExt cx="4618563" cy="5613495"/>
          </a:xfrm>
        </p:grpSpPr>
        <p:sp>
          <p:nvSpPr>
            <p:cNvPr id="39" name="Retângulo 38"/>
            <p:cNvSpPr/>
            <p:nvPr/>
          </p:nvSpPr>
          <p:spPr>
            <a:xfrm>
              <a:off x="12285724" y="2489701"/>
              <a:ext cx="4398254" cy="41549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pt-BR" sz="4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Período de consolidação do luteranismo</a:t>
              </a:r>
              <a:endParaRPr lang="pt-BR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pt-BR" sz="4400" b="1" dirty="0" smtClean="0">
                  <a:solidFill>
                    <a:srgbClr val="8E153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1518 a 1521</a:t>
              </a:r>
              <a:endParaRPr lang="pt-BR" sz="4400" b="1" dirty="0">
                <a:solidFill>
                  <a:srgbClr val="8E153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upo 7"/>
            <p:cNvGrpSpPr/>
            <p:nvPr/>
          </p:nvGrpSpPr>
          <p:grpSpPr>
            <a:xfrm>
              <a:off x="16120617" y="2938161"/>
              <a:ext cx="783670" cy="5165035"/>
              <a:chOff x="15206213" y="3174137"/>
              <a:chExt cx="783670" cy="5165035"/>
            </a:xfrm>
          </p:grpSpPr>
          <p:sp>
            <p:nvSpPr>
              <p:cNvPr id="22" name="Elipse 21"/>
              <p:cNvSpPr/>
              <p:nvPr/>
            </p:nvSpPr>
            <p:spPr>
              <a:xfrm>
                <a:off x="15206213" y="7555502"/>
                <a:ext cx="783670" cy="783670"/>
              </a:xfrm>
              <a:prstGeom prst="ellipse">
                <a:avLst/>
              </a:prstGeom>
              <a:solidFill>
                <a:srgbClr val="8E1538"/>
              </a:solidFill>
              <a:ln w="76200">
                <a:solidFill>
                  <a:srgbClr val="6A1C3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pt-BR" sz="2700"/>
              </a:p>
            </p:txBody>
          </p:sp>
          <p:cxnSp>
            <p:nvCxnSpPr>
              <p:cNvPr id="40" name="Conector reto 39"/>
              <p:cNvCxnSpPr>
                <a:cxnSpLocks/>
              </p:cNvCxnSpPr>
              <p:nvPr/>
            </p:nvCxnSpPr>
            <p:spPr>
              <a:xfrm flipV="1">
                <a:off x="15583791" y="3174137"/>
                <a:ext cx="15345" cy="4549822"/>
              </a:xfrm>
              <a:prstGeom prst="line">
                <a:avLst/>
              </a:prstGeom>
              <a:ln>
                <a:solidFill>
                  <a:srgbClr val="8E153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162329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526" y="3369833"/>
            <a:ext cx="16392943" cy="8641503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5677069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PERÍODO DE FORMAÇÃO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828542" y="2394612"/>
            <a:ext cx="77554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Hans e Margarete </a:t>
            </a:r>
            <a:r>
              <a:rPr lang="pt-BR" sz="5400" b="1" spc="-112" dirty="0" err="1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Luder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08742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" y="3078268"/>
            <a:ext cx="18288000" cy="92246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5677069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PERÍODO DE FORMAÇÃO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527792" y="2104607"/>
            <a:ext cx="5292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 em 1500</a:t>
            </a:r>
          </a:p>
        </p:txBody>
      </p:sp>
      <p:sp>
        <p:nvSpPr>
          <p:cNvPr id="4" name="Retângulo 3"/>
          <p:cNvSpPr/>
          <p:nvPr/>
        </p:nvSpPr>
        <p:spPr>
          <a:xfrm>
            <a:off x="4114800" y="4400550"/>
            <a:ext cx="7867650" cy="3962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64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3019278"/>
            <a:ext cx="18287998" cy="9224634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5677069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PERÍODO DE FORMAÇÃO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198915" y="2081720"/>
            <a:ext cx="139504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Sacro Império Romano Germânico </a:t>
            </a:r>
            <a:r>
              <a:rPr lang="pt-BR" sz="54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1500</a:t>
            </a:r>
          </a:p>
        </p:txBody>
      </p:sp>
      <p:sp>
        <p:nvSpPr>
          <p:cNvPr id="2" name="Retângulo 1"/>
          <p:cNvSpPr/>
          <p:nvPr/>
        </p:nvSpPr>
        <p:spPr>
          <a:xfrm>
            <a:off x="7353300" y="5991224"/>
            <a:ext cx="3771900" cy="1970444"/>
          </a:xfrm>
          <a:prstGeom prst="rect">
            <a:avLst/>
          </a:prstGeom>
          <a:noFill/>
          <a:ln w="762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254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89" y="3284756"/>
            <a:ext cx="17373818" cy="9224634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5677069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PERÍODO DE FORMAÇÃO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4799732" y="2548585"/>
            <a:ext cx="8688532" cy="923330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/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duas Saxônias em </a:t>
            </a:r>
            <a:r>
              <a:rPr lang="pt-BR" sz="54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1500</a:t>
            </a:r>
          </a:p>
        </p:txBody>
      </p:sp>
      <p:sp>
        <p:nvSpPr>
          <p:cNvPr id="2" name="Seta para a direita 1"/>
          <p:cNvSpPr/>
          <p:nvPr/>
        </p:nvSpPr>
        <p:spPr>
          <a:xfrm rot="19761213">
            <a:off x="7734454" y="6953628"/>
            <a:ext cx="723900" cy="31144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 para a direita 16"/>
          <p:cNvSpPr/>
          <p:nvPr/>
        </p:nvSpPr>
        <p:spPr>
          <a:xfrm rot="1926185">
            <a:off x="7552125" y="6257891"/>
            <a:ext cx="723900" cy="31144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eta para a direita 19"/>
          <p:cNvSpPr/>
          <p:nvPr/>
        </p:nvSpPr>
        <p:spPr>
          <a:xfrm rot="1070974">
            <a:off x="7884394" y="3907349"/>
            <a:ext cx="723900" cy="31144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eta para a direita 20"/>
          <p:cNvSpPr/>
          <p:nvPr/>
        </p:nvSpPr>
        <p:spPr>
          <a:xfrm rot="1070974">
            <a:off x="4245844" y="8936549"/>
            <a:ext cx="723900" cy="31144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baixo 6"/>
          <p:cNvSpPr/>
          <p:nvPr/>
        </p:nvSpPr>
        <p:spPr>
          <a:xfrm rot="19619357">
            <a:off x="6484725" y="8515691"/>
            <a:ext cx="403169" cy="71979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3649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7" grpId="0" animBg="1"/>
      <p:bldP spid="17" grpId="1" animBg="1"/>
      <p:bldP spid="20" grpId="0" animBg="1"/>
      <p:bldP spid="20" grpId="1" animBg="1"/>
      <p:bldP spid="21" grpId="0" animBg="1"/>
      <p:bldP spid="21" grpId="1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526" y="3284756"/>
            <a:ext cx="16392943" cy="9224634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5677069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PERÍODO DE FORMAÇÃO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522015" y="2548585"/>
            <a:ext cx="7243971" cy="923330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/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tempestade de raios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90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89" y="3284756"/>
            <a:ext cx="17373818" cy="9224634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5677069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PERÍODO DE FORMAÇÃO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076758" y="2548585"/>
            <a:ext cx="6134500" cy="923330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/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Monástico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eta para baixo 6"/>
          <p:cNvSpPr/>
          <p:nvPr/>
        </p:nvSpPr>
        <p:spPr>
          <a:xfrm rot="19619357">
            <a:off x="6484725" y="8515691"/>
            <a:ext cx="403169" cy="71979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Seta para a direita 21"/>
          <p:cNvSpPr/>
          <p:nvPr/>
        </p:nvSpPr>
        <p:spPr>
          <a:xfrm rot="1926185">
            <a:off x="10917625" y="4892731"/>
            <a:ext cx="723900" cy="31144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6293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526" y="3078268"/>
            <a:ext cx="16392943" cy="9224634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5677069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PERÍODO DE FORMAÇÃO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527792" y="2104607"/>
            <a:ext cx="73468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Venda de indulgências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4492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526" y="3078268"/>
            <a:ext cx="16392943" cy="9224633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69182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PERÍODO DE FORMAÇÃO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703050" y="2170864"/>
            <a:ext cx="29422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 Teses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3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3078268"/>
            <a:ext cx="18288000" cy="9224634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5677069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2.2.	O </a:t>
            </a:r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527792" y="2104607"/>
            <a:ext cx="5292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Europa em 1500</a:t>
            </a:r>
          </a:p>
        </p:txBody>
      </p:sp>
    </p:spTree>
    <p:extLst>
      <p:ext uri="{BB962C8B-B14F-4D97-AF65-F5344CB8AC3E}">
        <p14:creationId xmlns:p14="http://schemas.microsoft.com/office/powerpoint/2010/main" val="31663571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2" y="7963649"/>
            <a:ext cx="18288001" cy="5752351"/>
          </a:xfrm>
        </p:spPr>
      </p:sp>
      <p:sp>
        <p:nvSpPr>
          <p:cNvPr id="14" name="Retângulo 13"/>
          <p:cNvSpPr/>
          <p:nvPr/>
        </p:nvSpPr>
        <p:spPr>
          <a:xfrm>
            <a:off x="687003" y="2068777"/>
            <a:ext cx="1697431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POLÍTICO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Fragmentação;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Estados nacionais.</a:t>
            </a:r>
          </a:p>
          <a:p>
            <a:pPr algn="just">
              <a:lnSpc>
                <a:spcPct val="150000"/>
              </a:lnSpc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ECONÔMICO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Novos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mercados são </a:t>
            </a: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abertos;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Novas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fontes de matéria prima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SOCIAL</a:t>
            </a:r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Mobilidade social</a:t>
            </a:r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6492518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2.2.	O </a:t>
            </a:r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794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2" y="7963649"/>
            <a:ext cx="18288001" cy="5752351"/>
          </a:xfrm>
        </p:spPr>
      </p:sp>
      <p:sp>
        <p:nvSpPr>
          <p:cNvPr id="14" name="Retângulo 13"/>
          <p:cNvSpPr/>
          <p:nvPr/>
        </p:nvSpPr>
        <p:spPr>
          <a:xfrm>
            <a:off x="687003" y="2068777"/>
            <a:ext cx="1697431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RELIGIOSO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Crise do </a:t>
            </a: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nominalismo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Crise moral na igreja.</a:t>
            </a:r>
            <a:endParaRPr lang="pt-B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mudança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de Roma para </a:t>
            </a:r>
            <a:r>
              <a:rPr lang="pt-BR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Avignon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Grande </a:t>
            </a: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Cisma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papas </a:t>
            </a: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renascentistas</a:t>
            </a:r>
          </a:p>
          <a:p>
            <a:pPr marL="914400" lvl="1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Nepotismo, simonia, pluralismo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, absentismo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6492518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2.2.	O </a:t>
            </a:r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70206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526" y="3078268"/>
            <a:ext cx="16392943" cy="9224633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69182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2.3. PERÍODO DE ROMPIMENTO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421863" y="2104607"/>
            <a:ext cx="95045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Cardeal Caetano / </a:t>
            </a:r>
            <a:r>
              <a:rPr lang="pt-BR" sz="5400" b="1" spc="-112" dirty="0" err="1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Augsburgo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577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3076" y="3078268"/>
            <a:ext cx="13341842" cy="9224633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70297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DE ROMPIMENTO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6171797" y="2104607"/>
            <a:ext cx="60047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Debate </a:t>
            </a:r>
            <a:r>
              <a:rPr lang="pt-BR" sz="54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Leipzig </a:t>
            </a:r>
          </a:p>
        </p:txBody>
      </p:sp>
    </p:spTree>
    <p:extLst>
      <p:ext uri="{BB962C8B-B14F-4D97-AF65-F5344CB8AC3E}">
        <p14:creationId xmlns:p14="http://schemas.microsoft.com/office/powerpoint/2010/main" val="8286422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2" y="7963649"/>
            <a:ext cx="18288001" cy="5752351"/>
          </a:xfrm>
        </p:spPr>
      </p:sp>
      <p:sp>
        <p:nvSpPr>
          <p:cNvPr id="14" name="Retângulo 13"/>
          <p:cNvSpPr/>
          <p:nvPr/>
        </p:nvSpPr>
        <p:spPr>
          <a:xfrm>
            <a:off x="687003" y="2068777"/>
            <a:ext cx="1697431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PANFLETOS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Das boas </a:t>
            </a: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Obras (posicionamento de Lutero sobre as boas obras)</a:t>
            </a:r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Sobre a Liberdade do Homem Cristão (expõe o entendimento básico da vida cristã)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Discurso à Nobreza Germânica (autoridade do papa sobre autoridades seculares)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Cativeiro Babilônico (sacramentos, transubstanciação, missa, sacerdócio dos crentes)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5" y="144874"/>
            <a:ext cx="17012667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DE ROMPIMENTO</a:t>
            </a:r>
          </a:p>
        </p:txBody>
      </p:sp>
    </p:spTree>
    <p:extLst>
      <p:ext uri="{BB962C8B-B14F-4D97-AF65-F5344CB8AC3E}">
        <p14:creationId xmlns:p14="http://schemas.microsoft.com/office/powerpoint/2010/main" val="12253129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3076" y="3936725"/>
            <a:ext cx="13341842" cy="7507718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70297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DE ROMPIMENTO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6171797" y="2104607"/>
            <a:ext cx="60047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Debate </a:t>
            </a:r>
            <a:r>
              <a:rPr lang="pt-BR" sz="54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Leipzig </a:t>
            </a:r>
          </a:p>
        </p:txBody>
      </p:sp>
    </p:spTree>
    <p:extLst>
      <p:ext uri="{BB962C8B-B14F-4D97-AF65-F5344CB8AC3E}">
        <p14:creationId xmlns:p14="http://schemas.microsoft.com/office/powerpoint/2010/main" val="5178098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3077" y="3936725"/>
            <a:ext cx="13341840" cy="7507718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70297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2.3.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DE ROMPIMENTO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6171797" y="2104607"/>
            <a:ext cx="60047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Debate </a:t>
            </a:r>
            <a:r>
              <a:rPr lang="pt-BR" sz="54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Leipzig </a:t>
            </a:r>
          </a:p>
        </p:txBody>
      </p:sp>
    </p:spTree>
    <p:extLst>
      <p:ext uri="{BB962C8B-B14F-4D97-AF65-F5344CB8AC3E}">
        <p14:creationId xmlns:p14="http://schemas.microsoft.com/office/powerpoint/2010/main" val="10990001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1029" y="3907928"/>
            <a:ext cx="11405942" cy="8554457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70297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2.4. Período de Separação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845586" y="2984598"/>
            <a:ext cx="66571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Castelo de </a:t>
            </a:r>
            <a:r>
              <a:rPr lang="pt-BR" sz="5400" b="1" spc="-112" dirty="0" err="1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Wartburg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7214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116" y="3907928"/>
            <a:ext cx="15093875" cy="8493622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70297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2.4. Período de Separação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059427" y="2957686"/>
            <a:ext cx="62294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Revolta </a:t>
            </a:r>
            <a:r>
              <a:rPr lang="pt-BR" sz="5400" b="1" spc="-112" dirty="0" err="1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Wittenberg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618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116" y="3907928"/>
            <a:ext cx="15093874" cy="8493622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70297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2.4. Período de Separação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084833" y="2957686"/>
            <a:ext cx="81786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Revolta dos camponeses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9316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116" y="3907928"/>
            <a:ext cx="15093874" cy="8493621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70297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2.4. Período de Separação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5340576" y="2957686"/>
            <a:ext cx="76671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Confissão de Augsburg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9123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2" y="7963649"/>
            <a:ext cx="18288001" cy="5752351"/>
          </a:xfrm>
        </p:spPr>
      </p:sp>
      <p:sp>
        <p:nvSpPr>
          <p:cNvPr id="14" name="Retângulo 13"/>
          <p:cNvSpPr/>
          <p:nvPr/>
        </p:nvSpPr>
        <p:spPr>
          <a:xfrm>
            <a:off x="687003" y="2068777"/>
            <a:ext cx="1697431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4800" b="1" dirty="0"/>
              <a:t>CAPÍTULO V</a:t>
            </a:r>
            <a:br>
              <a:rPr lang="pt-BR" sz="4800" b="1" dirty="0"/>
            </a:br>
            <a:r>
              <a:rPr lang="pt-BR" sz="4800" b="1" dirty="0"/>
              <a:t>DA PROVIDÊNCIA</a:t>
            </a:r>
            <a:endParaRPr lang="pt-BR" sz="4800" dirty="0" smtClean="0"/>
          </a:p>
          <a:p>
            <a:pPr lvl="0"/>
            <a:r>
              <a:rPr lang="pt-BR" sz="4800" b="1" dirty="0" smtClean="0"/>
              <a:t>II</a:t>
            </a:r>
            <a:r>
              <a:rPr lang="pt-BR" sz="4800" b="1" dirty="0"/>
              <a:t>. Posto que, em relação à presciência e ao decreto de Deus, que é a causa primária, todas as coisas acontecem imutável e infalivelmente, contudo, pela mesma providência, Deus ordena que elas sucedam conforme a natureza das causas secundárias, necessárias, livre ou contingentemente.</a:t>
            </a:r>
            <a:endParaRPr lang="pt-BR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5" y="144874"/>
            <a:ext cx="17012667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543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2" y="7963649"/>
            <a:ext cx="18288001" cy="5752351"/>
          </a:xfrm>
        </p:spPr>
      </p:sp>
      <p:sp>
        <p:nvSpPr>
          <p:cNvPr id="14" name="Retângulo 13"/>
          <p:cNvSpPr/>
          <p:nvPr/>
        </p:nvSpPr>
        <p:spPr>
          <a:xfrm>
            <a:off x="687003" y="2068777"/>
            <a:ext cx="169743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•	A visão daqueles estudiosos está correta? A reforma protestante foi um movimento com motivações meramente políticas?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•	É possível desconsiderar o caráter religioso do movimento?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•	 Os reformadores foram importantes ou foram meros coadjuvantes</a:t>
            </a: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5" y="144874"/>
            <a:ext cx="17012667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630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2" y="7963649"/>
            <a:ext cx="18288001" cy="5752351"/>
          </a:xfrm>
        </p:spPr>
      </p:sp>
      <p:sp>
        <p:nvSpPr>
          <p:cNvPr id="14" name="Retângulo 13"/>
          <p:cNvSpPr/>
          <p:nvPr/>
        </p:nvSpPr>
        <p:spPr>
          <a:xfrm>
            <a:off x="687003" y="2068777"/>
            <a:ext cx="169743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Pelo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que lutavam os reformadores?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Quais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as conquistas da reforma</a:t>
            </a: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3200" b="1" dirty="0">
                <a:latin typeface="Arial" panose="020B0604020202020204" pitchFamily="34" charset="0"/>
                <a:cs typeface="Arial" panose="020B0604020202020204" pitchFamily="34" charset="0"/>
              </a:rPr>
              <a:t>posicionamento desse movimento tem utilidade em nossos dias?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5" y="144874"/>
            <a:ext cx="17012667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97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8710" y="3907928"/>
            <a:ext cx="11398685" cy="8493621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70297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2.4. Período de Separação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200852" y="2957686"/>
            <a:ext cx="98862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“Indulgências” de nossos dias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981450" y="11620500"/>
            <a:ext cx="20955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49176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2074" y="3881016"/>
            <a:ext cx="13182895" cy="7415378"/>
          </a:xfrm>
        </p:spPr>
      </p:pic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70297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2.4. Período de Separação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200852" y="2957686"/>
            <a:ext cx="98862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“Indulgências” de nossos dias</a:t>
            </a:r>
            <a:endParaRPr lang="pt-BR" sz="54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0341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>
          <a:xfrm>
            <a:off x="2" y="7963649"/>
            <a:ext cx="18288001" cy="5752351"/>
          </a:xfrm>
        </p:spPr>
      </p:sp>
      <p:sp>
        <p:nvSpPr>
          <p:cNvPr id="14" name="Retângulo 13"/>
          <p:cNvSpPr/>
          <p:nvPr/>
        </p:nvSpPr>
        <p:spPr>
          <a:xfrm>
            <a:off x="687003" y="2068777"/>
            <a:ext cx="16974310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6000" b="1" dirty="0"/>
              <a:t>“</a:t>
            </a:r>
            <a:r>
              <a:rPr lang="pt-BR" sz="6000" b="1" dirty="0" err="1"/>
              <a:t>Ecclesia</a:t>
            </a:r>
            <a:r>
              <a:rPr lang="pt-BR" sz="6000" b="1" dirty="0"/>
              <a:t> Reformata et </a:t>
            </a:r>
            <a:r>
              <a:rPr lang="pt-BR" sz="6000" b="1" dirty="0" err="1"/>
              <a:t>Semper</a:t>
            </a:r>
            <a:r>
              <a:rPr lang="pt-BR" sz="6000" b="1" dirty="0"/>
              <a:t> </a:t>
            </a:r>
            <a:r>
              <a:rPr lang="pt-BR" sz="6000" b="1" dirty="0" err="1"/>
              <a:t>Reformanda</a:t>
            </a:r>
            <a:r>
              <a:rPr lang="pt-BR" sz="6000" b="1" dirty="0"/>
              <a:t> Est</a:t>
            </a:r>
            <a:r>
              <a:rPr lang="pt-BR" sz="6000" b="1" dirty="0" smtClean="0"/>
              <a:t>”</a:t>
            </a:r>
          </a:p>
          <a:p>
            <a:pPr algn="ctr">
              <a:lnSpc>
                <a:spcPct val="150000"/>
              </a:lnSpc>
            </a:pPr>
            <a:r>
              <a:rPr lang="pt-BR" sz="6000" b="1" dirty="0"/>
              <a:t>“A Igreja é reformada e está sempre se reformando”</a:t>
            </a:r>
            <a:endParaRPr lang="pt-BR" sz="6000" b="1" dirty="0" smtClean="0"/>
          </a:p>
          <a:p>
            <a:pPr algn="ctr">
              <a:lnSpc>
                <a:spcPct val="150000"/>
              </a:lnSpc>
            </a:pPr>
            <a:r>
              <a:rPr lang="pt-BR" sz="6000" b="1" dirty="0" err="1"/>
              <a:t>Gisbertus</a:t>
            </a:r>
            <a:r>
              <a:rPr lang="pt-BR" sz="6000" b="1" dirty="0"/>
              <a:t> </a:t>
            </a:r>
            <a:r>
              <a:rPr lang="pt-BR" sz="6000" b="1" dirty="0" err="1"/>
              <a:t>Voetius</a:t>
            </a:r>
            <a:r>
              <a:rPr lang="pt-BR" sz="6000" b="1" dirty="0"/>
              <a:t> (1589-1676</a:t>
            </a:r>
            <a:r>
              <a:rPr lang="pt-BR" sz="6000" b="1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Extraído de: http://tempora-mores.blogspot.com.br/2010/10/sempre-reformando-ou-sempre-mudando.html</a:t>
            </a: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 02 – A Reforma na Alemanha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5" y="144874"/>
            <a:ext cx="17012667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203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de padrão IPN.pptx" id="{7944CD30-CCBA-4382-80EB-7E15E046DA66}" vid="{F6745510-2D9A-433B-BCED-1DC9C2523A7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 padrão IPN</Template>
  <TotalTime>763</TotalTime>
  <Words>669</Words>
  <Application>Microsoft Office PowerPoint</Application>
  <PresentationFormat>Personalizar</PresentationFormat>
  <Paragraphs>141</Paragraphs>
  <Slides>31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31</vt:i4>
      </vt:variant>
    </vt:vector>
  </HeadingPairs>
  <TitlesOfParts>
    <vt:vector size="32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Ildefonso Ferreira Martins Júnior</dc:creator>
  <cp:lastModifiedBy>Ildefonso Ferreira Martins Júnior</cp:lastModifiedBy>
  <cp:revision>57</cp:revision>
  <dcterms:created xsi:type="dcterms:W3CDTF">2017-02-15T18:28:36Z</dcterms:created>
  <dcterms:modified xsi:type="dcterms:W3CDTF">2017-02-19T20:49:41Z</dcterms:modified>
</cp:coreProperties>
</file>