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7" r:id="rId2"/>
    <p:sldId id="304" r:id="rId3"/>
    <p:sldId id="305" r:id="rId4"/>
    <p:sldId id="259" r:id="rId5"/>
    <p:sldId id="329" r:id="rId6"/>
    <p:sldId id="260" r:id="rId7"/>
    <p:sldId id="337" r:id="rId8"/>
    <p:sldId id="333" r:id="rId9"/>
    <p:sldId id="334" r:id="rId10"/>
    <p:sldId id="335" r:id="rId11"/>
    <p:sldId id="338" r:id="rId12"/>
    <p:sldId id="336" r:id="rId13"/>
    <p:sldId id="339" r:id="rId14"/>
    <p:sldId id="340" r:id="rId15"/>
    <p:sldId id="341" r:id="rId16"/>
    <p:sldId id="342" r:id="rId17"/>
    <p:sldId id="343" r:id="rId18"/>
    <p:sldId id="287" r:id="rId19"/>
    <p:sldId id="301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448"/>
    <a:srgbClr val="2C5D7B"/>
    <a:srgbClr val="262262"/>
    <a:srgbClr val="2C91D0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0" autoAdjust="0"/>
  </p:normalViewPr>
  <p:slideViewPr>
    <p:cSldViewPr showGuides="1"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57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941493"/>
            <a:ext cx="643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Salmos de Adoração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0"/>
          <a:stretch/>
        </p:blipFill>
        <p:spPr>
          <a:xfrm>
            <a:off x="0" y="2093805"/>
            <a:ext cx="2275442" cy="2526373"/>
          </a:xfrm>
          <a:prstGeom prst="rect">
            <a:avLst/>
          </a:prstGeom>
        </p:spPr>
      </p:pic>
      <p:sp>
        <p:nvSpPr>
          <p:cNvPr id="7" name="Rectangle 10"/>
          <p:cNvSpPr/>
          <p:nvPr/>
        </p:nvSpPr>
        <p:spPr>
          <a:xfrm>
            <a:off x="1184744" y="5264040"/>
            <a:ext cx="7779744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pt-BR" sz="3000" i="1" dirty="0">
                <a:solidFill>
                  <a:schemeClr val="bg1"/>
                </a:solidFill>
                <a:latin typeface="+mj-lt"/>
              </a:rPr>
              <a:t>1: Rev. Geraldo Ferreira da Silva</a:t>
            </a:r>
            <a:endParaRPr lang="pt-BR" sz="3000" i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2: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Pb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. Walter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Eustáquio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 Ribeiro</a:t>
            </a: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3: Sem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. Francisco Costa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Neto</a:t>
            </a:r>
            <a:endParaRPr lang="en-US" sz="30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27984" y="1844824"/>
            <a:ext cx="45190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>
                <a:solidFill>
                  <a:srgbClr val="1C9448"/>
                </a:solidFill>
                <a:latin typeface="+mj-lt"/>
              </a:rPr>
              <a:t>SALMOS </a:t>
            </a:r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84</a:t>
            </a:r>
            <a:endParaRPr lang="pt-BR" sz="4800" b="1" dirty="0" smtClean="0">
              <a:solidFill>
                <a:srgbClr val="1C9448"/>
              </a:solidFill>
            </a:endParaRPr>
          </a:p>
          <a:p>
            <a:pPr algn="r"/>
            <a:r>
              <a:rPr lang="pt-BR" sz="3200" dirty="0">
                <a:solidFill>
                  <a:srgbClr val="1C9448"/>
                </a:solidFill>
                <a:latin typeface="+mj-lt"/>
              </a:rPr>
              <a:t>Desejo de estar na casa do Senhor</a:t>
            </a: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/>
          <a:stretch/>
        </p:blipFill>
        <p:spPr>
          <a:xfrm>
            <a:off x="0" y="0"/>
            <a:ext cx="9180512" cy="6858000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279408" y="260648"/>
            <a:ext cx="56746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“Porque a palavra de Deus é viva e eficaz, e mais cortante do que qualquer espada de dois gumes, e penetra até ao ponto de dividir alma e espírito, juntas e medulas, e é apta para discernir os pensamentos e propósitos do coração.”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015713" y="4892967"/>
            <a:ext cx="5876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“E não há criatura que não seja manifesta na sua presença; pelo contrário, todas as coisas estão descobertas e patentes aos olhos daquele a quem temos de prestar contas.”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3563888" y="6228020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HEBREUS 4.12-13’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323529" y="980728"/>
            <a:ext cx="8496943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830500" y="1652022"/>
            <a:ext cx="7483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 Quão amáveis são os teus tabernáculos, SENHOR dos Exércitos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 A minha alma suspira e desfalece pelos átrios do SENHOR; o meu coração e a minha carne exultam pelo Deus vivo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 O pardal encontrou casa, e a andorinha, ninho para si, onde acolha os seus filhotes; eu, os teus altares, SENHOR dos Exércitos, Rei meu e Deus meu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4 Bem-aventurados os que habitam em tua casa; louvam-te perpetuamente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5 Bem-aventurado o homem cuja força está em ti, em cujo coração se encontram os caminhos aplanados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6 o qual, passando pelo vale árido, faz dele um manancial; de bênçãos o cobre a primeira chuva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323529" y="980728"/>
            <a:ext cx="8496943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30500" y="1700808"/>
            <a:ext cx="748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7 Vão indo de força em força; cada um deles aparece diante de Deus em Sião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8 SENHOR, Deus dos Exércitos, escuta-me a oração; presta ouvidos, ó Deus de Jacó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9 Olha, ó Deus, escudo nosso, e contempla o rosto do teu ungido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10 Pois um dia nos teus átrios vale mais que mil; prefiro estar à porta da casa do meu Deus, a permanecer nas tendas da perversidade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11 Porque o SENHOR Deus é sol e escudo; o SENHOR dá graça e glória; nenhum bem sonega aos que andam retamente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12 Ó SENHOR dos Exércitos, feliz o homem que em ti confia.</a:t>
            </a:r>
          </a:p>
        </p:txBody>
      </p:sp>
    </p:spTree>
    <p:extLst>
      <p:ext uri="{BB962C8B-B14F-4D97-AF65-F5344CB8AC3E}">
        <p14:creationId xmlns:p14="http://schemas.microsoft.com/office/powerpoint/2010/main" val="24378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449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As partes do Salmo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00" b="28351"/>
          <a:stretch/>
        </p:blipFill>
        <p:spPr>
          <a:xfrm>
            <a:off x="187563" y="2124484"/>
            <a:ext cx="8768874" cy="208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39552" y="1340768"/>
            <a:ext cx="806489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 smtClean="0">
                <a:latin typeface="Century Gothic" panose="020B0502020202020204" pitchFamily="34" charset="0"/>
              </a:rPr>
              <a:t>Saudades do templo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83318" y="4293096"/>
            <a:ext cx="7777364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dirty="0" smtClean="0">
                <a:latin typeface="Century Gothic" panose="020B0502020202020204" pitchFamily="34" charset="0"/>
              </a:rPr>
              <a:t>“Ao mestre de canto, segundo a melodia ‘Os lagares’.</a:t>
            </a:r>
          </a:p>
          <a:p>
            <a:pPr algn="ctr"/>
            <a:r>
              <a:rPr lang="pt-BR" sz="3200" dirty="0" smtClean="0">
                <a:latin typeface="Century Gothic" panose="020B0502020202020204" pitchFamily="34" charset="0"/>
              </a:rPr>
              <a:t>Salmo dos filhos de Corá”</a:t>
            </a:r>
            <a:endParaRPr lang="pt-BR" sz="3200" dirty="0">
              <a:latin typeface="Century Gothic" panose="020B0502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48672" y="6021288"/>
            <a:ext cx="86438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b="1" dirty="0" smtClean="0">
                <a:latin typeface="Century Gothic" panose="020B0502020202020204" pitchFamily="34" charset="0"/>
              </a:rPr>
              <a:t>Apesar da designação, Calvino e </a:t>
            </a:r>
            <a:r>
              <a:rPr lang="pt-BR" b="1" dirty="0" err="1" smtClean="0">
                <a:latin typeface="Century Gothic" panose="020B0502020202020204" pitchFamily="34" charset="0"/>
              </a:rPr>
              <a:t>Spurgeon</a:t>
            </a:r>
            <a:r>
              <a:rPr lang="pt-BR" b="1" dirty="0" smtClean="0">
                <a:latin typeface="Century Gothic" panose="020B0502020202020204" pitchFamily="34" charset="0"/>
              </a:rPr>
              <a:t> não hesitam atribuir a verdadeira autoria a Davi, e não sem boas razões.</a:t>
            </a:r>
            <a:endParaRPr lang="pt-BR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09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2223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Os Lagares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08691" y="6093296"/>
            <a:ext cx="8099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Locais de produção de vinho e azeite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844824"/>
            <a:ext cx="4904719" cy="3672408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5151955" y="2403756"/>
            <a:ext cx="3812533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 smtClean="0">
                <a:latin typeface="Century Gothic" panose="020B0502020202020204" pitchFamily="34" charset="0"/>
              </a:rPr>
              <a:t>As Eiras se encherão de trigo e os Lagares transbordarão de óleo e vinho.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58" y="185265"/>
            <a:ext cx="9171058" cy="66727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332656"/>
            <a:ext cx="6555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+mj-lt"/>
              </a:rPr>
              <a:t>Parte 1 – Aspiração pela casa de Deus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143012" y="1556792"/>
            <a:ext cx="885797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 Quão 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amáveis são os teus tabernáculos, SENHOR dos Exércitos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 A 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minha alma suspira e desfalece pelos átrios do SENHOR; o meu coração e a minha carne exultam pelo Deus vivo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4905" y="5397023"/>
            <a:ext cx="907419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 O pardal encontrou casa, e a andorinha, ninho para si, onde acolha os seus filhotes; eu, os teus altares, SENHOR dos Exércitos, Rei meu e Deus meu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4 Bem-aventurados os que habitam em tua casa; louvam-te perpetuamente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27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9552" y="332656"/>
            <a:ext cx="6555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+mj-lt"/>
              </a:rPr>
              <a:t>Parte 1 – Aspiração pela casa de Deus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435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2 – peregrinos abençoados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23528" y="2111945"/>
            <a:ext cx="38164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5 Bem-aventurado o homem cuja força está em ti, em cujo coração se encontram os caminhos aplanados</a:t>
            </a:r>
            <a:r>
              <a:rPr lang="pt-BR" b="1" dirty="0" smtClean="0">
                <a:latin typeface="Century Gothic" panose="020B0502020202020204" pitchFamily="34" charset="0"/>
              </a:rPr>
              <a:t>,</a:t>
            </a:r>
          </a:p>
          <a:p>
            <a:endParaRPr lang="pt-BR" b="1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6 o qual, passando pelo vale árido, faz dele um manancial; de bênçãos o cobre a primeira chuva</a:t>
            </a:r>
            <a:r>
              <a:rPr lang="pt-BR" b="1" dirty="0" smtClean="0">
                <a:latin typeface="Century Gothic" panose="020B0502020202020204" pitchFamily="34" charset="0"/>
              </a:rPr>
              <a:t>.</a:t>
            </a:r>
          </a:p>
          <a:p>
            <a:endParaRPr lang="pt-BR" b="1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7 Vão indo de força em força; cada um deles aparece diante de Deus em Sião.</a:t>
            </a:r>
            <a:endParaRPr lang="pt-BR" dirty="0">
              <a:latin typeface="Century Gothic" panose="020B0502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214140"/>
            <a:ext cx="4550776" cy="348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5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435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2 – peregrinos abençoados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427984" y="2050970"/>
            <a:ext cx="46805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Filipenses </a:t>
            </a:r>
            <a:r>
              <a:rPr lang="pt-BR" b="1" dirty="0" smtClean="0">
                <a:latin typeface="Century Gothic" panose="020B0502020202020204" pitchFamily="34" charset="0"/>
              </a:rPr>
              <a:t>4.11-13</a:t>
            </a:r>
          </a:p>
          <a:p>
            <a:pPr algn="ctr"/>
            <a:endParaRPr lang="pt-BR" b="1" u="sng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11 Digo isto, não por causa da pobreza, porque aprendi a viver contente em toda e qualquer situação</a:t>
            </a:r>
            <a:r>
              <a:rPr lang="pt-BR" b="1" dirty="0" smtClean="0">
                <a:latin typeface="Century Gothic" panose="020B0502020202020204" pitchFamily="34" charset="0"/>
              </a:rPr>
              <a:t>.</a:t>
            </a:r>
          </a:p>
          <a:p>
            <a:endParaRPr lang="pt-BR" b="1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12 Tanto sei estar humilhado como também ser honrado; de tudo e em todas as circunstâncias, já tenho experiência, tanto de fartura como de fome; assim de abundância como de escassez</a:t>
            </a:r>
            <a:r>
              <a:rPr lang="pt-BR" b="1" dirty="0" smtClean="0">
                <a:latin typeface="Century Gothic" panose="020B0502020202020204" pitchFamily="34" charset="0"/>
              </a:rPr>
              <a:t>;</a:t>
            </a:r>
          </a:p>
          <a:p>
            <a:endParaRPr lang="pt-BR" b="1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13 tudo posso naquele que me </a:t>
            </a:r>
            <a:r>
              <a:rPr lang="pt-BR" b="1" dirty="0" smtClean="0">
                <a:latin typeface="Century Gothic" panose="020B0502020202020204" pitchFamily="34" charset="0"/>
              </a:rPr>
              <a:t>fortalece</a:t>
            </a:r>
            <a:endParaRPr lang="pt-BR" b="1" u="sng" dirty="0">
              <a:latin typeface="Century Gothic" panose="020B0502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637692" y="1196752"/>
            <a:ext cx="386861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4000" b="1" dirty="0" smtClean="0">
                <a:latin typeface="Century Gothic" panose="020B0502020202020204" pitchFamily="34" charset="0"/>
              </a:rPr>
              <a:t>ECO</a:t>
            </a:r>
            <a:endParaRPr lang="pt-BR" sz="4000" b="1" dirty="0">
              <a:latin typeface="Century Gothic" panose="020B0502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8" y="2218587"/>
            <a:ext cx="4125789" cy="3635084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2128682" y="6093296"/>
            <a:ext cx="488663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</a:rPr>
              <a:t>+ o eco real de Davi</a:t>
            </a:r>
          </a:p>
        </p:txBody>
      </p:sp>
    </p:spTree>
    <p:extLst>
      <p:ext uri="{BB962C8B-B14F-4D97-AF65-F5344CB8AC3E}">
        <p14:creationId xmlns:p14="http://schemas.microsoft.com/office/powerpoint/2010/main" val="22622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3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3771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3 – O Ungido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791580" y="155679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Century Gothic" panose="020B0502020202020204" pitchFamily="34" charset="0"/>
              </a:rPr>
              <a:t>8 SENHOR, Deus dos Exércitos, escuta-me a oração; presta ouvidos, ó Deus de Jacó!</a:t>
            </a:r>
          </a:p>
          <a:p>
            <a:pPr algn="ctr"/>
            <a:endParaRPr lang="pt-BR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pt-BR" b="1" dirty="0" smtClean="0">
                <a:latin typeface="Century Gothic" panose="020B0502020202020204" pitchFamily="34" charset="0"/>
              </a:rPr>
              <a:t>9 Olha, ó Deus, escudo nosso, e contempla o rosto do teu ungido.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967" y="2874336"/>
            <a:ext cx="3406468" cy="285892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80" y="2874336"/>
            <a:ext cx="3465297" cy="285892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323528" y="594928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Segundo Calvino, é bem real a possibilidade de Davi estar aqui se referindo à bênção recebida de ser um predecessor de Cristo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55576" y="2852936"/>
            <a:ext cx="1941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ANTITIPO</a:t>
            </a:r>
            <a:endParaRPr lang="pt-BR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982845" y="2852936"/>
            <a:ext cx="2270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DAVI TIPO </a:t>
            </a:r>
            <a:endParaRPr lang="pt-BR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67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586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4 – Deus, a fonte da bênção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36646" y="2645671"/>
            <a:ext cx="36364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10 Pois um dia nos teus átrios vale mais que mil; prefiro estar à porta da casa do meu Deus, a permanecer nas tendas da perversidade</a:t>
            </a:r>
            <a:r>
              <a:rPr lang="pt-BR" b="1" dirty="0" smtClean="0">
                <a:latin typeface="Century Gothic" panose="020B0502020202020204" pitchFamily="34" charset="0"/>
              </a:rPr>
              <a:t>.</a:t>
            </a:r>
          </a:p>
          <a:p>
            <a:endParaRPr lang="pt-BR" b="1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11 Porque o SENHOR Deus é sol e escudo; o SENHOR dá graça e glória; nenhum bem sonega aos que andam retamente.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94" y="1916832"/>
            <a:ext cx="4038261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235"/>
            <a:ext cx="9144000" cy="6723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586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4 – Deus, a fonte da bênção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251520" y="1772816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Century Gothic" panose="020B0502020202020204" pitchFamily="34" charset="0"/>
              </a:rPr>
              <a:t>* O termo em hebraico aqui traduzido por “átrios”, é </a:t>
            </a:r>
            <a:r>
              <a:rPr lang="pt-BR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saph</a:t>
            </a:r>
            <a:r>
              <a:rPr lang="pt-BR" dirty="0">
                <a:solidFill>
                  <a:schemeClr val="bg1"/>
                </a:solidFill>
                <a:latin typeface="Century Gothic" panose="020B0502020202020204" pitchFamily="34" charset="0"/>
              </a:rPr>
              <a:t>, que literalmente quer dizer “a soleira da porta”.</a:t>
            </a:r>
          </a:p>
        </p:txBody>
      </p:sp>
      <p:sp>
        <p:nvSpPr>
          <p:cNvPr id="8" name="Retângulo 7"/>
          <p:cNvSpPr/>
          <p:nvPr/>
        </p:nvSpPr>
        <p:spPr>
          <a:xfrm>
            <a:off x="2524596" y="5879013"/>
            <a:ext cx="6367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Century Gothic" panose="020B0502020202020204" pitchFamily="34" charset="0"/>
              </a:rPr>
              <a:t>Ou seja, para Davi, mais valia um dia com as 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migalhas do tabernáculo </a:t>
            </a:r>
            <a:r>
              <a:rPr lang="pt-BR" dirty="0">
                <a:solidFill>
                  <a:schemeClr val="bg1"/>
                </a:solidFill>
                <a:latin typeface="Century Gothic" panose="020B0502020202020204" pitchFamily="34" charset="0"/>
              </a:rPr>
              <a:t>do que mil outros dias quaisquer.</a:t>
            </a:r>
          </a:p>
        </p:txBody>
      </p:sp>
    </p:spTree>
    <p:extLst>
      <p:ext uri="{BB962C8B-B14F-4D97-AF65-F5344CB8AC3E}">
        <p14:creationId xmlns:p14="http://schemas.microsoft.com/office/powerpoint/2010/main" val="427463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3932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5 – Conclusão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363413" y="1916832"/>
            <a:ext cx="84171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latin typeface="Century Gothic" panose="020B0502020202020204" pitchFamily="34" charset="0"/>
              </a:rPr>
              <a:t>Ó </a:t>
            </a:r>
            <a:r>
              <a:rPr lang="pt-BR" sz="3200" dirty="0">
                <a:latin typeface="Century Gothic" panose="020B0502020202020204" pitchFamily="34" charset="0"/>
              </a:rPr>
              <a:t>SENHOR dos Exércitos, </a:t>
            </a:r>
            <a:r>
              <a:rPr lang="pt-BR" sz="3200" b="1" dirty="0">
                <a:latin typeface="Century Gothic" panose="020B0502020202020204" pitchFamily="34" charset="0"/>
              </a:rPr>
              <a:t>feliz </a:t>
            </a:r>
            <a:r>
              <a:rPr lang="pt-BR" sz="3200" dirty="0">
                <a:latin typeface="Century Gothic" panose="020B0502020202020204" pitchFamily="34" charset="0"/>
              </a:rPr>
              <a:t>o homem que em ti </a:t>
            </a:r>
            <a:r>
              <a:rPr lang="pt-BR" sz="3200" dirty="0" smtClean="0">
                <a:latin typeface="Century Gothic" panose="020B0502020202020204" pitchFamily="34" charset="0"/>
              </a:rPr>
              <a:t>confia.</a:t>
            </a:r>
            <a:endParaRPr lang="pt-BR" sz="3200" dirty="0">
              <a:latin typeface="Century Gothic" panose="020B0502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239439" y="3808785"/>
            <a:ext cx="46651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3600" b="1" dirty="0" smtClean="0"/>
              <a:t>Feliz </a:t>
            </a:r>
            <a:r>
              <a:rPr lang="pt-BR" sz="3600" dirty="0" smtClean="0"/>
              <a:t>=</a:t>
            </a:r>
            <a:r>
              <a:rPr lang="pt-BR" sz="3600" b="1" dirty="0" smtClean="0"/>
              <a:t> Bem-aventurado</a:t>
            </a:r>
            <a:endParaRPr lang="pt-BR" sz="3600" b="1" dirty="0"/>
          </a:p>
        </p:txBody>
      </p:sp>
      <p:sp>
        <p:nvSpPr>
          <p:cNvPr id="12" name="Retângulo 11"/>
          <p:cNvSpPr/>
          <p:nvPr/>
        </p:nvSpPr>
        <p:spPr>
          <a:xfrm>
            <a:off x="745831" y="5229201"/>
            <a:ext cx="76523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/>
              <a:t>Ressalte-se</a:t>
            </a:r>
            <a:r>
              <a:rPr lang="pt-BR" sz="3200" dirty="0" smtClean="0"/>
              <a:t>: Independente de qualquer dificuldade ou desafio</a:t>
            </a:r>
            <a:endParaRPr lang="pt-B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59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</TotalTime>
  <Words>938</Words>
  <Application>Microsoft Office PowerPoint</Application>
  <PresentationFormat>Apresentação na tela (4:3)</PresentationFormat>
  <Paragraphs>101</Paragraphs>
  <Slides>19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Calibri</vt:lpstr>
      <vt:lpstr>Arial</vt:lpstr>
      <vt:lpstr>Century Gothic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Conta da Microsoft</cp:lastModifiedBy>
  <cp:revision>146</cp:revision>
  <dcterms:created xsi:type="dcterms:W3CDTF">2015-02-04T17:18:02Z</dcterms:created>
  <dcterms:modified xsi:type="dcterms:W3CDTF">2015-03-22T01:05:20Z</dcterms:modified>
</cp:coreProperties>
</file>