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2"/>
  </p:notesMasterIdLst>
  <p:sldIdLst>
    <p:sldId id="258" r:id="rId3"/>
    <p:sldId id="259" r:id="rId4"/>
    <p:sldId id="260" r:id="rId5"/>
    <p:sldId id="261" r:id="rId6"/>
    <p:sldId id="264" r:id="rId7"/>
    <p:sldId id="266" r:id="rId8"/>
    <p:sldId id="276" r:id="rId9"/>
    <p:sldId id="270" r:id="rId10"/>
    <p:sldId id="27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958" autoAdjust="0"/>
    <p:restoredTop sz="79616" autoAdjust="0"/>
  </p:normalViewPr>
  <p:slideViewPr>
    <p:cSldViewPr snapToGrid="0">
      <p:cViewPr varScale="1">
        <p:scale>
          <a:sx n="62" d="100"/>
          <a:sy n="62" d="100"/>
        </p:scale>
        <p:origin x="130" y="3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2971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19CFB-94F2-47CA-954E-9C6D40901BD0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3AD0A-5AA0-462E-8493-E1DBA1E7B20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1473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707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94658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3.9-12</a:t>
            </a:r>
          </a:p>
          <a:p>
            <a:pPr fontAlgn="base"/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homens na condição de pecadores</a:t>
            </a: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se conclui? Temos nós qualquer vantagem? Não, de forma nenhuma; pois já temos demonstrado que todos, tanto judeus como gregos, estão debaixo do pecado;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está escrito:</a:t>
            </a:r>
          </a:p>
          <a:p>
            <a:pPr fontAlgn="base"/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há justo, nem um sequer,</a:t>
            </a: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há quem entenda, não há quem busque a Deus;</a:t>
            </a: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se extraviaram, à uma se fizeram inúteis; não há quem faça o bem, não há nem um sequer.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0834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5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0097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1.12-13 </a:t>
            </a:r>
            <a:r>
              <a:rPr lang="pt-BR" dirty="0" smtClean="0">
                <a:effectLst/>
              </a:rPr>
              <a:t>Mas, a todos quantos o receberam, deu-lhes o poder de serem feitos filhos de Deus, a saber, aos que creem no seu nome,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13 </a:t>
            </a:r>
            <a:r>
              <a:rPr lang="pt-BR" dirty="0" smtClean="0">
                <a:effectLst/>
              </a:rPr>
              <a:t>os quais não nasceram do sangue, nem da vontade da carne, nem da vontade do homem, mas de Deus.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6.44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Ninguém pode vir a mim se o Pai, que me enviou, não o trouxer; e eu o ressuscitarei no último dia.</a:t>
            </a:r>
          </a:p>
          <a:p>
            <a:pPr fontAlgn="base"/>
            <a:endParaRPr lang="pt-B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9.19-24 A soberania de Deus </a:t>
            </a:r>
            <a:r>
              <a:rPr lang="pt-BR" dirty="0" smtClean="0">
                <a:effectLst/>
              </a:rPr>
              <a:t>Tu, porém, me dirás: De que se queixa ele ainda? Pois quem jamais resistiu à sua vontade?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20 </a:t>
            </a:r>
            <a:r>
              <a:rPr lang="pt-BR" dirty="0" smtClean="0">
                <a:effectLst/>
              </a:rPr>
              <a:t>Quem és tu, ó homem, para discutires com Deus?! Porventura, pode o objeto perguntar a quem o fez: Por que me fizeste assim?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21 </a:t>
            </a:r>
            <a:r>
              <a:rPr lang="pt-BR" dirty="0" smtClean="0">
                <a:effectLst/>
              </a:rPr>
              <a:t>Ou não tem o oleiro direito sobre a massa, para do mesmo barro fazer um vaso para honra e outro, para desonra?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22 </a:t>
            </a:r>
            <a:r>
              <a:rPr lang="pt-BR" dirty="0" smtClean="0">
                <a:effectLst/>
              </a:rPr>
              <a:t>Que diremos, pois, se Deus, querendo mostrar a sua ira e dar a conhecer o seu poder, suportou com muita longanimidade os vasos de ira, preparados para a perdição,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dirty="0" smtClean="0">
                <a:effectLst/>
              </a:rPr>
              <a:t>a fim de que também desse a conhecer as riquezas da sua glória em vasos de misericórdia, que para glória preparou de antemão,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24 </a:t>
            </a:r>
            <a:r>
              <a:rPr lang="pt-BR" dirty="0" smtClean="0">
                <a:effectLst/>
              </a:rPr>
              <a:t>os quais somos nós, a quem também chamou, não só dentre os judeus, mas também dentre os gentios?</a:t>
            </a:r>
          </a:p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6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823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Tiago 1.14 </a:t>
            </a:r>
            <a:r>
              <a:rPr lang="pt-BR" dirty="0" smtClean="0">
                <a:effectLst/>
              </a:rPr>
              <a:t>Ao contrário, cada um é tentado pela sua própria cobiça, quando esta o atrai e seduz.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Deuteronômio 30.19 </a:t>
            </a:r>
            <a:r>
              <a:rPr lang="pt-BR" dirty="0" smtClean="0">
                <a:effectLst/>
              </a:rPr>
              <a:t>Os céus e a terra tomo, hoje, por testemunhas contra ti, que te propus a vida e a morte, a bênção e a maldição; escolhe, pois, a vida, para que vivas, tu e a tua descendência,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Atos 7.51 </a:t>
            </a:r>
            <a:r>
              <a:rPr lang="pt-BR" dirty="0" smtClean="0">
                <a:effectLst/>
              </a:rPr>
              <a:t>Homens de dura cerviz e incircuncisos de coração e de ouvidos, vós sempre resistis ao Espírito Santo; assim como fizeram vossos pais, também vós o fazeis.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dirty="0" smtClean="0">
                <a:effectLst/>
              </a:rPr>
              <a:t>II ________________________________________________________________________________________________________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Gênesis 2.16-17 </a:t>
            </a:r>
            <a:r>
              <a:rPr lang="pt-BR" dirty="0" smtClean="0">
                <a:effectLst/>
              </a:rPr>
              <a:t>E o SENHOR Deus lhe deu esta ordem: De toda árvore do jardim comerás livremente,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17 </a:t>
            </a:r>
            <a:r>
              <a:rPr lang="pt-BR" dirty="0" smtClean="0">
                <a:effectLst/>
              </a:rPr>
              <a:t>mas da árvore do conhecimento do bem e do mal não comerás; porque, no dia em que dela comeres, certamente morrerás.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dirty="0" smtClean="0">
                <a:effectLst/>
              </a:rPr>
              <a:t>III   ________________________________________________________________________________________________________________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8.7-8 </a:t>
            </a:r>
            <a:r>
              <a:rPr lang="pt-BR" dirty="0" smtClean="0">
                <a:effectLst/>
              </a:rPr>
              <a:t>Por isso, o pendor da carne é inimizade contra Deus, pois não está sujeito à lei de Deus, nem mesmo pode estar.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8 </a:t>
            </a:r>
            <a:r>
              <a:rPr lang="pt-BR" dirty="0" smtClean="0">
                <a:effectLst/>
              </a:rPr>
              <a:t>Portanto, os que estão na carne não podem agradar a Deus.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3 9-12, 24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Que se conclui? Temos nós qualquer vantagem? Não, de forma nenhuma; pois já temos demonstrado que todos, tanto judeus como gregos, estão debaixo do pecado;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como está escrito: Não há justo, nem um sequer,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11 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não há quem entenda, não há quem busque a Deus;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se extraviaram, à uma se fizeram inúteis; não há quem faça o bem, não há nem um sequer.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pois todos pecaram e carecem da glória de Deus,</a:t>
            </a:r>
          </a:p>
          <a:p>
            <a:pPr fontAlgn="base"/>
            <a:endParaRPr lang="pt-BR" sz="1200" b="1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2.1-5 </a:t>
            </a:r>
            <a:r>
              <a:rPr lang="pt-BR" dirty="0" smtClean="0">
                <a:effectLst/>
              </a:rPr>
              <a:t>Ele vos deu vida, estando vós mortos nos vossos delitos e pecados,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2 </a:t>
            </a:r>
            <a:r>
              <a:rPr lang="pt-BR" dirty="0" smtClean="0">
                <a:effectLst/>
              </a:rPr>
              <a:t>nos quais andastes outrora, segundo o curso deste mundo, segundo o príncipe da potestade do ar, do espírito que agora atua nos filhos da desobediência;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3 </a:t>
            </a:r>
            <a:r>
              <a:rPr lang="pt-BR" dirty="0" smtClean="0">
                <a:effectLst/>
              </a:rPr>
              <a:t>entre os quais também todos nós andamos outrora, segundo as inclinações da nossa carne, fazendo a vontade da carne e dos pensamentos; e éramos, por natureza, filhos da ira, como também os demais.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4 </a:t>
            </a:r>
            <a:r>
              <a:rPr lang="pt-BR" dirty="0" smtClean="0">
                <a:effectLst/>
              </a:rPr>
              <a:t>Mas Deus, sendo rico em misericórdia, por causa do grande amor com que nos amou,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5 </a:t>
            </a:r>
            <a:r>
              <a:rPr lang="pt-BR" dirty="0" smtClean="0">
                <a:effectLst/>
              </a:rPr>
              <a:t>e estando nós mortos em nossos delitos, nos deu vida juntamente com Cristo, — pela graça sois salvos,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Colossenses 2.13 </a:t>
            </a:r>
            <a:r>
              <a:rPr lang="pt-BR" dirty="0" smtClean="0">
                <a:effectLst/>
              </a:rPr>
              <a:t>E a vós outros, que estáveis mortos pelas vossas transgressões e pela </a:t>
            </a:r>
            <a:r>
              <a:rPr lang="pt-BR" dirty="0" err="1" smtClean="0">
                <a:effectLst/>
              </a:rPr>
              <a:t>incircuncisão</a:t>
            </a:r>
            <a:r>
              <a:rPr lang="pt-BR" dirty="0" smtClean="0">
                <a:effectLst/>
              </a:rPr>
              <a:t> da vossa carne, vos deu vida juntamente com ele, perdoando todos os nossos delitos;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6.44, 65 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Ninguém pode vir a mim se o Pai, que me enviou, não o trouxer; e eu o ressuscitarei no último dia.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65 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 prosseguiu: Por causa disto, é que vos tenho dito: ninguém poderá vir a mim, se, pelo Pai, não lhe for concedido.</a:t>
            </a:r>
          </a:p>
          <a:p>
            <a:pPr fontAlgn="base"/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1Coríntios 2.14 </a:t>
            </a:r>
            <a:r>
              <a:rPr lang="pt-BR" dirty="0" smtClean="0">
                <a:effectLst/>
              </a:rPr>
              <a:t>Ora, o homem natural não aceita as coisas do Espírito de Deus, porque lhe são loucura; e não pode entendê-las, porque elas se discernem espiritualmente.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Tito 3.3-5 </a:t>
            </a:r>
            <a:r>
              <a:rPr lang="pt-BR" dirty="0" smtClean="0">
                <a:effectLst/>
              </a:rPr>
              <a:t>Pois nós também, outrora, éramos néscios, desobedientes, desgarrados, escravos de toda sorte de paixões e prazeres, vivendo em malícia e inveja, odiosos e odiando-nos uns aos outros.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4 </a:t>
            </a:r>
            <a:r>
              <a:rPr lang="pt-BR" dirty="0" smtClean="0">
                <a:effectLst/>
              </a:rPr>
              <a:t>Quando, porém, se manifestou a benignidade de Deus, nosso Salvador, e o seu amor para com todos, </a:t>
            </a:r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5 </a:t>
            </a:r>
            <a:r>
              <a:rPr lang="pt-BR" dirty="0" smtClean="0">
                <a:effectLst/>
              </a:rPr>
              <a:t>não por obras de justiça praticadas por nós, mas segundo sua misericórdia, ele nos salvou mediante o lavar regenerador e renovador do Espírito Santo,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dirty="0" smtClean="0">
                <a:effectLst/>
              </a:rPr>
              <a:t>IV  ________________________________________________________________________________________________________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Colossenses 1.13 A excelência da pessoa e da obra de Cristo</a:t>
            </a: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13 </a:t>
            </a:r>
            <a:r>
              <a:rPr lang="pt-BR" dirty="0" smtClean="0">
                <a:effectLst/>
              </a:rPr>
              <a:t>Ele nos libertou do império das trevas e nos transportou para o reino do Filho do seu amor,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João 8.34 </a:t>
            </a:r>
            <a:r>
              <a:rPr lang="pt-BR" dirty="0" smtClean="0">
                <a:effectLst/>
              </a:rPr>
              <a:t>Replicou-lhes Jesus: </a:t>
            </a:r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Em verdade, em verdade vos digo: todo o que comete pecado é escravo do pecado.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36 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Se, pois, o Filho vos libertar, verdadeiramente sereis livres.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6.18,22 </a:t>
            </a:r>
            <a:r>
              <a:rPr lang="pt-BR" dirty="0" smtClean="0">
                <a:effectLst/>
              </a:rPr>
              <a:t>e, uma vez libertados do pecado, fostes feitos servos da justiça.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Agora, porém, libertados do pecado, transformados em servos de Deus, tendes o vosso fruto para a santificação e, por fim, a vida eterna;</a:t>
            </a:r>
            <a:endParaRPr lang="pt-BR" dirty="0" smtClean="0">
              <a:effectLst/>
            </a:endParaRP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Gálatas 5.17 </a:t>
            </a:r>
            <a:r>
              <a:rPr lang="pt-BR" dirty="0" smtClean="0">
                <a:effectLst/>
              </a:rPr>
              <a:t>Porque a carne milita contra o Espírito, e o Espírito, contra a carne, porque são opostos entre si; para que não façais o que, porventura, seja do vosso querer.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Romanos 7.15, 21-23 </a:t>
            </a:r>
            <a:r>
              <a:rPr lang="pt-BR" dirty="0" smtClean="0">
                <a:effectLst/>
              </a:rPr>
              <a:t>Porque nem mesmo compreendo o meu próprio modo de agir, pois não faço o que prefiro, e sim o que detesto. 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21 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Então, ao querer fazer o bem, encontro a lei de que o mal reside em mim.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22 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Porque, no tocante ao homem interior, tenho prazer na lei de Deus; </a:t>
            </a:r>
            <a:r>
              <a:rPr lang="pt-BR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23 </a:t>
            </a:r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mas vejo, nos meus membros, outra lei que, guerreando contra a lei da minha mente, me faz prisioneiro da lei do pecado que está nos meus membros.</a:t>
            </a:r>
          </a:p>
          <a:p>
            <a:pPr fontAlgn="base"/>
            <a:endParaRPr lang="pt-BR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fontAlgn="base"/>
            <a:r>
              <a:rPr lang="pt-BR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   _________________________________________________________________________________________________________</a:t>
            </a:r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Efésios 4.13 </a:t>
            </a:r>
            <a:r>
              <a:rPr lang="pt-BR" dirty="0" smtClean="0">
                <a:effectLst/>
              </a:rPr>
              <a:t>até que todos cheguemos à unidade da fé e do pleno conhecimento do Filho de Deus, à perfeita varonilidade, à medida da estatura da plenitude de Cristo,</a:t>
            </a:r>
          </a:p>
          <a:p>
            <a:pPr fontAlgn="base"/>
            <a:endParaRPr lang="pt-BR" dirty="0" smtClean="0">
              <a:effectLst/>
            </a:endParaRPr>
          </a:p>
          <a:p>
            <a:pPr fontAlgn="base"/>
            <a:r>
              <a:rPr lang="pt-B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1João 3.2 </a:t>
            </a:r>
            <a:r>
              <a:rPr lang="pt-BR" dirty="0" smtClean="0">
                <a:effectLst/>
              </a:rPr>
              <a:t>Amados, agora, somos filhos de Deus, e ainda não se manifestou o que haveremos de ser. Sabemos que, quando ele se manifestar, seremos semelhantes a ele, porque haveremos de vê-lo como ele é.</a:t>
            </a:r>
          </a:p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7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107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endParaRPr lang="pt-BR" dirty="0" smtClean="0">
              <a:effectLst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69D3A6-2FA6-4367-A327-D3121A1CB539}" type="slidenum">
              <a:rPr lang="pt-BR" smtClean="0">
                <a:solidFill>
                  <a:prstClr val="black"/>
                </a:solidFill>
              </a:rPr>
              <a:pPr/>
              <a:t>8</a:t>
            </a:fld>
            <a:endParaRPr lang="pt-B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4920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9459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9291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521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964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486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383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7577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311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165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7291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29721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34776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69660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758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1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3681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3268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63163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35047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6516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9715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416123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4319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28492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0989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8323761" y="0"/>
            <a:ext cx="3868240" cy="68580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08228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4127501"/>
            <a:ext cx="12192001" cy="2730500"/>
          </a:xfrm>
        </p:spPr>
        <p:txBody>
          <a:bodyPr>
            <a:normAutofit/>
          </a:bodyPr>
          <a:lstStyle>
            <a:lvl1pPr>
              <a:defRPr sz="105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358486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8165039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082521" y="0"/>
            <a:ext cx="4026963" cy="68580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611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ED3EE-8FD9-41EA-978F-AE01B1065D2A}" type="datetimeFigureOut">
              <a:rPr lang="pt-BR" smtClean="0"/>
              <a:t>06/03/2020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DEE45C-04C1-4B32-AAED-D43438EAE94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526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28600"/>
              <a:t>3/6/2020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28600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228600"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3123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1.jpe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2.jpe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208595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2085955" y="-655553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12" tIns="45706" rIns="91412" bIns="45706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pic>
        <p:nvPicPr>
          <p:cNvPr id="3" name="Imagem 2" descr="Uma imagem contendo comida&#10;&#10;Descrição gerada automaticamente">
            <a:extLst>
              <a:ext uri="{FF2B5EF4-FFF2-40B4-BE49-F238E27FC236}">
                <a16:creationId xmlns="" xmlns:a16="http://schemas.microsoft.com/office/drawing/2014/main" id="{C37C9A62-6D9D-4599-AE64-1776FC9436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-42863"/>
            <a:ext cx="9258300" cy="694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95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516" y="-43200"/>
            <a:ext cx="9254969" cy="6944400"/>
          </a:xfrm>
          <a:prstGeom prst="rect">
            <a:avLst/>
          </a:prstGeom>
        </p:spPr>
      </p:pic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pic>
        <p:nvPicPr>
          <p:cNvPr id="2" name="Imagem 1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47575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596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85500"/>
            <a:ext cx="9259200" cy="7029000"/>
          </a:xfrm>
          <a:prstGeom prst="rect">
            <a:avLst/>
          </a:prstGeom>
        </p:spPr>
      </p:pic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88288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466400" y="2710855"/>
            <a:ext cx="655866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ELEIÇÃO, LIVRE-ARBÍTRIO E EVANGELISMO </a:t>
            </a:r>
            <a:endParaRPr lang="pt-BR" sz="4800" b="1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1561306" y="5437838"/>
            <a:ext cx="5179896" cy="1027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2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Professores:</a:t>
            </a:r>
            <a:br>
              <a:rPr lang="pt-BR" sz="2025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 Hávila Rose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Guilherme Ledes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m 2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88660E94-D7D0-4AC8-9259-B4FA4A280A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="" xmlns:a16="http://schemas.microsoft.com/office/drawing/2014/main" id="{95278946-D95A-4892-AE10-9D23F8068BDF}"/>
              </a:ext>
            </a:extLst>
          </p:cNvPr>
          <p:cNvSpPr txBox="1"/>
          <p:nvPr/>
        </p:nvSpPr>
        <p:spPr>
          <a:xfrm>
            <a:off x="1538654" y="4175234"/>
            <a:ext cx="6465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spc="-56" dirty="0" smtClean="0">
                <a:solidFill>
                  <a:schemeClr val="accent1">
                    <a:lumMod val="50000"/>
                  </a:schemeClr>
                </a:solidFill>
              </a:rPr>
              <a:t>Dependência de Deus ou apelo a Vontade Humana?</a:t>
            </a:r>
            <a:endParaRPr lang="pt-BR" sz="3600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6842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400" y="-44788"/>
            <a:ext cx="9259200" cy="6902788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1" y="0"/>
            <a:ext cx="9144000" cy="6858000"/>
          </a:xfrm>
          <a:prstGeom prst="rect">
            <a:avLst/>
          </a:prstGeom>
        </p:spPr>
      </p:pic>
      <p:sp>
        <p:nvSpPr>
          <p:cNvPr id="18" name="CaixaDeTexto 17"/>
          <p:cNvSpPr txBox="1"/>
          <p:nvPr/>
        </p:nvSpPr>
        <p:spPr>
          <a:xfrm>
            <a:off x="1466400" y="1841515"/>
            <a:ext cx="6785112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LIÇÃO </a:t>
            </a:r>
            <a:r>
              <a:rPr lang="pt-BR" sz="4800" b="1" spc="-56" dirty="0" smtClean="0">
                <a:solidFill>
                  <a:schemeClr val="accent1">
                    <a:lumMod val="50000"/>
                  </a:schemeClr>
                </a:solidFill>
              </a:rPr>
              <a:t>4</a:t>
            </a:r>
            <a:endParaRPr lang="pt-BR" sz="4800" b="1" spc="-56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spcBef>
                <a:spcPts val="1800"/>
              </a:spcBef>
            </a:pPr>
            <a:r>
              <a:rPr lang="pt-BR" sz="3600" b="1" spc="-56" dirty="0" smtClean="0">
                <a:solidFill>
                  <a:schemeClr val="accent1">
                    <a:lumMod val="50000"/>
                  </a:schemeClr>
                </a:solidFill>
              </a:rPr>
              <a:t>O Livre-Arbítrio ou Arbítrio Escravo?</a:t>
            </a:r>
            <a:endParaRPr lang="pt-BR" sz="3600" b="1" spc="-56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3327897" y="3827506"/>
            <a:ext cx="3996169" cy="40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Texto Básico: </a:t>
            </a:r>
            <a:r>
              <a:rPr lang="pt-BR" sz="2025" dirty="0" err="1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</a:t>
            </a:r>
            <a:r>
              <a:rPr lang="pt-BR" sz="2025" dirty="0" smtClean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3.9-12</a:t>
            </a:r>
            <a:endParaRPr lang="pt-BR" sz="2025" dirty="0"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9542F524-3AB4-4378-A261-28797A20E4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661" y="1710429"/>
            <a:ext cx="2473972" cy="3493827"/>
          </a:xfrm>
          <a:prstGeom prst="rect">
            <a:avLst/>
          </a:prstGeom>
        </p:spPr>
      </p:pic>
      <p:pic>
        <p:nvPicPr>
          <p:cNvPr id="10" name="Gráfico 7">
            <a:extLst>
              <a:ext uri="{FF2B5EF4-FFF2-40B4-BE49-F238E27FC236}">
                <a16:creationId xmlns="" xmlns:a16="http://schemas.microsoft.com/office/drawing/2014/main" id="{A22AE52C-C604-41FA-934F-E3ACBF9BA88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61615" y="6003000"/>
            <a:ext cx="1684174" cy="661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031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https://arazao.org/novo/wp-content/uploads/2018/10/imagem-ola-caro-leitor-novembr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426" y="0"/>
            <a:ext cx="12239426" cy="686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6D1CE096-72B4-4A95-AA14-DAB77E61B4F6}"/>
              </a:ext>
            </a:extLst>
          </p:cNvPr>
          <p:cNvSpPr/>
          <p:nvPr/>
        </p:nvSpPr>
        <p:spPr>
          <a:xfrm>
            <a:off x="8967094" y="3922098"/>
            <a:ext cx="396622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Responsabilidade Humana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significa Livre Arbítrio? </a:t>
            </a:r>
          </a:p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Afinal o que é Livre Arbítrio?</a:t>
            </a:r>
            <a:endParaRPr lang="pt-BR" sz="1600" b="1" spc="-112" dirty="0">
              <a:solidFill>
                <a:schemeClr val="bg1"/>
              </a:solidFill>
            </a:endParaRPr>
          </a:p>
        </p:txBody>
      </p:sp>
      <p:sp>
        <p:nvSpPr>
          <p:cNvPr id="14" name="Retângulo 13">
            <a:extLst>
              <a:ext uri="{FF2B5EF4-FFF2-40B4-BE49-F238E27FC236}">
                <a16:creationId xmlns="" xmlns:a16="http://schemas.microsoft.com/office/drawing/2014/main" id="{6D1CE096-72B4-4A95-AA14-DAB77E61B4F6}"/>
              </a:ext>
            </a:extLst>
          </p:cNvPr>
          <p:cNvSpPr/>
          <p:nvPr/>
        </p:nvSpPr>
        <p:spPr>
          <a:xfrm>
            <a:off x="257908" y="2128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bg1"/>
                </a:solidFill>
              </a:rPr>
              <a:t>INTRODUÇÃO</a:t>
            </a:r>
            <a:endParaRPr lang="pt-BR" sz="6000" b="1" spc="-112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46302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A ESCRAVIDÃO DA VONTADE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4313582" y="988985"/>
            <a:ext cx="6516757" cy="58246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Marinho </a:t>
            </a: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Lutero e Erasmo de Rotterdam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 Escravidão da Vontade ou “Nascido Escravo”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Dois gigantes intelectuais europeus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cativeiro radical da vontade – Visão de Lutero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As perguntas centrais no livro de Lutero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desenvolvimento do livro de Lutero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que ensina as Escrituras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ensino de Erasmo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O que Lutero pensava sobre as ideias de Erasmo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Argumentos de Lutero e textos bíblicos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</a:pP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pensamento dos reformadores</a:t>
            </a:r>
          </a:p>
          <a:p>
            <a:pPr>
              <a:spcBef>
                <a:spcPts val="900"/>
              </a:spcBef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https://image.isu.pub/130429151840-0ff3d65e979841b2bc26975f5b4f1708/jpg/page_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045940"/>
            <a:ext cx="3846443" cy="5792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72591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6D1CE096-72B4-4A95-AA14-DAB77E61B4F6}"/>
              </a:ext>
            </a:extLst>
          </p:cNvPr>
          <p:cNvSpPr/>
          <p:nvPr/>
        </p:nvSpPr>
        <p:spPr>
          <a:xfrm>
            <a:off x="105508" y="60443"/>
            <a:ext cx="1173773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A ESCRAVIDÃO DA VONTADE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935895" y="1076106"/>
            <a:ext cx="7702827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900"/>
              </a:spcBef>
              <a:spcAft>
                <a:spcPts val="900"/>
              </a:spcAft>
            </a:pPr>
            <a:r>
              <a:rPr lang="pt-BR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cinco pontos do capítulo 9 da CFW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 – Livre agência</a:t>
            </a:r>
          </a:p>
          <a:p>
            <a:pPr algn="just">
              <a:lnSpc>
                <a:spcPct val="150000"/>
              </a:lnSpc>
            </a:pPr>
            <a:r>
              <a:rPr lang="pt-BR" i="1" dirty="0" smtClean="0"/>
              <a:t>	Ref</a:t>
            </a:r>
            <a:r>
              <a:rPr lang="pt-BR" i="1" dirty="0"/>
              <a:t>. </a:t>
            </a:r>
            <a:r>
              <a:rPr lang="pt-BR" i="1" u="sng" dirty="0"/>
              <a:t>Tiago 1:14</a:t>
            </a:r>
            <a:r>
              <a:rPr lang="pt-BR" i="1" dirty="0"/>
              <a:t>; </a:t>
            </a:r>
            <a:r>
              <a:rPr lang="pt-BR" i="1" u="sng" dirty="0" err="1"/>
              <a:t>Deut</a:t>
            </a:r>
            <a:r>
              <a:rPr lang="pt-BR" i="1" u="sng" dirty="0"/>
              <a:t>. 30:19</a:t>
            </a:r>
            <a:r>
              <a:rPr lang="pt-BR" i="1" dirty="0"/>
              <a:t>; João 5:40; Mat. 17:12; </a:t>
            </a:r>
            <a:r>
              <a:rPr lang="pt-BR" i="1" u="sng" dirty="0"/>
              <a:t>At.7:51</a:t>
            </a:r>
            <a:r>
              <a:rPr lang="pt-BR" i="1" dirty="0"/>
              <a:t>; Tiago 4:7.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II – Estado de Inocência – Éden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i="1" dirty="0"/>
              <a:t>Ref. </a:t>
            </a:r>
            <a:r>
              <a:rPr lang="pt-BR" dirty="0" err="1"/>
              <a:t>Ec</a:t>
            </a:r>
            <a:r>
              <a:rPr lang="pt-BR" dirty="0"/>
              <a:t>. 7:29; </a:t>
            </a:r>
            <a:r>
              <a:rPr lang="pt-BR" u="sng" dirty="0"/>
              <a:t>Gen</a:t>
            </a:r>
            <a:r>
              <a:rPr lang="pt-BR" dirty="0"/>
              <a:t>. 1:26 e </a:t>
            </a:r>
            <a:r>
              <a:rPr lang="pt-BR" u="sng" dirty="0"/>
              <a:t>2:16-17</a:t>
            </a:r>
            <a:r>
              <a:rPr lang="pt-BR" dirty="0"/>
              <a:t> e 3:6.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III – Após a queda</a:t>
            </a:r>
          </a:p>
          <a:p>
            <a:pPr marL="438150" indent="-438150"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i="1" dirty="0" smtClean="0"/>
              <a:t>Ref</a:t>
            </a:r>
            <a:r>
              <a:rPr lang="pt-BR" i="1" dirty="0"/>
              <a:t>. </a:t>
            </a:r>
            <a:r>
              <a:rPr lang="pt-BR" u="sng" dirty="0"/>
              <a:t>Rom</a:t>
            </a:r>
            <a:r>
              <a:rPr lang="pt-BR" dirty="0"/>
              <a:t>. 5:6 e </a:t>
            </a:r>
            <a:r>
              <a:rPr lang="pt-BR" u="sng" dirty="0"/>
              <a:t>8:7-8</a:t>
            </a:r>
            <a:r>
              <a:rPr lang="pt-BR" dirty="0"/>
              <a:t>; João 15:5; </a:t>
            </a:r>
            <a:r>
              <a:rPr lang="pt-BR" u="sng" dirty="0"/>
              <a:t>Rom. 3:9-10, 12, 23</a:t>
            </a:r>
            <a:r>
              <a:rPr lang="pt-BR" dirty="0"/>
              <a:t>; </a:t>
            </a:r>
            <a:r>
              <a:rPr lang="pt-BR" u="sng" dirty="0"/>
              <a:t>Ef.2:1,5</a:t>
            </a:r>
            <a:r>
              <a:rPr lang="pt-BR" dirty="0"/>
              <a:t>;  </a:t>
            </a:r>
            <a:r>
              <a:rPr lang="pt-BR" dirty="0" smtClean="0"/>
              <a:t>         		        </a:t>
            </a:r>
            <a:r>
              <a:rPr lang="pt-BR" u="sng" dirty="0" smtClean="0"/>
              <a:t>Col</a:t>
            </a:r>
            <a:r>
              <a:rPr lang="pt-BR" u="sng" dirty="0"/>
              <a:t>. 2:13</a:t>
            </a:r>
            <a:r>
              <a:rPr lang="pt-BR" dirty="0"/>
              <a:t>; </a:t>
            </a:r>
            <a:r>
              <a:rPr lang="pt-BR" u="sng" dirty="0"/>
              <a:t>João 6:44, 65</a:t>
            </a:r>
            <a:r>
              <a:rPr lang="pt-BR" dirty="0"/>
              <a:t>; </a:t>
            </a:r>
            <a:r>
              <a:rPr lang="pt-BR" u="sng" dirty="0"/>
              <a:t>I  Cor. 2:14</a:t>
            </a:r>
            <a:r>
              <a:rPr lang="pt-BR" dirty="0"/>
              <a:t>; </a:t>
            </a:r>
            <a:r>
              <a:rPr lang="pt-BR" u="sng" dirty="0"/>
              <a:t>Tito 3:3-5</a:t>
            </a:r>
            <a:r>
              <a:rPr lang="pt-BR" dirty="0"/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IV – Após a conversão</a:t>
            </a:r>
          </a:p>
          <a:p>
            <a:pPr marL="530225" indent="-530225"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dirty="0" smtClean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i="1" dirty="0" smtClean="0"/>
              <a:t>Ref</a:t>
            </a:r>
            <a:r>
              <a:rPr lang="pt-BR" i="1" dirty="0"/>
              <a:t>. </a:t>
            </a:r>
            <a:r>
              <a:rPr lang="pt-BR" u="sng" dirty="0"/>
              <a:t>Col.1: 13</a:t>
            </a:r>
            <a:r>
              <a:rPr lang="pt-BR" dirty="0"/>
              <a:t>; </a:t>
            </a:r>
            <a:r>
              <a:rPr lang="pt-BR" u="sng" dirty="0"/>
              <a:t>João 8:34, 36</a:t>
            </a:r>
            <a:r>
              <a:rPr lang="pt-BR" dirty="0"/>
              <a:t>; Fil. 2:13; </a:t>
            </a:r>
            <a:r>
              <a:rPr lang="pt-BR" u="sng" dirty="0"/>
              <a:t>Rom. 6:18, 22</a:t>
            </a:r>
            <a:r>
              <a:rPr lang="pt-BR" dirty="0"/>
              <a:t>; </a:t>
            </a:r>
            <a:r>
              <a:rPr lang="pt-BR" u="sng" dirty="0"/>
              <a:t>Gal.5:17</a:t>
            </a:r>
            <a:r>
              <a:rPr lang="pt-BR" dirty="0"/>
              <a:t>;   </a:t>
            </a:r>
            <a:r>
              <a:rPr lang="pt-BR" dirty="0" smtClean="0"/>
              <a:t>     	      	        </a:t>
            </a:r>
            <a:r>
              <a:rPr lang="pt-BR" u="sng" dirty="0" smtClean="0"/>
              <a:t>Rom</a:t>
            </a:r>
            <a:r>
              <a:rPr lang="pt-BR" u="sng" dirty="0"/>
              <a:t>. 7:15, 21-23</a:t>
            </a:r>
            <a:r>
              <a:rPr lang="pt-BR" dirty="0"/>
              <a:t>; I João 1:8,10.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V – No estado de Glória</a:t>
            </a:r>
          </a:p>
          <a:p>
            <a:pPr algn="just">
              <a:lnSpc>
                <a:spcPct val="150000"/>
              </a:lnSpc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i="1" dirty="0"/>
              <a:t>Ref. </a:t>
            </a:r>
            <a:r>
              <a:rPr lang="pt-BR" u="sng" dirty="0" err="1"/>
              <a:t>Ef</a:t>
            </a:r>
            <a:r>
              <a:rPr lang="pt-BR" u="sng" dirty="0"/>
              <a:t>. 4:13</a:t>
            </a:r>
            <a:r>
              <a:rPr lang="pt-BR" dirty="0"/>
              <a:t>; Judas 24</a:t>
            </a:r>
            <a:r>
              <a:rPr lang="pt-BR" dirty="0" smtClean="0"/>
              <a:t>; </a:t>
            </a:r>
            <a:r>
              <a:rPr lang="pt-BR" u="sng" dirty="0"/>
              <a:t>I João 3:2</a:t>
            </a:r>
            <a:r>
              <a:rPr lang="pt-BR" dirty="0"/>
              <a:t>.</a:t>
            </a:r>
            <a:endParaRPr lang="pt-B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900"/>
              </a:spcBef>
            </a:pPr>
            <a:endParaRPr lang="pt-BR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https://www.casasbahia-imagens.com.br/livros/LivrosdeReligiaoeEspiritismo/Cristianismo/5773045/1057319251/livro-a-confissao-de-fe-de-westminster-5773045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64" r="17088"/>
          <a:stretch/>
        </p:blipFill>
        <p:spPr bwMode="auto">
          <a:xfrm>
            <a:off x="0" y="1174795"/>
            <a:ext cx="3776870" cy="57183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278792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="" xmlns:a16="http://schemas.microsoft.com/office/drawing/2014/main" id="{303F1D64-C6DE-4B08-949E-A95014D8C241}"/>
              </a:ext>
            </a:extLst>
          </p:cNvPr>
          <p:cNvSpPr/>
          <p:nvPr/>
        </p:nvSpPr>
        <p:spPr>
          <a:xfrm>
            <a:off x="6430109" y="436295"/>
            <a:ext cx="406203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228600"/>
            <a:r>
              <a:rPr lang="pt-BR" sz="3000" b="1" dirty="0">
                <a:solidFill>
                  <a:prstClr val="white"/>
                </a:solidFill>
              </a:rPr>
              <a:t>Quando mais você se satisfaz em Deus, mais Deus é glorificado 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3000" b="1" dirty="0">
                <a:solidFill>
                  <a:prstClr val="white"/>
                </a:solidFill>
              </a:rPr>
              <a:t>em sua vida.</a:t>
            </a:r>
            <a:br>
              <a:rPr lang="pt-BR" sz="3000" b="1" dirty="0">
                <a:solidFill>
                  <a:prstClr val="white"/>
                </a:solidFill>
              </a:rPr>
            </a:br>
            <a:r>
              <a:rPr lang="pt-BR" sz="2000" b="1" dirty="0">
                <a:solidFill>
                  <a:prstClr val="white"/>
                </a:solidFill>
              </a:rPr>
              <a:t>JOHN PIPER</a:t>
            </a:r>
            <a:endParaRPr lang="pt-BR" sz="3000" b="1" dirty="0">
              <a:solidFill>
                <a:prstClr val="white"/>
              </a:solidFill>
            </a:endParaRPr>
          </a:p>
        </p:txBody>
      </p:sp>
      <p:pic>
        <p:nvPicPr>
          <p:cNvPr id="11" name="Imagem 10" descr="Uma imagem contendo placar, computador, placa&#10;&#10;Descrição gerada automaticamente">
            <a:extLst>
              <a:ext uri="{FF2B5EF4-FFF2-40B4-BE49-F238E27FC236}">
                <a16:creationId xmlns="" xmlns:a16="http://schemas.microsoft.com/office/drawing/2014/main" id="{07077787-02F1-45C5-B258-6F5D0D2B1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6261" y="5810099"/>
            <a:ext cx="687080" cy="970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="" xmlns:a16="http://schemas.microsoft.com/office/drawing/2014/main" id="{AA617B78-BE58-4013-A712-A9BBCCAF91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927" y="5899960"/>
            <a:ext cx="1898334" cy="866910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="" xmlns:a16="http://schemas.microsoft.com/office/drawing/2014/main" id="{6D1CE096-72B4-4A95-AA14-DAB77E61B4F6}"/>
              </a:ext>
            </a:extLst>
          </p:cNvPr>
          <p:cNvSpPr/>
          <p:nvPr/>
        </p:nvSpPr>
        <p:spPr>
          <a:xfrm>
            <a:off x="1" y="60443"/>
            <a:ext cx="121919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000" b="1" spc="-112" dirty="0" smtClean="0">
                <a:solidFill>
                  <a:schemeClr val="accent1"/>
                </a:solidFill>
              </a:rPr>
              <a:t>CONCLUSÃO</a:t>
            </a:r>
            <a:endParaRPr lang="pt-BR" sz="6000" b="1" spc="-112" dirty="0">
              <a:solidFill>
                <a:schemeClr val="accent1"/>
              </a:solidFill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207264" y="1110246"/>
            <a:ext cx="11850624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Não existe ensino que realça com mais vigor a Graça de Deus que o ensino reformado, pois nosso Senhor é o autor e consumador da nossa fé. Não podemos exigir nenhum direito por uma suposta cooperação com a Graça de Deus para nossa salvação, pois estávamos mortos em nossos delitos e pecados.</a:t>
            </a:r>
          </a:p>
          <a:p>
            <a:endParaRPr lang="pt-BR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800" dirty="0">
                <a:latin typeface="Arial" panose="020B0604020202020204" pitchFamily="34" charset="0"/>
                <a:cs typeface="Arial" panose="020B0604020202020204" pitchFamily="34" charset="0"/>
              </a:rPr>
              <a:t>Somente quando entendemos com profundidade o real significado da depravação total, da pecaminosidade e da culpabilidade humana, das consequências nefastas da queda do homem é que chegamos à conclusão inevitável da incapacidade humana para escolher o bem. Mesmo ele sendo um agente livre, a sua vontade sempre o inclina para o mal. </a:t>
            </a:r>
            <a:endParaRPr lang="pt-BR" sz="28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19562461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042" y="0"/>
            <a:ext cx="9196552" cy="689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9146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402</Words>
  <Application>Microsoft Office PowerPoint</Application>
  <PresentationFormat>Widescreen</PresentationFormat>
  <Paragraphs>103</Paragraphs>
  <Slides>9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 </dc:title>
  <dc:creator>Eber Hávila</dc:creator>
  <cp:lastModifiedBy>Eber Hávila</cp:lastModifiedBy>
  <cp:revision>49</cp:revision>
  <dcterms:created xsi:type="dcterms:W3CDTF">2020-01-27T01:31:55Z</dcterms:created>
  <dcterms:modified xsi:type="dcterms:W3CDTF">2020-03-06T22:35:59Z</dcterms:modified>
</cp:coreProperties>
</file>