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4" r:id="rId2"/>
  </p:sldMasterIdLst>
  <p:notesMasterIdLst>
    <p:notesMasterId r:id="rId23"/>
  </p:notesMasterIdLst>
  <p:sldIdLst>
    <p:sldId id="305" r:id="rId3"/>
    <p:sldId id="308" r:id="rId4"/>
    <p:sldId id="400" r:id="rId5"/>
    <p:sldId id="399" r:id="rId6"/>
    <p:sldId id="408" r:id="rId7"/>
    <p:sldId id="387" r:id="rId8"/>
    <p:sldId id="384" r:id="rId9"/>
    <p:sldId id="392" r:id="rId10"/>
    <p:sldId id="401" r:id="rId11"/>
    <p:sldId id="382" r:id="rId12"/>
    <p:sldId id="398" r:id="rId13"/>
    <p:sldId id="393" r:id="rId14"/>
    <p:sldId id="396" r:id="rId15"/>
    <p:sldId id="391" r:id="rId16"/>
    <p:sldId id="394" r:id="rId17"/>
    <p:sldId id="405" r:id="rId18"/>
    <p:sldId id="406" r:id="rId19"/>
    <p:sldId id="407" r:id="rId20"/>
    <p:sldId id="409" r:id="rId21"/>
    <p:sldId id="317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" initials="E" lastIdx="1" clrIdx="0">
    <p:extLst>
      <p:ext uri="{19B8F6BF-5375-455C-9EA6-DF929625EA0E}">
        <p15:presenceInfo xmlns:p15="http://schemas.microsoft.com/office/powerpoint/2012/main" userId="E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35" autoAdjust="0"/>
    <p:restoredTop sz="86481" autoAdjust="0"/>
  </p:normalViewPr>
  <p:slideViewPr>
    <p:cSldViewPr snapToGrid="0">
      <p:cViewPr varScale="1">
        <p:scale>
          <a:sx n="48" d="100"/>
          <a:sy n="48" d="100"/>
        </p:scale>
        <p:origin x="960" y="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9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Buarque" userId="b3693939048b7a5b" providerId="LiveId" clId="{869E7094-B33B-43C3-804B-A012E8C04A1E}"/>
    <pc:docChg chg="modSld">
      <pc:chgData name="André Buarque" userId="b3693939048b7a5b" providerId="LiveId" clId="{869E7094-B33B-43C3-804B-A012E8C04A1E}" dt="2025-06-13T21:28:20.087" v="74" actId="20577"/>
      <pc:docMkLst>
        <pc:docMk/>
      </pc:docMkLst>
      <pc:sldChg chg="modNotesTx">
        <pc:chgData name="André Buarque" userId="b3693939048b7a5b" providerId="LiveId" clId="{869E7094-B33B-43C3-804B-A012E8C04A1E}" dt="2025-06-13T21:28:20.087" v="74" actId="20577"/>
        <pc:sldMkLst>
          <pc:docMk/>
          <pc:sldMk cId="1744190193" sldId="407"/>
        </pc:sldMkLst>
      </pc:sldChg>
    </pc:docChg>
  </pc:docChgLst>
  <pc:docChgLst>
    <pc:chgData name="André Buarque" userId="b3693939048b7a5b" providerId="LiveId" clId="{38ED2A9F-30A4-4824-A5BC-791422C21DBC}"/>
    <pc:docChg chg="undo custSel addSld delSld modSld">
      <pc:chgData name="André Buarque" userId="b3693939048b7a5b" providerId="LiveId" clId="{38ED2A9F-30A4-4824-A5BC-791422C21DBC}" dt="2025-03-30T11:33:59.572" v="1224"/>
      <pc:docMkLst>
        <pc:docMk/>
      </pc:docMkLst>
      <pc:sldChg chg="del">
        <pc:chgData name="André Buarque" userId="b3693939048b7a5b" providerId="LiveId" clId="{38ED2A9F-30A4-4824-A5BC-791422C21DBC}" dt="2025-03-28T14:49:35.462" v="29" actId="47"/>
        <pc:sldMkLst>
          <pc:docMk/>
          <pc:sldMk cId="0" sldId="288"/>
        </pc:sldMkLst>
      </pc:sldChg>
      <pc:sldChg chg="addSp delSp modSp add mod modAnim modNotesTx">
        <pc:chgData name="André Buarque" userId="b3693939048b7a5b" providerId="LiveId" clId="{38ED2A9F-30A4-4824-A5BC-791422C21DBC}" dt="2025-03-30T11:30:00.525" v="1126" actId="20577"/>
        <pc:sldMkLst>
          <pc:docMk/>
          <pc:sldMk cId="886966831" sldId="308"/>
        </pc:sldMkLst>
        <pc:spChg chg="mod">
          <ac:chgData name="André Buarque" userId="b3693939048b7a5b" providerId="LiveId" clId="{38ED2A9F-30A4-4824-A5BC-791422C21DBC}" dt="2025-03-28T14:46:05.956" v="26" actId="122"/>
          <ac:spMkLst>
            <pc:docMk/>
            <pc:sldMk cId="886966831" sldId="308"/>
            <ac:spMk id="3" creationId="{4BC150DE-2D7B-D414-1ED2-4A011FE8CCC6}"/>
          </ac:spMkLst>
        </pc:spChg>
        <pc:spChg chg="mod">
          <ac:chgData name="André Buarque" userId="b3693939048b7a5b" providerId="LiveId" clId="{38ED2A9F-30A4-4824-A5BC-791422C21DBC}" dt="2025-03-28T14:45:22.902" v="19" actId="14100"/>
          <ac:spMkLst>
            <pc:docMk/>
            <pc:sldMk cId="886966831" sldId="308"/>
            <ac:spMk id="4" creationId="{8D925A2C-DED8-C254-FE52-7BC14CAE7E51}"/>
          </ac:spMkLst>
        </pc:spChg>
        <pc:spChg chg="add mod">
          <ac:chgData name="André Buarque" userId="b3693939048b7a5b" providerId="LiveId" clId="{38ED2A9F-30A4-4824-A5BC-791422C21DBC}" dt="2025-03-28T15:33:31.745" v="788" actId="1076"/>
          <ac:spMkLst>
            <pc:docMk/>
            <pc:sldMk cId="886966831" sldId="308"/>
            <ac:spMk id="8" creationId="{B6C95A52-F888-4F50-779C-37DC42B0339F}"/>
          </ac:spMkLst>
        </pc:spChg>
        <pc:picChg chg="add mod">
          <ac:chgData name="André Buarque" userId="b3693939048b7a5b" providerId="LiveId" clId="{38ED2A9F-30A4-4824-A5BC-791422C21DBC}" dt="2025-03-28T15:33:40.400" v="806" actId="1037"/>
          <ac:picMkLst>
            <pc:docMk/>
            <pc:sldMk cId="886966831" sldId="308"/>
            <ac:picMk id="1026" creationId="{292B9F17-9760-ACE3-E304-DB67BD55906D}"/>
          </ac:picMkLst>
        </pc:picChg>
      </pc:sldChg>
      <pc:sldChg chg="del">
        <pc:chgData name="André Buarque" userId="b3693939048b7a5b" providerId="LiveId" clId="{38ED2A9F-30A4-4824-A5BC-791422C21DBC}" dt="2025-03-28T14:42:29.859" v="3" actId="47"/>
        <pc:sldMkLst>
          <pc:docMk/>
          <pc:sldMk cId="2326612545" sldId="315"/>
        </pc:sldMkLst>
      </pc:sldChg>
      <pc:sldChg chg="add">
        <pc:chgData name="André Buarque" userId="b3693939048b7a5b" providerId="LiveId" clId="{38ED2A9F-30A4-4824-A5BC-791422C21DBC}" dt="2025-03-28T15:56:42.183" v="1118"/>
        <pc:sldMkLst>
          <pc:docMk/>
          <pc:sldMk cId="4184052077" sldId="317"/>
        </pc:sldMkLst>
      </pc:sldChg>
      <pc:sldChg chg="modSp mod modAnim">
        <pc:chgData name="André Buarque" userId="b3693939048b7a5b" providerId="LiveId" clId="{38ED2A9F-30A4-4824-A5BC-791422C21DBC}" dt="2025-03-30T11:33:59.572" v="1224"/>
        <pc:sldMkLst>
          <pc:docMk/>
          <pc:sldMk cId="2662788079" sldId="387"/>
        </pc:sldMkLst>
        <pc:spChg chg="mod">
          <ac:chgData name="André Buarque" userId="b3693939048b7a5b" providerId="LiveId" clId="{38ED2A9F-30A4-4824-A5BC-791422C21DBC}" dt="2025-03-30T11:33:45.867" v="1223" actId="113"/>
          <ac:spMkLst>
            <pc:docMk/>
            <pc:sldMk cId="2662788079" sldId="387"/>
            <ac:spMk id="10" creationId="{3E021DAB-22AD-497B-A1BE-42AD4C79E29C}"/>
          </ac:spMkLst>
        </pc:spChg>
      </pc:sldChg>
      <pc:sldChg chg="modNotesTx">
        <pc:chgData name="André Buarque" userId="b3693939048b7a5b" providerId="LiveId" clId="{38ED2A9F-30A4-4824-A5BC-791422C21DBC}" dt="2025-03-28T15:54:05.078" v="1115" actId="20577"/>
        <pc:sldMkLst>
          <pc:docMk/>
          <pc:sldMk cId="4078456403" sldId="391"/>
        </pc:sldMkLst>
      </pc:sldChg>
      <pc:sldChg chg="modNotesTx">
        <pc:chgData name="André Buarque" userId="b3693939048b7a5b" providerId="LiveId" clId="{38ED2A9F-30A4-4824-A5BC-791422C21DBC}" dt="2025-03-28T15:47:35.055" v="1111" actId="113"/>
        <pc:sldMkLst>
          <pc:docMk/>
          <pc:sldMk cId="1164893111" sldId="401"/>
        </pc:sldMkLst>
      </pc:sldChg>
      <pc:sldChg chg="modNotesTx">
        <pc:chgData name="André Buarque" userId="b3693939048b7a5b" providerId="LiveId" clId="{38ED2A9F-30A4-4824-A5BC-791422C21DBC}" dt="2025-03-28T15:41:05.683" v="1075" actId="20577"/>
        <pc:sldMkLst>
          <pc:docMk/>
          <pc:sldMk cId="236399173" sldId="408"/>
        </pc:sldMkLst>
      </pc:sldChg>
      <pc:sldChg chg="modSp">
        <pc:chgData name="André Buarque" userId="b3693939048b7a5b" providerId="LiveId" clId="{38ED2A9F-30A4-4824-A5BC-791422C21DBC}" dt="2025-03-28T15:55:36.785" v="1116" actId="207"/>
        <pc:sldMkLst>
          <pc:docMk/>
          <pc:sldMk cId="3166516525" sldId="409"/>
        </pc:sldMkLst>
        <pc:spChg chg="mod">
          <ac:chgData name="André Buarque" userId="b3693939048b7a5b" providerId="LiveId" clId="{38ED2A9F-30A4-4824-A5BC-791422C21DBC}" dt="2025-03-28T15:55:36.785" v="1116" actId="207"/>
          <ac:spMkLst>
            <pc:docMk/>
            <pc:sldMk cId="3166516525" sldId="409"/>
            <ac:spMk id="4" creationId="{7637810F-B5AC-4C27-8697-C69210E645E6}"/>
          </ac:spMkLst>
        </pc:spChg>
      </pc:sldChg>
      <pc:sldChg chg="add del">
        <pc:chgData name="André Buarque" userId="b3693939048b7a5b" providerId="LiveId" clId="{38ED2A9F-30A4-4824-A5BC-791422C21DBC}" dt="2025-03-28T14:42:26.627" v="2" actId="47"/>
        <pc:sldMkLst>
          <pc:docMk/>
          <pc:sldMk cId="0" sldId="411"/>
        </pc:sldMkLst>
      </pc:sldChg>
      <pc:sldChg chg="del">
        <pc:chgData name="André Buarque" userId="b3693939048b7a5b" providerId="LiveId" clId="{38ED2A9F-30A4-4824-A5BC-791422C21DBC}" dt="2025-03-28T15:56:04.768" v="1117" actId="47"/>
        <pc:sldMkLst>
          <pc:docMk/>
          <pc:sldMk cId="863030527" sldId="413"/>
        </pc:sldMkLst>
      </pc:sldChg>
      <pc:sldMasterChg chg="delSldLayout">
        <pc:chgData name="André Buarque" userId="b3693939048b7a5b" providerId="LiveId" clId="{38ED2A9F-30A4-4824-A5BC-791422C21DBC}" dt="2025-03-28T15:56:04.768" v="1117" actId="47"/>
        <pc:sldMasterMkLst>
          <pc:docMk/>
          <pc:sldMasterMk cId="2351783338" sldId="2147483754"/>
        </pc:sldMasterMkLst>
        <pc:sldLayoutChg chg="del">
          <pc:chgData name="André Buarque" userId="b3693939048b7a5b" providerId="LiveId" clId="{38ED2A9F-30A4-4824-A5BC-791422C21DBC}" dt="2025-03-28T15:56:04.768" v="1117" actId="47"/>
          <pc:sldLayoutMkLst>
            <pc:docMk/>
            <pc:sldMasterMk cId="2351783338" sldId="2147483754"/>
            <pc:sldLayoutMk cId="1202678148" sldId="2147483766"/>
          </pc:sldLayoutMkLst>
        </pc:sldLayoutChg>
        <pc:sldLayoutChg chg="del">
          <pc:chgData name="André Buarque" userId="b3693939048b7a5b" providerId="LiveId" clId="{38ED2A9F-30A4-4824-A5BC-791422C21DBC}" dt="2025-03-28T14:49:35.462" v="29" actId="47"/>
          <pc:sldLayoutMkLst>
            <pc:docMk/>
            <pc:sldMasterMk cId="2351783338" sldId="2147483754"/>
            <pc:sldLayoutMk cId="1728882349" sldId="21474837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19CFB-94F2-47CA-954E-9C6D40901BD0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3AD0A-5AA0-462E-8493-E1DBA1E7B2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47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Os </a:t>
            </a:r>
            <a:r>
              <a:rPr lang="pt-BR" b="1" i="0" dirty="0">
                <a:solidFill>
                  <a:srgbClr val="001D35"/>
                </a:solidFill>
                <a:effectLst/>
                <a:latin typeface="Google Sans"/>
              </a:rPr>
              <a:t>símbolos de fé da Igreja Presbiteriana do Brasil 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são: </a:t>
            </a:r>
            <a:r>
              <a:rPr lang="pt-BR" b="0" i="1" dirty="0">
                <a:solidFill>
                  <a:srgbClr val="001D35"/>
                </a:solidFill>
                <a:effectLst/>
                <a:latin typeface="Google Sans"/>
              </a:rPr>
              <a:t>Confissão de Fé de Westminster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pt-BR" b="0" i="1" dirty="0">
                <a:solidFill>
                  <a:srgbClr val="001D35"/>
                </a:solidFill>
                <a:effectLst/>
                <a:latin typeface="Google Sans"/>
              </a:rPr>
              <a:t>Catecismo Maior de Westminster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, </a:t>
            </a:r>
            <a:r>
              <a:rPr lang="pt-BR" b="0" i="1" dirty="0">
                <a:solidFill>
                  <a:srgbClr val="001D35"/>
                </a:solidFill>
                <a:effectLst/>
                <a:latin typeface="Google Sans"/>
              </a:rPr>
              <a:t>Breve Catecismo de Westminster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1F1F1F"/>
                </a:solidFill>
                <a:effectLst/>
                <a:latin typeface="Google Sans"/>
              </a:rPr>
              <a:t>Confissão de Fé de Westminster 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é um documento que estabelece “</a:t>
            </a:r>
            <a:r>
              <a:rPr lang="pt-BR" b="1" i="1" dirty="0">
                <a:solidFill>
                  <a:srgbClr val="FF0000"/>
                </a:solidFill>
                <a:effectLst/>
                <a:latin typeface="Google Sans"/>
              </a:rPr>
              <a:t>os princípios doutrinários da IPB </a:t>
            </a:r>
            <a:r>
              <a:rPr lang="pt-BR" b="0" i="1" dirty="0">
                <a:solidFill>
                  <a:srgbClr val="FF0000"/>
                </a:solidFill>
                <a:effectLst/>
                <a:latin typeface="Google Sans"/>
              </a:rPr>
              <a:t>(Igreja Presbiteriana do Brasil).” 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Foi elaborada por uma assembleia de teólogos em 1643, a pedido do Parlamento inglês.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Catecismo Maior, </a:t>
            </a:r>
            <a:r>
              <a:rPr lang="pt-BR" b="0" i="1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catecismo de orientação calvinista</a:t>
            </a:r>
            <a:r>
              <a:rPr lang="pt-BR" b="0" i="1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, composto de 196 questões</a:t>
            </a:r>
            <a:r>
              <a:rPr lang="pt-BR" b="0" i="1" dirty="0">
                <a:solidFill>
                  <a:srgbClr val="474747"/>
                </a:solidFill>
                <a:effectLst/>
                <a:latin typeface="Google Sans"/>
              </a:rPr>
              <a:t>, 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fundamentalmente uma </a:t>
            </a:r>
            <a:r>
              <a:rPr lang="pt-BR" b="1" i="0" dirty="0">
                <a:solidFill>
                  <a:srgbClr val="474747"/>
                </a:solidFill>
                <a:effectLst/>
                <a:latin typeface="Google Sans"/>
              </a:rPr>
              <a:t>abreviação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 da própria Confissão de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Westminster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.</a:t>
            </a:r>
            <a:endParaRPr lang="pt-BR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Breve Catecismo</a:t>
            </a:r>
            <a:r>
              <a:rPr lang="pt-BR" b="1" i="0" dirty="0">
                <a:solidFill>
                  <a:srgbClr val="474747"/>
                </a:solidFill>
                <a:effectLst/>
                <a:latin typeface="Google Sans"/>
              </a:rPr>
              <a:t> 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comentado é uma sistematização fiel de verdades bíblicas que nos fará compreender o zelo que devemos ter pelas verdades de Deus.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Catecismo Maior 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 foi pretendido para ser usado na pregação, enquanto 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Catecismo Menor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(Breve Catecismo)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, </a:t>
            </a:r>
            <a:r>
              <a:rPr lang="pt-BR" b="0" i="1" dirty="0">
                <a:solidFill>
                  <a:srgbClr val="474747"/>
                </a:solidFill>
                <a:effectLst/>
                <a:latin typeface="Google Sans"/>
              </a:rPr>
              <a:t>um resumo do </a:t>
            </a:r>
            <a:r>
              <a:rPr lang="pt-BR" b="0" i="1" dirty="0">
                <a:solidFill>
                  <a:srgbClr val="040C28"/>
                </a:solidFill>
                <a:effectLst/>
                <a:latin typeface="Google Sans"/>
              </a:rPr>
              <a:t>Maior</a:t>
            </a:r>
            <a:r>
              <a:rPr lang="pt-BR" b="0" i="0" dirty="0">
                <a:solidFill>
                  <a:srgbClr val="474747"/>
                </a:solidFill>
                <a:effectLst/>
                <a:latin typeface="Google Sans"/>
              </a:rPr>
              <a:t>, foi pretendido para a instrução de crianças. Assuntos de política e disciplina na Igreja foram omitidos de ambos.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50504-AD79-4642-AB9B-C66845004E0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485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dirty="0"/>
              <a:t>Muitas igrejas evangélicas colocaram Deus a serviço </a:t>
            </a:r>
            <a:r>
              <a:rPr lang="pt-BR" sz="1200" b="0"/>
              <a:t>do homem.</a:t>
            </a:r>
            <a:endParaRPr lang="pt-BR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dirty="0"/>
              <a:t>Deixa de ser </a:t>
            </a:r>
            <a:r>
              <a:rPr lang="pt-BR" sz="1200" b="1" dirty="0"/>
              <a:t>teocentrismo</a:t>
            </a:r>
            <a:r>
              <a:rPr lang="pt-BR" sz="1200" b="0" dirty="0"/>
              <a:t> para ser </a:t>
            </a:r>
            <a:r>
              <a:rPr lang="pt-BR" sz="1200" b="1" dirty="0"/>
              <a:t>antropocentrismo</a:t>
            </a:r>
            <a:r>
              <a:rPr lang="pt-BR" sz="1200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Daniel Isaac </a:t>
            </a:r>
            <a:r>
              <a:rPr lang="pt-BR" sz="1200" b="1" dirty="0" err="1"/>
              <a:t>Block</a:t>
            </a:r>
            <a:r>
              <a:rPr lang="pt-BR" sz="1200" b="0" dirty="0"/>
              <a:t>: canadense. Professor do Antigo Testamento no Seminário Teológico Batista nos EUA.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dirty="0"/>
              <a:t>Cinco solas: Sola Gratia; Sola </a:t>
            </a:r>
            <a:r>
              <a:rPr lang="pt-BR" sz="1200" b="0" dirty="0" err="1"/>
              <a:t>Fide</a:t>
            </a:r>
            <a:r>
              <a:rPr lang="pt-BR" sz="1200" b="0" dirty="0"/>
              <a:t>; </a:t>
            </a:r>
            <a:r>
              <a:rPr lang="pt-BR" sz="1200" b="0" dirty="0" err="1"/>
              <a:t>Solus</a:t>
            </a:r>
            <a:r>
              <a:rPr lang="pt-BR" sz="1200" b="0" dirty="0"/>
              <a:t> </a:t>
            </a:r>
            <a:r>
              <a:rPr lang="pt-BR" sz="1200" b="0" dirty="0" err="1"/>
              <a:t>Christus</a:t>
            </a:r>
            <a:r>
              <a:rPr lang="pt-BR" sz="1200" b="0" dirty="0"/>
              <a:t>; Sola </a:t>
            </a:r>
            <a:r>
              <a:rPr lang="pt-BR" sz="1200" b="0" dirty="0" err="1"/>
              <a:t>Scriptura</a:t>
            </a:r>
            <a:r>
              <a:rPr lang="pt-BR" sz="1200" b="0" dirty="0"/>
              <a:t>; Soli </a:t>
            </a:r>
            <a:r>
              <a:rPr lang="pt-BR" sz="1200" b="0" dirty="0" err="1"/>
              <a:t>Deo</a:t>
            </a:r>
            <a:r>
              <a:rPr lang="pt-BR" sz="1200" b="0" dirty="0"/>
              <a:t> Gloria.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Cinco solas são frases latinas que definem 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princípios fundamentais da Reforma Protestante 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em contradição com os ensinamentos da Igreja Católica Apostólica Romana. A palavra latina "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sola"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significa 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"somente" 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em português.</a:t>
            </a:r>
            <a:endParaRPr lang="pt-BR" sz="1200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324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Soli </a:t>
            </a:r>
            <a:r>
              <a:rPr lang="pt-BR" dirty="0" err="1"/>
              <a:t>Deo</a:t>
            </a:r>
            <a:r>
              <a:rPr lang="pt-BR" dirty="0"/>
              <a:t> Gloria em todas as áreas da vida (como pregavam </a:t>
            </a:r>
            <a:r>
              <a:rPr lang="pt-BR" b="1" dirty="0"/>
              <a:t>os Puritanos</a:t>
            </a:r>
            <a:r>
              <a:rPr lang="pt-BR" dirty="0"/>
              <a:t>).</a:t>
            </a:r>
          </a:p>
          <a:p>
            <a:r>
              <a:rPr lang="pt-BR" b="1" dirty="0"/>
              <a:t>Terry L. Johnson: </a:t>
            </a:r>
            <a:r>
              <a:rPr lang="pt-BR" dirty="0"/>
              <a:t>pastor americano da IPI.</a:t>
            </a:r>
            <a:endParaRPr lang="pt-BR" sz="1400" b="1" dirty="0">
              <a:solidFill>
                <a:srgbClr val="333333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48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Amós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(um dos 12 profetas menores, exerceu seu ministério entre 760 a 750 a.C.) fala sobre a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cegueira espiritual de Israel 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por causa da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idolatria</a:t>
            </a:r>
            <a:r>
              <a:rPr lang="pt-BR" b="0" dirty="0">
                <a:solidFill>
                  <a:schemeClr val="bg1"/>
                </a:solidFill>
                <a:latin typeface="Verdana" panose="020B0604030504040204" pitchFamily="34" charset="0"/>
              </a:rPr>
              <a:t> e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a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falta de justiça.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Os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sacrifícios 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eram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desagradáveis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 ao Senhor, pois não eram mais oferecidos com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devoção 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(com sinceridade e fervor).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Expressões</a:t>
            </a:r>
            <a:r>
              <a:rPr lang="pt-BR" dirty="0"/>
              <a:t>: não tenho nenhum prazer; não me agradarei; nem atentarei para as ofertas; afasta de mim o ruído dos teus cânticos; não ouvirei as melodias das tuas liras.</a:t>
            </a:r>
            <a:endParaRPr lang="pt-BR" b="0" i="0" dirty="0"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Amós exerceu seu ministério no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Reino do Norte 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(de Israel), em que todos os rei </a:t>
            </a:r>
            <a:r>
              <a:rPr lang="pt-BR" b="1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não fizeram o que era retos </a:t>
            </a:r>
            <a:r>
              <a:rPr lang="pt-BR" b="0" i="0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aos olhos do Senhor Deus.</a:t>
            </a:r>
          </a:p>
          <a:p>
            <a:pPr algn="l" fontAlgn="ctr">
              <a:spcAft>
                <a:spcPts val="1500"/>
              </a:spcAft>
              <a:buNone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O profeta Amós viveu entre 760 e 750 a.C., durante o reinado de </a:t>
            </a:r>
            <a:r>
              <a:rPr lang="pt-BR" b="0" i="0" dirty="0" err="1">
                <a:solidFill>
                  <a:srgbClr val="001D35"/>
                </a:solidFill>
                <a:effectLst/>
                <a:latin typeface="Google Sans"/>
              </a:rPr>
              <a:t>Jeroboão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 II em Israel e de Uzias em Judá. </a:t>
            </a:r>
          </a:p>
          <a:p>
            <a:pPr algn="l" fontAlgn="ctr">
              <a:spcBef>
                <a:spcPts val="1500"/>
              </a:spcBef>
              <a:spcAft>
                <a:spcPts val="750"/>
              </a:spcAft>
              <a:buNone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Contexto histórico </a:t>
            </a:r>
          </a:p>
          <a:p>
            <a:pPr algn="l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Naquela época, o reino de Israel vivia em paz e prosperidade, mas havia uma disparidade crescente entre os ricos e os pobres</a:t>
            </a:r>
          </a:p>
          <a:p>
            <a:pPr algn="l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A maioria da nação, inclusive os reis, participava da adoração de ídolos</a:t>
            </a:r>
          </a:p>
          <a:p>
            <a:pPr algn="l"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Poucos cumpriam os mandamentos do Senhor</a:t>
            </a:r>
          </a:p>
          <a:p>
            <a:pPr algn="l" fontAlgn="ctr"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O Senhor enviou Amós para ordenar ao povo que se arrependesse desses pecados </a:t>
            </a:r>
          </a:p>
          <a:p>
            <a:pPr algn="l"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None/>
            </a:pPr>
            <a:endParaRPr lang="pt-BR" b="0" i="0" dirty="0">
              <a:solidFill>
                <a:srgbClr val="001D35"/>
              </a:solidFill>
              <a:effectLst/>
              <a:latin typeface="Google Sans"/>
            </a:endParaRPr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555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Vida cristã:</a:t>
            </a:r>
            <a:r>
              <a:rPr lang="pt-BR" b="0" dirty="0"/>
              <a:t> um culto constante a Deus, oferecido individualmente, em </a:t>
            </a:r>
            <a:r>
              <a:rPr lang="pt-BR" b="0" dirty="0" err="1"/>
              <a:t>qq</a:t>
            </a:r>
            <a:r>
              <a:rPr lang="pt-BR" b="0" dirty="0"/>
              <a:t> tempo e lugar.</a:t>
            </a:r>
          </a:p>
          <a:p>
            <a:r>
              <a:rPr lang="pt-BR" sz="1200" b="1" dirty="0"/>
              <a:t>Culto público: </a:t>
            </a:r>
            <a:r>
              <a:rPr lang="pt-BR" sz="1200" b="0" dirty="0"/>
              <a:t>é o ajuntamento solene do povo de Deus, com o objetivo de prestar adoração a Deus.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898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Agostinho de Hipona, teólogo do século IV (354 a 430 </a:t>
            </a:r>
            <a:r>
              <a:rPr lang="pt-BR" sz="1200" dirty="0" err="1"/>
              <a:t>dc</a:t>
            </a:r>
            <a:r>
              <a:rPr lang="pt-BR" sz="1200" dirty="0"/>
              <a:t>), foi quem primeiro fez a distinção entre a </a:t>
            </a:r>
            <a:r>
              <a:rPr lang="pt-BR" sz="1200" b="1" dirty="0"/>
              <a:t>IGREJA INVISÍVEL</a:t>
            </a:r>
            <a:r>
              <a:rPr lang="pt-BR" sz="1200" dirty="0"/>
              <a:t> (é a igreja que Deus vê) e a </a:t>
            </a:r>
            <a:r>
              <a:rPr lang="pt-BR" sz="1200" b="1" dirty="0"/>
              <a:t>IGREJA VISÍVEL </a:t>
            </a:r>
            <a:r>
              <a:rPr lang="pt-BR" sz="1200" dirty="0"/>
              <a:t>(é a igreja local onde as pessoas se reúnem para prestar culto a Deus). Nem todos os que pertencem à Igreja Visível fazem parte da Igreja Invisível. Hipona (Argélia. Norte da África, hoje </a:t>
            </a:r>
            <a:r>
              <a:rPr lang="pt-BR" sz="1200" dirty="0" err="1"/>
              <a:t>Annaba</a:t>
            </a:r>
            <a:r>
              <a:rPr lang="pt-BR" sz="1200" dirty="0"/>
              <a:t> NE da país.). Nasceu em </a:t>
            </a:r>
            <a:r>
              <a:rPr lang="pt-BR" sz="1200" dirty="0" err="1"/>
              <a:t>Tagaste</a:t>
            </a:r>
            <a:r>
              <a:rPr lang="pt-BR" sz="1200" dirty="0"/>
              <a:t> (100 Km a SE de </a:t>
            </a:r>
            <a:r>
              <a:rPr lang="pt-BR" sz="1200" dirty="0" err="1"/>
              <a:t>Annaba</a:t>
            </a:r>
            <a:r>
              <a:rPr lang="pt-BR" sz="1200" dirty="0"/>
              <a:t>, na Argélia).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663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REVELAÇÃO: </a:t>
            </a:r>
            <a:r>
              <a:rPr lang="pt-BR" b="0" dirty="0"/>
              <a:t>quando compreendemos o significado das simbologias, nº e metáforas o texto se torna claro e se revela a nós.</a:t>
            </a:r>
          </a:p>
          <a:p>
            <a:r>
              <a:rPr lang="pt-BR" b="1" dirty="0"/>
              <a:t>PERSEGUIÇÃO:</a:t>
            </a:r>
            <a:r>
              <a:rPr lang="pt-BR" b="0" dirty="0"/>
              <a:t> o Império Romano tolerava o judaísmo, pois não eram prosélitos. No entanto, o cristianismo com seu espírito missionário foi duramente perseguido. Era visto como uma </a:t>
            </a:r>
            <a:r>
              <a:rPr lang="pt-BR" b="1" dirty="0"/>
              <a:t>perigosa ameaça</a:t>
            </a:r>
            <a:r>
              <a:rPr lang="pt-BR" b="0" dirty="0"/>
              <a:t>. O IR praticava o </a:t>
            </a:r>
            <a:r>
              <a:rPr lang="pt-BR" b="1" dirty="0"/>
              <a:t>sincretismo religioso</a:t>
            </a:r>
            <a:r>
              <a:rPr lang="pt-BR" b="0" dirty="0"/>
              <a:t>, no entanto, a natureza do </a:t>
            </a:r>
            <a:r>
              <a:rPr lang="pt-BR" b="1" dirty="0"/>
              <a:t>monoteísmo cristão </a:t>
            </a:r>
            <a:r>
              <a:rPr lang="pt-BR" b="0" dirty="0"/>
              <a:t>impedia os cristãos de participarem de festas a “outros deuses”.</a:t>
            </a:r>
          </a:p>
          <a:p>
            <a:pPr algn="l"/>
            <a:r>
              <a:rPr lang="pt-BR" sz="1200" dirty="0">
                <a:solidFill>
                  <a:schemeClr val="tx1"/>
                </a:solidFill>
              </a:rPr>
              <a:t>Mensagem de </a:t>
            </a:r>
            <a:r>
              <a:rPr lang="pt-BR" sz="1200" b="1" dirty="0">
                <a:solidFill>
                  <a:schemeClr val="tx1"/>
                </a:solidFill>
              </a:rPr>
              <a:t>esperança, </a:t>
            </a:r>
            <a:r>
              <a:rPr lang="pt-BR" sz="1200" b="0" dirty="0">
                <a:solidFill>
                  <a:schemeClr val="tx1"/>
                </a:solidFill>
              </a:rPr>
              <a:t>mas</a:t>
            </a:r>
            <a:r>
              <a:rPr lang="pt-BR" sz="1200" dirty="0">
                <a:solidFill>
                  <a:schemeClr val="tx1"/>
                </a:solidFill>
              </a:rPr>
              <a:t> acima de tudo um chamado </a:t>
            </a:r>
            <a:r>
              <a:rPr lang="pt-BR" sz="1200" b="1" dirty="0">
                <a:solidFill>
                  <a:schemeClr val="tx1"/>
                </a:solidFill>
              </a:rPr>
              <a:t>à conversão.</a:t>
            </a:r>
          </a:p>
          <a:p>
            <a:pPr algn="l"/>
            <a:r>
              <a:rPr lang="pt-BR" sz="1200" b="1" dirty="0">
                <a:solidFill>
                  <a:schemeClr val="tx1"/>
                </a:solidFill>
              </a:rPr>
              <a:t>Apocalipse </a:t>
            </a:r>
            <a:r>
              <a:rPr lang="pt-BR" sz="1200" b="0" dirty="0">
                <a:solidFill>
                  <a:schemeClr val="tx1"/>
                </a:solidFill>
              </a:rPr>
              <a:t>é um livro atemporal, escrito aos cristãos daquela época, mas que tem significado para os cristão de hoje.</a:t>
            </a:r>
          </a:p>
          <a:p>
            <a:pPr algn="l"/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49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Éfeso, atualmente, cidade turística da Turquia. </a:t>
            </a:r>
            <a:r>
              <a:rPr lang="pt-BR" b="1" i="0" dirty="0">
                <a:solidFill>
                  <a:srgbClr val="001D35"/>
                </a:solidFill>
                <a:effectLst/>
                <a:latin typeface="Google Sans"/>
              </a:rPr>
              <a:t>Estreito de Bósforo. </a:t>
            </a:r>
            <a:r>
              <a:rPr lang="pt-BR" b="0" i="0" dirty="0">
                <a:solidFill>
                  <a:srgbClr val="001D35"/>
                </a:solidFill>
                <a:effectLst/>
                <a:latin typeface="Google Sans"/>
              </a:rPr>
              <a:t>Separa a Europa da Ásia Menor.</a:t>
            </a:r>
            <a:endParaRPr lang="pt-BR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1ª Visão de João: </a:t>
            </a:r>
            <a:r>
              <a:rPr lang="pt-BR" dirty="0" err="1"/>
              <a:t>Ap</a:t>
            </a:r>
            <a:r>
              <a:rPr lang="pt-BR" dirty="0"/>
              <a:t> 1 a 3 – João viu Cristo no meio da Sua Igreja. O próprio Cristo revela uma </a:t>
            </a:r>
            <a:r>
              <a:rPr lang="pt-BR" b="1" dirty="0"/>
              <a:t>palavra de arrependimento </a:t>
            </a:r>
            <a:r>
              <a:rPr lang="pt-BR" dirty="0"/>
              <a:t>às 7 igrejas do Apocalipse.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As 7 igrejas estão hoje na Turquia.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 cidade de Istambul, antiga Constantinopla, separa a Europa da Ásia.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Queda de Constantinopla em 1453.</a:t>
            </a: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594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2ª Visão de João: </a:t>
            </a:r>
            <a:r>
              <a:rPr lang="pt-BR" dirty="0" err="1"/>
              <a:t>Ap</a:t>
            </a:r>
            <a:r>
              <a:rPr lang="pt-BR" dirty="0"/>
              <a:t> 4 a 7 – João tem a visão do TRONO de DEUS. João foi arrebatado em espírito e viu uma </a:t>
            </a:r>
            <a:r>
              <a:rPr lang="pt-BR" b="1" dirty="0"/>
              <a:t>porta aberta no céu. Que privilégio! </a:t>
            </a:r>
            <a:r>
              <a:rPr lang="pt-BR" b="0" dirty="0"/>
              <a:t>João estava preso pelos homens, </a:t>
            </a:r>
            <a:r>
              <a:rPr lang="pt-BR" b="1" dirty="0"/>
              <a:t>mas livre para chegar à presença de Deus.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509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600" b="1" dirty="0"/>
              <a:t>Características do Trono de Deus:</a:t>
            </a:r>
          </a:p>
          <a:p>
            <a:pPr marL="171450" indent="-171450">
              <a:buFontTx/>
              <a:buChar char="-"/>
            </a:pPr>
            <a:r>
              <a:rPr lang="pt-BR" sz="1600" b="1" dirty="0"/>
              <a:t>Arco celeste</a:t>
            </a:r>
            <a:r>
              <a:rPr lang="pt-BR" sz="1600" dirty="0"/>
              <a:t>: aliança de Deus com seu povo (misericórdia=perdão dos pecados e graça=um favor imerecido)</a:t>
            </a:r>
          </a:p>
          <a:p>
            <a:pPr marL="171450" indent="-171450">
              <a:buFontTx/>
              <a:buChar char="-"/>
            </a:pPr>
            <a:r>
              <a:rPr lang="pt-BR" sz="1600" b="1" dirty="0"/>
              <a:t>Relâmpagos e trovões:</a:t>
            </a:r>
            <a:r>
              <a:rPr lang="pt-BR" sz="1600" dirty="0"/>
              <a:t> juízo e ira de Deu</a:t>
            </a:r>
            <a:r>
              <a:rPr lang="pt-BR" sz="1600" b="0" dirty="0"/>
              <a:t>s</a:t>
            </a:r>
          </a:p>
          <a:p>
            <a:pPr marL="171450" indent="-171450">
              <a:buFontTx/>
              <a:buChar char="-"/>
            </a:pPr>
            <a:r>
              <a:rPr lang="pt-BR" sz="1000" b="1" dirty="0"/>
              <a:t>Mar semelhante a um cristal:</a:t>
            </a:r>
            <a:r>
              <a:rPr lang="pt-BR" sz="1000" dirty="0"/>
              <a:t> Santidade</a:t>
            </a:r>
          </a:p>
          <a:p>
            <a:pPr marL="171450" indent="-171450">
              <a:buFontTx/>
              <a:buChar char="-"/>
            </a:pPr>
            <a:r>
              <a:rPr lang="pt-BR" sz="1000" b="1" dirty="0"/>
              <a:t>24 tronos e 24 anciãos, vestidos de roupas brancas e com coroas de ouro: </a:t>
            </a:r>
            <a:r>
              <a:rPr lang="pt-BR" sz="1000" b="0" dirty="0"/>
              <a:t>12 patriarcas (AT) e 12 apóstolos (NT); </a:t>
            </a:r>
            <a:r>
              <a:rPr lang="pt-BR" sz="1000" b="1" dirty="0"/>
              <a:t>roupas brancas</a:t>
            </a:r>
            <a:r>
              <a:rPr lang="pt-BR" sz="1000" b="0" dirty="0"/>
              <a:t> (a igreja pura e santa); </a:t>
            </a:r>
            <a:r>
              <a:rPr lang="pt-BR" sz="1000" b="1" dirty="0"/>
              <a:t>coroas: </a:t>
            </a:r>
            <a:r>
              <a:rPr lang="pt-BR" sz="1000" b="0" dirty="0"/>
              <a:t>aqueles que forem fiéis até a morte</a:t>
            </a:r>
          </a:p>
          <a:p>
            <a:pPr marL="171450" indent="-171450">
              <a:buFontTx/>
              <a:buChar char="-"/>
            </a:pPr>
            <a:r>
              <a:rPr lang="pt-BR" sz="1000" b="1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S</a:t>
            </a:r>
            <a:r>
              <a:rPr lang="pt-BR" sz="1800" b="1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ete espíritos de Deus: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pt-BR" sz="1800" b="0" i="1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Isaías 11.1)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 sete aspectos do Messias </a:t>
            </a:r>
            <a:r>
              <a:rPr lang="pt-BR" sz="1800" b="0" i="1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“repousará sobre ele o Espírito do SENHOR, o Espírito de sabedoria e de entendimento, o Espírito de conselho e de fortaleza, o Espírito de conhecimento e de temor do SENHOR”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. Esta lista passou a ter sentido de que são estas as características do Espírito Santo que estava sobre o Messias e também no trono de Deus.</a:t>
            </a:r>
            <a:endParaRPr lang="pt-BR" sz="1200" b="0" i="0" dirty="0">
              <a:solidFill>
                <a:srgbClr val="FFFFFF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pt-BR" sz="1800" b="1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-Sete tochas de fogo: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 são representações do Espírito Santo como fogo (</a:t>
            </a:r>
            <a:r>
              <a:rPr lang="pt-BR" sz="1800" b="0" i="1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Hebreus 12.29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) e a manifestação da presença de Deus em forma de fogo (</a:t>
            </a:r>
            <a:r>
              <a:rPr lang="pt-BR" sz="1800" b="0" i="1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Êxodo 3.2 e 13.21,22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). Também lembram o candelabro que tinha sete pontas e ficava aceso para iluminar o tabernáculo (</a:t>
            </a:r>
            <a:r>
              <a:rPr lang="pt-BR" sz="1800" b="0" i="1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Êxodo 27.20</a:t>
            </a:r>
            <a:r>
              <a:rPr lang="pt-BR" sz="18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>).</a:t>
            </a:r>
            <a:endParaRPr lang="pt-BR" sz="1200" b="0" i="0" dirty="0">
              <a:solidFill>
                <a:srgbClr val="FFFFFF"/>
              </a:solidFill>
              <a:effectLst/>
              <a:latin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endParaRPr lang="pt-BR" sz="1000" b="0" dirty="0"/>
          </a:p>
          <a:p>
            <a:pPr marL="171450" indent="-171450">
              <a:buFontTx/>
              <a:buChar char="-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791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 err="1"/>
              <a:t>Lc</a:t>
            </a:r>
            <a:r>
              <a:rPr lang="pt-BR" b="1" dirty="0"/>
              <a:t> 12.20: </a:t>
            </a:r>
            <a:r>
              <a:rPr lang="pt-BR" b="0" dirty="0"/>
              <a:t>Louco, </a:t>
            </a:r>
            <a:r>
              <a:rPr lang="pt-BR" b="1" dirty="0"/>
              <a:t>esta noite </a:t>
            </a:r>
            <a:r>
              <a:rPr lang="pt-BR" b="0" dirty="0"/>
              <a:t>te pedirão a </a:t>
            </a:r>
            <a:r>
              <a:rPr lang="pt-BR" b="1" dirty="0"/>
              <a:t>tua alma</a:t>
            </a:r>
            <a:r>
              <a:rPr lang="pt-BR" b="0" dirty="0"/>
              <a:t>; e o que tens preparado, para quem será?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388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139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Escribas e fariseus, Cristo os chama de </a:t>
            </a:r>
            <a:r>
              <a:rPr lang="pt-BR" b="1" dirty="0">
                <a:solidFill>
                  <a:schemeClr val="tx1"/>
                </a:solidFill>
              </a:rPr>
              <a:t>hipócritas.</a:t>
            </a:r>
          </a:p>
          <a:p>
            <a:r>
              <a:rPr lang="pt-BR" b="0" dirty="0">
                <a:solidFill>
                  <a:schemeClr val="tx1"/>
                </a:solidFill>
              </a:rPr>
              <a:t>Cristo quem fala citando Isaías.</a:t>
            </a:r>
          </a:p>
          <a:p>
            <a:r>
              <a:rPr lang="pt-BR" b="0" dirty="0">
                <a:solidFill>
                  <a:schemeClr val="tx1"/>
                </a:solidFill>
              </a:rPr>
              <a:t>Chamo atenção ao </a:t>
            </a:r>
            <a:r>
              <a:rPr lang="pt-BR" b="1" dirty="0">
                <a:solidFill>
                  <a:schemeClr val="tx1"/>
                </a:solidFill>
              </a:rPr>
              <a:t>ativismo religioso </a:t>
            </a:r>
            <a:r>
              <a:rPr lang="pt-BR" b="0" dirty="0">
                <a:solidFill>
                  <a:schemeClr val="tx1"/>
                </a:solidFill>
              </a:rPr>
              <a:t>existente em muitas igrejas evangélicas.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sz="1200" b="1" dirty="0">
                <a:solidFill>
                  <a:srgbClr val="C00000"/>
                </a:solidFill>
              </a:rPr>
              <a:t>Exemplos de falsos adoradores:</a:t>
            </a:r>
          </a:p>
          <a:p>
            <a:r>
              <a:rPr lang="pt-BR" sz="1200" dirty="0"/>
              <a:t>1. </a:t>
            </a:r>
            <a:r>
              <a:rPr lang="pt-BR" sz="1200" b="1" dirty="0"/>
              <a:t>Fariseu Simão </a:t>
            </a:r>
            <a:r>
              <a:rPr lang="pt-BR" sz="1200" dirty="0"/>
              <a:t>(</a:t>
            </a:r>
            <a:r>
              <a:rPr lang="pt-BR" sz="1200" dirty="0" err="1"/>
              <a:t>Lc</a:t>
            </a:r>
            <a:r>
              <a:rPr lang="pt-BR" sz="1200" dirty="0"/>
              <a:t>. 7: 36-47): convidou Jesus para jantar com ele, mas condenava a mulher pecadora que regou os pés de Jesus com lágrimas, perfume (unguento) e os enxugou com os cabelos. Ela demonstrava um amor que brota de um coração arrependido, contrito, cheio de fé e humildade. Jesus disse a ela: a tua fé te salvou; vai-te em paz. Jesus condena atitude de Simão.</a:t>
            </a:r>
          </a:p>
          <a:p>
            <a:r>
              <a:rPr lang="pt-BR" sz="1200" dirty="0"/>
              <a:t>2. </a:t>
            </a:r>
            <a:r>
              <a:rPr lang="pt-BR" sz="1200" b="1" dirty="0"/>
              <a:t>Judas </a:t>
            </a:r>
            <a:r>
              <a:rPr lang="pt-BR" sz="1200" b="1" dirty="0" err="1"/>
              <a:t>Iscariotes</a:t>
            </a:r>
            <a:r>
              <a:rPr lang="pt-BR" sz="1200" b="1" dirty="0"/>
              <a:t> </a:t>
            </a:r>
            <a:r>
              <a:rPr lang="pt-BR" sz="1200" dirty="0"/>
              <a:t>(</a:t>
            </a:r>
            <a:r>
              <a:rPr lang="pt-BR" sz="1200" dirty="0" err="1"/>
              <a:t>Jo</a:t>
            </a:r>
            <a:r>
              <a:rPr lang="pt-BR" sz="1200" dirty="0"/>
              <a:t>. 12: 4-6): condenou Maria que ungiu os pés de Jesus com um </a:t>
            </a:r>
            <a:r>
              <a:rPr lang="pt-BR" sz="1200" u="sng" dirty="0"/>
              <a:t>bálsamo muito precioso </a:t>
            </a:r>
            <a:r>
              <a:rPr lang="pt-BR" sz="1200" dirty="0"/>
              <a:t>e enxugou com os cabelos. A intenção de Judas não era cuidar dos pobres, mas ficar o dinheiro arrecadado com a venda.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555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dirty="0"/>
              <a:t>Exemplos de verdadeiros adoradores: </a:t>
            </a:r>
          </a:p>
          <a:p>
            <a:r>
              <a:rPr lang="pt-BR" sz="1200" dirty="0"/>
              <a:t>1. A pecadora que ungiu os pés de Jesus (</a:t>
            </a:r>
            <a:r>
              <a:rPr lang="pt-BR" sz="1200" dirty="0" err="1"/>
              <a:t>Lc</a:t>
            </a:r>
            <a:r>
              <a:rPr lang="pt-BR" sz="1200" dirty="0"/>
              <a:t>. 7: 37-38); um amor que brota de um coração arrependido, contrito, cheio de fé e humildade. Jesus disse a ela: a tua fé te salvou; vai-te em paz.</a:t>
            </a:r>
          </a:p>
          <a:p>
            <a:r>
              <a:rPr lang="pt-BR" sz="1200" dirty="0"/>
              <a:t>2. Maria </a:t>
            </a:r>
            <a:r>
              <a:rPr lang="pt-BR" sz="1200" dirty="0">
                <a:solidFill>
                  <a:schemeClr val="tx1"/>
                </a:solidFill>
              </a:rPr>
              <a:t>que ungiu os </a:t>
            </a:r>
            <a:r>
              <a:rPr lang="pt-BR" sz="1200" dirty="0"/>
              <a:t>pés de Jesus (</a:t>
            </a:r>
            <a:r>
              <a:rPr lang="pt-BR" sz="1200" dirty="0" err="1"/>
              <a:t>Jo</a:t>
            </a:r>
            <a:r>
              <a:rPr lang="pt-BR" sz="1200" dirty="0"/>
              <a:t>. 12:3). Maria escolheu estar com Jesus.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156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Oração:</a:t>
            </a:r>
            <a:r>
              <a:rPr lang="pt-BR" dirty="0"/>
              <a:t> forma de dirigir-se a Deus.</a:t>
            </a:r>
          </a:p>
          <a:p>
            <a:r>
              <a:rPr lang="pt-BR" b="1" dirty="0"/>
              <a:t>Súplica: </a:t>
            </a:r>
            <a:r>
              <a:rPr lang="pt-BR" b="0" dirty="0"/>
              <a:t>apresentar as petições a Deus.</a:t>
            </a:r>
          </a:p>
          <a:p>
            <a:r>
              <a:rPr lang="pt-BR" b="1" dirty="0"/>
              <a:t>Ações de graça: </a:t>
            </a:r>
            <a:r>
              <a:rPr lang="pt-BR" b="0" dirty="0"/>
              <a:t>gratidão a Deus.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555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Abrão e Jacó </a:t>
            </a:r>
            <a:r>
              <a:rPr lang="pt-BR" b="0" dirty="0"/>
              <a:t>deram o dízimo muito antes da existência </a:t>
            </a:r>
            <a:r>
              <a:rPr lang="pt-BR" b="0"/>
              <a:t>da</a:t>
            </a:r>
            <a:r>
              <a:rPr lang="pt-BR" b="1"/>
              <a:t> Lei </a:t>
            </a:r>
            <a:r>
              <a:rPr lang="pt-BR" b="1" dirty="0"/>
              <a:t>Mosaica.</a:t>
            </a:r>
          </a:p>
          <a:p>
            <a:r>
              <a:rPr lang="pt-BR" b="1" dirty="0"/>
              <a:t>Gratidão a Deus e amor ao próximo</a:t>
            </a:r>
            <a:r>
              <a:rPr lang="pt-BR" dirty="0"/>
              <a:t>: outras formas de adoração.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219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/>
          </a:p>
          <a:p>
            <a:r>
              <a:rPr lang="pt-BR" dirty="0"/>
              <a:t>A ce3ntralidade </a:t>
            </a:r>
            <a:r>
              <a:rPr lang="pt-BR"/>
              <a:t>da mensagem.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3AD0A-5AA0-462E-8493-E1DBA1E7B20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86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29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5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96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86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83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77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31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16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2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97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77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696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Código QR&#10;&#10;Descrição gerada automaticamente">
            <a:extLst>
              <a:ext uri="{FF2B5EF4-FFF2-40B4-BE49-F238E27FC236}">
                <a16:creationId xmlns:a16="http://schemas.microsoft.com/office/drawing/2014/main" id="{FA58DB9E-F42C-7D46-CB78-7AADA2F03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86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186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900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212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504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320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612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365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487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742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91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429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D3EE-8FD9-41EA-978F-AE01B1065D2A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6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178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itoraculturacrista.com.br/uploads/capa-para-a-gloria-de-deus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hyperlink" Target="http://www.pipbvv.org.br/ipb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Ficheiro:Seven_churches_of_asia-pt.sv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ministrosdaalegria.wordpress.com/2013/07/02/temor-a-deus/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leofas.com.br/wp-content/uploads/2016/06/louvando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D300C4-7544-9F19-9E79-8537499A5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94553"/>
            <a:ext cx="11787447" cy="647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8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C150DE-2D7B-D414-1ED2-4A011FE8C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50" y="3134020"/>
            <a:ext cx="5676298" cy="1119004"/>
          </a:xfrm>
          <a:ln w="28575">
            <a:solidFill>
              <a:srgbClr val="01632D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4400" b="1" dirty="0"/>
              <a:t>Deus é digno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3600" b="1" dirty="0"/>
              <a:t>A Igreja em adoração</a:t>
            </a:r>
            <a:endParaRPr lang="pt-BR" sz="3600" b="1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Balão de Fala: Retângulo com Cantos Arredondados 3">
            <a:extLst>
              <a:ext uri="{FF2B5EF4-FFF2-40B4-BE49-F238E27FC236}">
                <a16:creationId xmlns:a16="http://schemas.microsoft.com/office/drawing/2014/main" id="{8D925A2C-DED8-C254-FE52-7BC14CAE7E51}"/>
              </a:ext>
            </a:extLst>
          </p:cNvPr>
          <p:cNvSpPr/>
          <p:nvPr/>
        </p:nvSpPr>
        <p:spPr>
          <a:xfrm>
            <a:off x="2152651" y="807894"/>
            <a:ext cx="6772688" cy="921705"/>
          </a:xfrm>
          <a:prstGeom prst="wedgeRoundRectCallout">
            <a:avLst>
              <a:gd name="adj1" fmla="val -306"/>
              <a:gd name="adj2" fmla="val 180705"/>
              <a:gd name="adj3" fmla="val 16667"/>
            </a:avLst>
          </a:prstGeom>
          <a:solidFill>
            <a:srgbClr val="0163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t-BR" sz="4000" b="1" dirty="0"/>
              <a:t>Presbiterianismo Avançado</a:t>
            </a:r>
            <a:endParaRPr lang="pt-BR" sz="4000" dirty="0">
              <a:solidFill>
                <a:srgbClr val="FFFFFF"/>
              </a:solidFill>
              <a:latin typeface="Brush Script MT" panose="03060802040406070304" pitchFamily="66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6C95A52-F888-4F50-779C-37DC42B0339F}"/>
              </a:ext>
            </a:extLst>
          </p:cNvPr>
          <p:cNvSpPr txBox="1"/>
          <p:nvPr/>
        </p:nvSpPr>
        <p:spPr>
          <a:xfrm>
            <a:off x="2345635" y="4689054"/>
            <a:ext cx="9104243" cy="138499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/>
              <a:t>Pergunta 1. </a:t>
            </a:r>
            <a:r>
              <a:rPr lang="pt-BR" sz="2800" dirty="0"/>
              <a:t>Qual o fim principal do homem?</a:t>
            </a:r>
          </a:p>
          <a:p>
            <a:r>
              <a:rPr lang="pt-BR" sz="2800" b="1" dirty="0"/>
              <a:t>Resposta - </a:t>
            </a:r>
            <a:r>
              <a:rPr lang="pt-BR" sz="2800" dirty="0"/>
              <a:t>O fim principal do homem é</a:t>
            </a:r>
            <a:r>
              <a:rPr lang="pt-BR" sz="2800" dirty="0">
                <a:solidFill>
                  <a:srgbClr val="C00000"/>
                </a:solidFill>
              </a:rPr>
              <a:t> </a:t>
            </a:r>
            <a:r>
              <a:rPr lang="pt-BR" sz="2800" b="1" dirty="0">
                <a:solidFill>
                  <a:srgbClr val="C00000"/>
                </a:solidFill>
              </a:rPr>
              <a:t>glorificar</a:t>
            </a:r>
            <a:r>
              <a:rPr lang="pt-BR" sz="2800" dirty="0">
                <a:solidFill>
                  <a:srgbClr val="C00000"/>
                </a:solidFill>
              </a:rPr>
              <a:t> </a:t>
            </a:r>
            <a:r>
              <a:rPr lang="pt-BR" sz="2800" dirty="0"/>
              <a:t>a Deus e </a:t>
            </a:r>
            <a:r>
              <a:rPr lang="pt-BR" sz="2800" b="1" dirty="0">
                <a:solidFill>
                  <a:srgbClr val="C00000"/>
                </a:solidFill>
              </a:rPr>
              <a:t>alegrar-se</a:t>
            </a:r>
            <a:r>
              <a:rPr lang="pt-BR" sz="2800" dirty="0"/>
              <a:t> nele para sempre.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2B9F17-9760-ACE3-E304-DB67BD559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30" y="4631634"/>
            <a:ext cx="961610" cy="144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9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hlinkClick r:id="rId3"/>
            <a:extLst>
              <a:ext uri="{FF2B5EF4-FFF2-40B4-BE49-F238E27FC236}">
                <a16:creationId xmlns:a16="http://schemas.microsoft.com/office/drawing/2014/main" id="{04456867-144B-4D67-86BB-C9F283E9B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7" y="301708"/>
            <a:ext cx="4124453" cy="589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EE6AEC0-FD82-4668-AC3E-EA692586BA9D}"/>
              </a:ext>
            </a:extLst>
          </p:cNvPr>
          <p:cNvSpPr txBox="1"/>
          <p:nvPr/>
        </p:nvSpPr>
        <p:spPr>
          <a:xfrm>
            <a:off x="5213041" y="1438053"/>
            <a:ext cx="6284691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pt-BR" sz="2400" dirty="0"/>
              <a:t>O objetivo</a:t>
            </a:r>
            <a:r>
              <a:rPr lang="pt-BR" sz="2400" b="1" dirty="0"/>
              <a:t> </a:t>
            </a:r>
            <a:r>
              <a:rPr lang="pt-BR" sz="2400" dirty="0"/>
              <a:t>do </a:t>
            </a:r>
            <a:r>
              <a:rPr lang="pt-BR" sz="2400" b="1" dirty="0"/>
              <a:t>culto autêntico </a:t>
            </a:r>
            <a:r>
              <a:rPr lang="pt-BR" sz="2400" dirty="0"/>
              <a:t>é a </a:t>
            </a:r>
            <a:r>
              <a:rPr lang="pt-BR" sz="2400" b="1" dirty="0">
                <a:solidFill>
                  <a:srgbClr val="C00000"/>
                </a:solidFill>
              </a:rPr>
              <a:t>glória de Deus </a:t>
            </a:r>
            <a:r>
              <a:rPr lang="pt-BR" sz="2400" dirty="0"/>
              <a:t>em vez do </a:t>
            </a:r>
            <a:r>
              <a:rPr lang="pt-BR" sz="2400" b="1" dirty="0"/>
              <a:t>prazer humano.    </a:t>
            </a:r>
            <a:endParaRPr lang="pt-BR" sz="2400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E4B1CBC-AB72-4CBB-9823-5BDF67C26148}"/>
              </a:ext>
            </a:extLst>
          </p:cNvPr>
          <p:cNvSpPr txBox="1"/>
          <p:nvPr/>
        </p:nvSpPr>
        <p:spPr>
          <a:xfrm>
            <a:off x="1162375" y="4277532"/>
            <a:ext cx="3301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Editora Cultura Cristã - 2018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AE92571-9563-4F1E-9367-AF0A5A4377BA}"/>
              </a:ext>
            </a:extLst>
          </p:cNvPr>
          <p:cNvSpPr/>
          <p:nvPr/>
        </p:nvSpPr>
        <p:spPr>
          <a:xfrm>
            <a:off x="5213041" y="301708"/>
            <a:ext cx="6284691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 Teologia bíblica do culto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CB0E5BA-9C70-5E84-2F79-559CE6CE45F1}"/>
              </a:ext>
            </a:extLst>
          </p:cNvPr>
          <p:cNvSpPr txBox="1"/>
          <p:nvPr/>
        </p:nvSpPr>
        <p:spPr>
          <a:xfrm>
            <a:off x="5213041" y="2526228"/>
            <a:ext cx="6284691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pt-BR" sz="2400" b="0" dirty="0"/>
              <a:t>Deixa  de  ser </a:t>
            </a:r>
            <a:r>
              <a:rPr lang="pt-BR" sz="2400" b="1" dirty="0">
                <a:solidFill>
                  <a:srgbClr val="C00000"/>
                </a:solidFill>
              </a:rPr>
              <a:t>antropo</a:t>
            </a:r>
            <a:r>
              <a:rPr lang="pt-BR" sz="2400" b="1" dirty="0"/>
              <a:t>cêntrico</a:t>
            </a:r>
            <a:r>
              <a:rPr lang="pt-BR" sz="2400" b="0" dirty="0"/>
              <a:t> para ser </a:t>
            </a:r>
            <a:r>
              <a:rPr lang="pt-BR" sz="2400" b="1" dirty="0" err="1">
                <a:solidFill>
                  <a:srgbClr val="C00000"/>
                </a:solidFill>
              </a:rPr>
              <a:t>teo</a:t>
            </a:r>
            <a:r>
              <a:rPr lang="pt-BR" sz="2400" b="1" dirty="0" err="1"/>
              <a:t>cêntrio</a:t>
            </a:r>
            <a:r>
              <a:rPr lang="pt-BR" sz="2400" b="0" dirty="0"/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95CB856-AB18-77B3-7967-87CD81FF2E2B}"/>
              </a:ext>
            </a:extLst>
          </p:cNvPr>
          <p:cNvSpPr txBox="1"/>
          <p:nvPr/>
        </p:nvSpPr>
        <p:spPr>
          <a:xfrm flipH="1">
            <a:off x="5213038" y="5086728"/>
            <a:ext cx="6284689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pt-BR" sz="2400" b="1" dirty="0"/>
              <a:t>Daniel Isaac Block</a:t>
            </a:r>
            <a:r>
              <a:rPr lang="pt-BR" sz="2400" b="0" dirty="0"/>
              <a:t>: canadense. Professor do Antigo Testamento no Seminário Teológico Batista nos EUA.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02137FA-D5DA-9AD6-CFA1-E8B7B432F9E9}"/>
              </a:ext>
            </a:extLst>
          </p:cNvPr>
          <p:cNvSpPr txBox="1"/>
          <p:nvPr/>
        </p:nvSpPr>
        <p:spPr>
          <a:xfrm>
            <a:off x="5213041" y="3611108"/>
            <a:ext cx="6284691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pt-BR" sz="2400" dirty="0"/>
              <a:t>A </a:t>
            </a:r>
            <a:r>
              <a:rPr lang="pt-BR" sz="2400" b="1" dirty="0">
                <a:solidFill>
                  <a:srgbClr val="C00000"/>
                </a:solidFill>
              </a:rPr>
              <a:t>Escritura</a:t>
            </a:r>
            <a:r>
              <a:rPr lang="pt-BR" sz="2400" b="1" dirty="0"/>
              <a:t> </a:t>
            </a:r>
            <a:r>
              <a:rPr lang="pt-BR" sz="2400" dirty="0"/>
              <a:t>é a </a:t>
            </a:r>
            <a:r>
              <a:rPr lang="pt-BR" sz="2400" b="1" dirty="0"/>
              <a:t>fonte primária </a:t>
            </a:r>
            <a:r>
              <a:rPr lang="pt-BR" sz="2400" dirty="0"/>
              <a:t>para o estabelecimento de </a:t>
            </a:r>
            <a:r>
              <a:rPr lang="pt-BR" sz="2400" b="1" dirty="0"/>
              <a:t>formas de culto </a:t>
            </a:r>
            <a:r>
              <a:rPr lang="pt-BR" sz="2400" dirty="0"/>
              <a:t>que agradam a Deus.</a:t>
            </a:r>
            <a:r>
              <a:rPr lang="pt-BR" sz="2400" b="1" dirty="0">
                <a:solidFill>
                  <a:srgbClr val="C00000"/>
                </a:solidFill>
              </a:rPr>
              <a:t>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6041803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57D03C6-A33F-4670-9161-AA4429BC826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r="7478"/>
          <a:stretch>
            <a:fillRect/>
          </a:stretch>
        </p:blipFill>
        <p:spPr bwMode="auto">
          <a:xfrm>
            <a:off x="694267" y="200475"/>
            <a:ext cx="4262033" cy="620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2FB1F9D-CD19-4AB8-B36C-0B3D4643D58E}"/>
              </a:ext>
            </a:extLst>
          </p:cNvPr>
          <p:cNvSpPr txBox="1"/>
          <p:nvPr/>
        </p:nvSpPr>
        <p:spPr>
          <a:xfrm>
            <a:off x="5319083" y="1876201"/>
            <a:ext cx="6178649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pt-BR" sz="2400" b="0" i="0" dirty="0">
                <a:effectLst/>
              </a:rPr>
              <a:t>O </a:t>
            </a:r>
            <a:r>
              <a:rPr lang="pt-BR" sz="2400" b="1" i="0" dirty="0">
                <a:effectLst/>
              </a:rPr>
              <a:t>verdadeiro conhecimento de Deus </a:t>
            </a:r>
            <a:r>
              <a:rPr lang="pt-BR" sz="2400" b="0" i="0" dirty="0">
                <a:effectLst/>
              </a:rPr>
              <a:t>leva à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adoração correta</a:t>
            </a:r>
            <a:r>
              <a:rPr lang="pt-BR" sz="2400" b="0" i="0" dirty="0">
                <a:effectLst/>
              </a:rPr>
              <a:t>, que por sua vez, leva ao </a:t>
            </a:r>
            <a:r>
              <a:rPr lang="pt-BR" sz="2400" b="1" i="0" dirty="0">
                <a:effectLst/>
              </a:rPr>
              <a:t>viver correto.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4C6E23C-C7A0-447C-8AF9-AA4D46281FE9}"/>
              </a:ext>
            </a:extLst>
          </p:cNvPr>
          <p:cNvSpPr txBox="1"/>
          <p:nvPr/>
        </p:nvSpPr>
        <p:spPr>
          <a:xfrm>
            <a:off x="1255367" y="5207431"/>
            <a:ext cx="3161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Editora </a:t>
            </a:r>
            <a:r>
              <a:rPr lang="pt-BR" sz="2000" b="1" dirty="0" err="1"/>
              <a:t>Monergismo</a:t>
            </a:r>
            <a:r>
              <a:rPr lang="pt-BR" sz="2000" b="1" dirty="0"/>
              <a:t> - 2017</a:t>
            </a:r>
          </a:p>
          <a:p>
            <a:endParaRPr lang="pt-BR" sz="2000" b="1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5A0E47A-A214-479D-97BE-4F08803537AF}"/>
              </a:ext>
            </a:extLst>
          </p:cNvPr>
          <p:cNvSpPr/>
          <p:nvPr/>
        </p:nvSpPr>
        <p:spPr>
          <a:xfrm>
            <a:off x="5213041" y="405590"/>
            <a:ext cx="6284691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Adoração Reformada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CB3279D-5E19-B8CA-CA33-E72EEE591AE0}"/>
              </a:ext>
            </a:extLst>
          </p:cNvPr>
          <p:cNvSpPr txBox="1"/>
          <p:nvPr/>
        </p:nvSpPr>
        <p:spPr>
          <a:xfrm>
            <a:off x="5470902" y="3429000"/>
            <a:ext cx="602683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b="1" dirty="0"/>
              <a:t>Terry L. Johnson: </a:t>
            </a:r>
            <a:r>
              <a:rPr lang="pt-BR" sz="2400" dirty="0"/>
              <a:t>pastor americano da IPI.</a:t>
            </a:r>
          </a:p>
        </p:txBody>
      </p:sp>
    </p:spTree>
    <p:extLst>
      <p:ext uri="{BB962C8B-B14F-4D97-AF65-F5344CB8AC3E}">
        <p14:creationId xmlns:p14="http://schemas.microsoft.com/office/powerpoint/2010/main" val="24109794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DD90EA1-2023-46F1-A38B-1054ED38B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539"/>
            <a:ext cx="12192000" cy="747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8046139-7303-4C8D-BCBA-673ED3E76782}"/>
              </a:ext>
            </a:extLst>
          </p:cNvPr>
          <p:cNvSpPr txBox="1"/>
          <p:nvPr/>
        </p:nvSpPr>
        <p:spPr>
          <a:xfrm>
            <a:off x="566542" y="333505"/>
            <a:ext cx="65626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Qual a prática de culto que agrada a Deus?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1F7F14D-C502-4C3B-A1AB-8FB2F41A0961}"/>
              </a:ext>
            </a:extLst>
          </p:cNvPr>
          <p:cNvSpPr txBox="1"/>
          <p:nvPr/>
        </p:nvSpPr>
        <p:spPr>
          <a:xfrm>
            <a:off x="7377814" y="4403091"/>
            <a:ext cx="43699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/>
                </a:solidFill>
              </a:rPr>
              <a:t>O povo de Israel, embora prestasse culto a Deus, vivia em desonestidade e injustiça, tudo em desacordo com o que pregava, desagradando a Deus.</a:t>
            </a:r>
          </a:p>
          <a:p>
            <a:pPr algn="r"/>
            <a:r>
              <a:rPr lang="pt-BR" sz="2400" b="1" dirty="0">
                <a:solidFill>
                  <a:schemeClr val="bg1"/>
                </a:solidFill>
              </a:rPr>
              <a:t>Amós 5.21-23</a:t>
            </a:r>
          </a:p>
        </p:txBody>
      </p:sp>
    </p:spTree>
    <p:extLst>
      <p:ext uri="{BB962C8B-B14F-4D97-AF65-F5344CB8AC3E}">
        <p14:creationId xmlns:p14="http://schemas.microsoft.com/office/powerpoint/2010/main" val="2363991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5A119D67-72C9-4ACF-86AC-8548604FE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8252698-FDDB-4B4A-9D82-7159996C946A}"/>
              </a:ext>
            </a:extLst>
          </p:cNvPr>
          <p:cNvSpPr txBox="1"/>
          <p:nvPr/>
        </p:nvSpPr>
        <p:spPr>
          <a:xfrm>
            <a:off x="6753725" y="1744762"/>
            <a:ext cx="43474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800" b="1" dirty="0"/>
              <a:t>MODALIDADES DE CULTO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800" dirty="0"/>
              <a:t>A vida cristã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800" dirty="0"/>
              <a:t>O culto individual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800" dirty="0"/>
              <a:t>O culto familiar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800" b="1" dirty="0">
                <a:highlight>
                  <a:srgbClr val="FFFF00"/>
                </a:highlight>
              </a:rPr>
              <a:t>O culto público solene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E021DAB-22AD-497B-A1BE-42AD4C79E29C}"/>
              </a:ext>
            </a:extLst>
          </p:cNvPr>
          <p:cNvSpPr txBox="1"/>
          <p:nvPr/>
        </p:nvSpPr>
        <p:spPr>
          <a:xfrm>
            <a:off x="5665304" y="4592986"/>
            <a:ext cx="57845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800" b="1" dirty="0"/>
              <a:t>É o ajuntamento solene do povo de Deus, com o objetivo de prestar adoração a Deus, buscando </a:t>
            </a:r>
            <a:r>
              <a:rPr lang="pt-BR" sz="2800" b="1" dirty="0">
                <a:solidFill>
                  <a:srgbClr val="C00000"/>
                </a:solidFill>
              </a:rPr>
              <a:t>servir a Deus de todo o coração. </a:t>
            </a:r>
            <a:endParaRPr lang="pt-BR" sz="2800" b="1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4A5D574-BBBF-F25D-85E1-343E50234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20"/>
          <a:stretch/>
        </p:blipFill>
        <p:spPr bwMode="auto">
          <a:xfrm>
            <a:off x="0" y="5"/>
            <a:ext cx="5222929" cy="685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imeira Igreja Presbiteriana do Brasil em Vila Velha">
            <a:hlinkClick r:id="rId4" tooltip="Primeira Igreja Presbiteriana do Brasil em Vila Velha"/>
            <a:extLst>
              <a:ext uri="{FF2B5EF4-FFF2-40B4-BE49-F238E27FC236}">
                <a16:creationId xmlns:a16="http://schemas.microsoft.com/office/drawing/2014/main" id="{E681A3EC-8241-4644-AF94-362820BF2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183" y="108468"/>
            <a:ext cx="1863878" cy="154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788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or post">
            <a:extLst>
              <a:ext uri="{FF2B5EF4-FFF2-40B4-BE49-F238E27FC236}">
                <a16:creationId xmlns:a16="http://schemas.microsoft.com/office/drawing/2014/main" id="{A4E2DB01-B617-4D1A-80D4-EC26AA65C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572" y="31751"/>
            <a:ext cx="4581144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E2DFD5A-4EFB-48FE-9BCF-1B8C2E3564B8}"/>
              </a:ext>
            </a:extLst>
          </p:cNvPr>
          <p:cNvSpPr/>
          <p:nvPr/>
        </p:nvSpPr>
        <p:spPr>
          <a:xfrm>
            <a:off x="960895" y="1736360"/>
            <a:ext cx="6549758" cy="1821297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C00000"/>
                </a:solidFill>
              </a:rPr>
              <a:t> </a:t>
            </a:r>
            <a:r>
              <a:rPr lang="pt-BR" sz="2800" b="1" dirty="0">
                <a:solidFill>
                  <a:schemeClr val="tx1"/>
                </a:solidFill>
                <a:cs typeface="Aldhabi" panose="01000000000000000000" pitchFamily="2" charset="-78"/>
              </a:rPr>
              <a:t>Igreja Invisível (espiritual)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cs typeface="Angsana New" panose="020B0502040204020203" pitchFamily="18" charset="-34"/>
              </a:rPr>
              <a:t>É a igreja composta por todos os salvos (eleitos) de todas as épocas.</a:t>
            </a:r>
          </a:p>
          <a:p>
            <a:pPr algn="ctr"/>
            <a:r>
              <a:rPr lang="pt-BR" sz="2400" b="1" dirty="0">
                <a:solidFill>
                  <a:srgbClr val="0070C0"/>
                </a:solidFill>
                <a:cs typeface="Angsana New" panose="020B0502040204020203" pitchFamily="18" charset="-34"/>
              </a:rPr>
              <a:t>Constituída pelos verdadeiros adoradores.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C3595F1-FFD3-4C8E-8783-6D7CCAE50084}"/>
              </a:ext>
            </a:extLst>
          </p:cNvPr>
          <p:cNvSpPr/>
          <p:nvPr/>
        </p:nvSpPr>
        <p:spPr>
          <a:xfrm>
            <a:off x="923587" y="3955618"/>
            <a:ext cx="6605397" cy="1821297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>
                <a:solidFill>
                  <a:schemeClr val="tx1"/>
                </a:solidFill>
                <a:cs typeface="Aldhabi" panose="01000000000000000000" pitchFamily="2" charset="-78"/>
              </a:rPr>
              <a:t>Igreja Visível (física)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  <a:cs typeface="Angsana New" panose="020B0502040204020203" pitchFamily="18" charset="-34"/>
              </a:rPr>
              <a:t>É a igreja local (instituição) onde as pessoas se reúnem para prestar culto a Deus. </a:t>
            </a:r>
            <a:r>
              <a:rPr lang="pt-BR" sz="2400" b="1" dirty="0">
                <a:solidFill>
                  <a:srgbClr val="0070C0"/>
                </a:solidFill>
                <a:cs typeface="Angsana New" panose="020B0502040204020203" pitchFamily="18" charset="-34"/>
              </a:rPr>
              <a:t>Composta pelos verdadeiros</a:t>
            </a:r>
            <a:r>
              <a:rPr lang="pt-BR" sz="2400" dirty="0">
                <a:solidFill>
                  <a:srgbClr val="0070C0"/>
                </a:solidFill>
                <a:cs typeface="Angsana New" panose="020B0502040204020203" pitchFamily="18" charset="-34"/>
              </a:rPr>
              <a:t> </a:t>
            </a:r>
            <a:r>
              <a:rPr lang="pt-BR" sz="2400" b="1" dirty="0">
                <a:solidFill>
                  <a:srgbClr val="0070C0"/>
                </a:solidFill>
                <a:cs typeface="Angsana New" panose="020B0502040204020203" pitchFamily="18" charset="-34"/>
              </a:rPr>
              <a:t>e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cs typeface="Angsana New" panose="020B0502040204020203" pitchFamily="18" charset="-34"/>
              </a:rPr>
              <a:t> </a:t>
            </a:r>
            <a:r>
              <a:rPr lang="pt-BR" sz="2400" b="1" dirty="0">
                <a:solidFill>
                  <a:srgbClr val="C00000"/>
                </a:solidFill>
                <a:cs typeface="Angsana New" panose="020B0502040204020203" pitchFamily="18" charset="-34"/>
              </a:rPr>
              <a:t>falsos </a:t>
            </a:r>
            <a:r>
              <a:rPr lang="pt-BR" sz="2400" b="1" dirty="0">
                <a:solidFill>
                  <a:srgbClr val="0070C0"/>
                </a:solidFill>
                <a:cs typeface="Angsana New" panose="020B0502040204020203" pitchFamily="18" charset="-34"/>
              </a:rPr>
              <a:t>adoradores.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2112A28-2139-4ADA-B3BF-0B6C63A71245}"/>
              </a:ext>
            </a:extLst>
          </p:cNvPr>
          <p:cNvSpPr/>
          <p:nvPr/>
        </p:nvSpPr>
        <p:spPr>
          <a:xfrm>
            <a:off x="960895" y="197427"/>
            <a:ext cx="6549758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Agostinho de Hipona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17DD5BA-EF05-505B-D920-3C32FD7CCFDD}"/>
              </a:ext>
            </a:extLst>
          </p:cNvPr>
          <p:cNvSpPr txBox="1"/>
          <p:nvPr/>
        </p:nvSpPr>
        <p:spPr>
          <a:xfrm>
            <a:off x="960895" y="1016917"/>
            <a:ext cx="6549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/>
              <a:t>(Teólogo do século IV – Distinção entre a </a:t>
            </a:r>
            <a:r>
              <a:rPr lang="pt-BR" b="1" i="1" dirty="0" err="1"/>
              <a:t>Ig</a:t>
            </a:r>
            <a:r>
              <a:rPr lang="pt-BR" b="1" i="1" dirty="0"/>
              <a:t>. Invisível e a </a:t>
            </a:r>
            <a:r>
              <a:rPr lang="pt-BR" b="1" i="1" dirty="0" err="1"/>
              <a:t>Ig</a:t>
            </a:r>
            <a:r>
              <a:rPr lang="pt-BR" b="1" i="1" dirty="0"/>
              <a:t>. Visível)</a:t>
            </a:r>
          </a:p>
        </p:txBody>
      </p:sp>
    </p:spTree>
    <p:extLst>
      <p:ext uri="{BB962C8B-B14F-4D97-AF65-F5344CB8AC3E}">
        <p14:creationId xmlns:p14="http://schemas.microsoft.com/office/powerpoint/2010/main" val="2417614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0E3F42A-6B68-47A5-9D6A-9188CC3AA8E8}"/>
              </a:ext>
            </a:extLst>
          </p:cNvPr>
          <p:cNvSpPr/>
          <p:nvPr/>
        </p:nvSpPr>
        <p:spPr>
          <a:xfrm>
            <a:off x="1267582" y="2176905"/>
            <a:ext cx="5089675" cy="43395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 b="1" i="0" dirty="0">
              <a:solidFill>
                <a:srgbClr val="111111"/>
              </a:solidFill>
              <a:effectLst/>
              <a:cs typeface="Aldhabi" panose="020B0604020202020204" pitchFamily="2" charset="-78"/>
            </a:endParaRPr>
          </a:p>
          <a:p>
            <a:pPr algn="ctr"/>
            <a:r>
              <a:rPr lang="pt-BR" sz="32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Tu és </a:t>
            </a:r>
            <a:r>
              <a:rPr lang="pt-BR" sz="32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digno</a:t>
            </a:r>
            <a:r>
              <a:rPr lang="pt-BR" sz="32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, Senhor e Deus nosso, de receber a </a:t>
            </a:r>
            <a:r>
              <a:rPr lang="pt-BR" sz="32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glória</a:t>
            </a:r>
            <a:r>
              <a:rPr lang="pt-BR" sz="32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, a </a:t>
            </a:r>
            <a:r>
              <a:rPr lang="pt-BR" sz="32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honra </a:t>
            </a:r>
            <a:r>
              <a:rPr lang="pt-BR" sz="32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e o </a:t>
            </a:r>
            <a:r>
              <a:rPr lang="pt-BR" sz="32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poder</a:t>
            </a:r>
            <a:r>
              <a:rPr lang="pt-BR" sz="32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, porque todas as coisas tu criaste, sim, por causa da tua vontade vieram a existir e foram criadas.</a:t>
            </a:r>
            <a:endParaRPr lang="pt-BR" sz="3200" b="1" dirty="0">
              <a:solidFill>
                <a:srgbClr val="111111"/>
              </a:solidFill>
              <a:cs typeface="Aldhabi" panose="020B0604020202020204" pitchFamily="2" charset="-78"/>
            </a:endParaRPr>
          </a:p>
          <a:p>
            <a:pPr algn="ctr"/>
            <a:r>
              <a:rPr lang="pt-BR" sz="3200" b="1" dirty="0">
                <a:solidFill>
                  <a:srgbClr val="111111"/>
                </a:solidFill>
                <a:cs typeface="Aldhabi" panose="020B0604020202020204" pitchFamily="2" charset="-78"/>
              </a:rPr>
              <a:t>Apocalipse 4.11</a:t>
            </a:r>
            <a:endParaRPr lang="pt-BR" sz="3200" b="1" i="0" dirty="0">
              <a:solidFill>
                <a:srgbClr val="111111"/>
              </a:solidFill>
              <a:effectLst/>
              <a:cs typeface="Aldhabi" panose="020B0604020202020204" pitchFamily="2" charset="-78"/>
            </a:endParaRPr>
          </a:p>
          <a:p>
            <a:pPr algn="ctr"/>
            <a:endParaRPr lang="pt-BR" sz="3200" b="1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34C66E6-1034-495C-95DB-2070A5399CAA}"/>
              </a:ext>
            </a:extLst>
          </p:cNvPr>
          <p:cNvSpPr/>
          <p:nvPr/>
        </p:nvSpPr>
        <p:spPr>
          <a:xfrm>
            <a:off x="1267582" y="357480"/>
            <a:ext cx="5089675" cy="137506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Deus é digno: a Igreja em Adoração</a:t>
            </a:r>
          </a:p>
        </p:txBody>
      </p:sp>
      <p:sp>
        <p:nvSpPr>
          <p:cNvPr id="2" name="Heptágono 1">
            <a:extLst>
              <a:ext uri="{FF2B5EF4-FFF2-40B4-BE49-F238E27FC236}">
                <a16:creationId xmlns:a16="http://schemas.microsoft.com/office/drawing/2014/main" id="{C08F9D6E-D5C1-F938-C85C-2F23D163459D}"/>
              </a:ext>
            </a:extLst>
          </p:cNvPr>
          <p:cNvSpPr/>
          <p:nvPr/>
        </p:nvSpPr>
        <p:spPr>
          <a:xfrm>
            <a:off x="883405" y="1797802"/>
            <a:ext cx="883403" cy="883404"/>
          </a:xfrm>
          <a:prstGeom prst="heptagon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tx1"/>
                </a:solidFill>
              </a:rPr>
              <a:t>1°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0B24F06-306C-2CB4-99D6-32089215D6B4}"/>
              </a:ext>
            </a:extLst>
          </p:cNvPr>
          <p:cNvSpPr txBox="1"/>
          <p:nvPr/>
        </p:nvSpPr>
        <p:spPr>
          <a:xfrm>
            <a:off x="6695273" y="278975"/>
            <a:ext cx="4788976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APOCALIPSE</a:t>
            </a: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Escrito pelo </a:t>
            </a:r>
            <a:r>
              <a:rPr lang="pt-BR" sz="2400" b="1" dirty="0">
                <a:solidFill>
                  <a:schemeClr val="tx1"/>
                </a:solidFill>
              </a:rPr>
              <a:t>Ap. João</a:t>
            </a:r>
            <a:r>
              <a:rPr lang="pt-BR" sz="2400" dirty="0">
                <a:solidFill>
                  <a:schemeClr val="tx1"/>
                </a:solidFill>
              </a:rPr>
              <a:t> no final do 1º século.</a:t>
            </a: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Apocalipse significa </a:t>
            </a:r>
            <a:r>
              <a:rPr lang="pt-BR" sz="2400" b="1" dirty="0">
                <a:solidFill>
                  <a:schemeClr val="tx1"/>
                </a:solidFill>
              </a:rPr>
              <a:t>revelação.</a:t>
            </a: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Traz informações importantes sobre os </a:t>
            </a:r>
            <a:r>
              <a:rPr lang="pt-BR" sz="2400" b="1" dirty="0">
                <a:solidFill>
                  <a:schemeClr val="tx1"/>
                </a:solidFill>
              </a:rPr>
              <a:t>eventos que precederão </a:t>
            </a:r>
            <a:r>
              <a:rPr lang="pt-BR" sz="2400" b="1">
                <a:solidFill>
                  <a:srgbClr val="C00000"/>
                </a:solidFill>
              </a:rPr>
              <a:t>a</a:t>
            </a:r>
            <a:r>
              <a:rPr lang="pt-BR" sz="2400" b="1">
                <a:solidFill>
                  <a:schemeClr val="tx1"/>
                </a:solidFill>
              </a:rPr>
              <a:t>           </a:t>
            </a:r>
            <a:r>
              <a:rPr lang="pt-BR" sz="2400" b="1">
                <a:solidFill>
                  <a:srgbClr val="C00000"/>
                </a:solidFill>
              </a:rPr>
              <a:t>2ª </a:t>
            </a:r>
            <a:r>
              <a:rPr lang="pt-BR" sz="2400" b="1" dirty="0">
                <a:solidFill>
                  <a:srgbClr val="C00000"/>
                </a:solidFill>
              </a:rPr>
              <a:t>vinda de Cristo.</a:t>
            </a: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Uso de simbologia, números e metáforas.</a:t>
            </a:r>
          </a:p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</a:rPr>
              <a:t>Contexto da época: </a:t>
            </a:r>
            <a:r>
              <a:rPr lang="pt-BR" sz="2400" dirty="0">
                <a:solidFill>
                  <a:schemeClr val="tx1"/>
                </a:solidFill>
              </a:rPr>
              <a:t>perseguição.</a:t>
            </a:r>
          </a:p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</a:rPr>
              <a:t>Objetivo do livro: </a:t>
            </a:r>
            <a:r>
              <a:rPr lang="pt-BR" sz="2400" b="1" dirty="0">
                <a:solidFill>
                  <a:srgbClr val="C00000"/>
                </a:solidFill>
              </a:rPr>
              <a:t>levar orientação e conforto ao povo cristão da época.</a:t>
            </a:r>
            <a:r>
              <a:rPr lang="pt-BR" sz="2400" b="1" dirty="0">
                <a:solidFill>
                  <a:srgbClr val="002060"/>
                </a:solidFill>
              </a:rPr>
              <a:t> </a:t>
            </a:r>
            <a:r>
              <a:rPr lang="pt-BR" sz="2400" b="1" dirty="0">
                <a:solidFill>
                  <a:srgbClr val="C00000"/>
                </a:solidFill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chemeClr val="tx1"/>
                </a:solidFill>
              </a:rPr>
              <a:t>Mensagem:</a:t>
            </a:r>
            <a:r>
              <a:rPr lang="pt-BR" sz="2400" b="1" dirty="0">
                <a:solidFill>
                  <a:srgbClr val="C00000"/>
                </a:solidFill>
              </a:rPr>
              <a:t> esperança. </a:t>
            </a:r>
            <a:r>
              <a:rPr lang="pt-BR" sz="2400" dirty="0">
                <a:solidFill>
                  <a:schemeClr val="tx1"/>
                </a:solidFill>
              </a:rPr>
              <a:t>(atemporal)</a:t>
            </a:r>
            <a:endParaRPr lang="pt-BR" sz="2400" b="1" dirty="0">
              <a:solidFill>
                <a:srgbClr val="C0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Ap. João teve </a:t>
            </a:r>
            <a:r>
              <a:rPr lang="pt-BR" sz="2400" b="1" dirty="0">
                <a:solidFill>
                  <a:schemeClr val="tx1"/>
                </a:solidFill>
              </a:rPr>
              <a:t>várias visões.</a:t>
            </a:r>
          </a:p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</a:rPr>
              <a:t>Este texto faz parte da </a:t>
            </a:r>
            <a:r>
              <a:rPr lang="pt-BR" sz="2400" b="1" dirty="0">
                <a:solidFill>
                  <a:schemeClr val="tx1"/>
                </a:solidFill>
              </a:rPr>
              <a:t>2ª visão.</a:t>
            </a:r>
          </a:p>
        </p:txBody>
      </p:sp>
    </p:spTree>
    <p:extLst>
      <p:ext uri="{BB962C8B-B14F-4D97-AF65-F5344CB8AC3E}">
        <p14:creationId xmlns:p14="http://schemas.microsoft.com/office/powerpoint/2010/main" val="16341898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hlinkClick r:id="rId3"/>
            <a:extLst>
              <a:ext uri="{FF2B5EF4-FFF2-40B4-BE49-F238E27FC236}">
                <a16:creationId xmlns:a16="http://schemas.microsoft.com/office/drawing/2014/main" id="{240B30E4-7B90-420A-895E-344A1B53A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58" y="15498"/>
            <a:ext cx="42778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E4C483F-70F6-4F15-B6C0-F6D9DE373153}"/>
              </a:ext>
            </a:extLst>
          </p:cNvPr>
          <p:cNvSpPr txBox="1"/>
          <p:nvPr/>
        </p:nvSpPr>
        <p:spPr>
          <a:xfrm>
            <a:off x="5689599" y="1136364"/>
            <a:ext cx="56451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000" b="1" dirty="0" err="1">
                <a:solidFill>
                  <a:srgbClr val="C00000"/>
                </a:solidFill>
              </a:rPr>
              <a:t>Patmos</a:t>
            </a:r>
            <a:r>
              <a:rPr lang="pt-BR" sz="2000" b="1" dirty="0"/>
              <a:t> </a:t>
            </a:r>
            <a:r>
              <a:rPr lang="pt-BR" sz="2000" dirty="0"/>
              <a:t>– uma ilha grega no Mar Egeu, localizada a 100km/SW de Éfeso.</a:t>
            </a:r>
          </a:p>
          <a:p>
            <a:pPr algn="just">
              <a:spcAft>
                <a:spcPts val="600"/>
              </a:spcAft>
            </a:pPr>
            <a:r>
              <a:rPr lang="pt-BR" sz="2000" dirty="0"/>
              <a:t>Os </a:t>
            </a:r>
            <a:r>
              <a:rPr lang="pt-BR" sz="2000" b="1" dirty="0"/>
              <a:t>romanos</a:t>
            </a:r>
            <a:r>
              <a:rPr lang="pt-BR" sz="2000" dirty="0"/>
              <a:t> utilizavam-na para exilar as pessoas consideradas </a:t>
            </a:r>
            <a:r>
              <a:rPr lang="pt-BR" sz="2000" b="1" dirty="0">
                <a:solidFill>
                  <a:srgbClr val="C00000"/>
                </a:solidFill>
              </a:rPr>
              <a:t>indesejáveis ao Império. </a:t>
            </a:r>
            <a:r>
              <a:rPr lang="pt-BR" sz="2000" dirty="0"/>
              <a:t>Submetidas a trabalhos forçados.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19E808D-111A-42E6-93A9-CCAF2E942822}"/>
              </a:ext>
            </a:extLst>
          </p:cNvPr>
          <p:cNvSpPr/>
          <p:nvPr/>
        </p:nvSpPr>
        <p:spPr>
          <a:xfrm>
            <a:off x="857250" y="4438650"/>
            <a:ext cx="1352550" cy="8001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31E0DD3-D0F2-4929-8EB4-0FF157890438}"/>
              </a:ext>
            </a:extLst>
          </p:cNvPr>
          <p:cNvGrpSpPr/>
          <p:nvPr/>
        </p:nvGrpSpPr>
        <p:grpSpPr>
          <a:xfrm>
            <a:off x="3099669" y="348135"/>
            <a:ext cx="1255359" cy="738345"/>
            <a:chOff x="3099669" y="216975"/>
            <a:chExt cx="1255359" cy="545962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EDA3009B-52E5-4592-A0FE-E3164F0F5485}"/>
                </a:ext>
              </a:extLst>
            </p:cNvPr>
            <p:cNvSpPr/>
            <p:nvPr/>
          </p:nvSpPr>
          <p:spPr>
            <a:xfrm>
              <a:off x="3781590" y="216975"/>
              <a:ext cx="557939" cy="325463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7D0EB67-5DFE-4BE5-AD9F-4363CB84C1BF}"/>
                </a:ext>
              </a:extLst>
            </p:cNvPr>
            <p:cNvSpPr txBox="1"/>
            <p:nvPr/>
          </p:nvSpPr>
          <p:spPr>
            <a:xfrm>
              <a:off x="3099669" y="489837"/>
              <a:ext cx="1255359" cy="27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Istambul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B969BDF-4BD4-43D2-BD8C-C7BF37CB6D6F}"/>
              </a:ext>
            </a:extLst>
          </p:cNvPr>
          <p:cNvSpPr txBox="1"/>
          <p:nvPr/>
        </p:nvSpPr>
        <p:spPr>
          <a:xfrm>
            <a:off x="3217333" y="2087436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haroni" panose="02010803020104030203" pitchFamily="2" charset="-79"/>
                <a:cs typeface="Aharoni" panose="02010803020104030203" pitchFamily="2" charset="-79"/>
              </a:rPr>
              <a:t>TURQUIA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DB6DF5-24F5-4F1A-8F44-1CAB5DA6F5B8}"/>
              </a:ext>
            </a:extLst>
          </p:cNvPr>
          <p:cNvSpPr txBox="1"/>
          <p:nvPr/>
        </p:nvSpPr>
        <p:spPr>
          <a:xfrm>
            <a:off x="5689600" y="2806422"/>
            <a:ext cx="564515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000" dirty="0"/>
              <a:t>O </a:t>
            </a:r>
            <a:r>
              <a:rPr lang="pt-BR" sz="2000" b="1" dirty="0">
                <a:solidFill>
                  <a:srgbClr val="C00000"/>
                </a:solidFill>
              </a:rPr>
              <a:t>Ap. João </a:t>
            </a:r>
            <a:r>
              <a:rPr lang="pt-BR" sz="2000" dirty="0"/>
              <a:t>foi exilado e preso por pregar a </a:t>
            </a:r>
            <a:r>
              <a:rPr lang="pt-BR" sz="2000" b="1" dirty="0">
                <a:solidFill>
                  <a:srgbClr val="C00000"/>
                </a:solidFill>
              </a:rPr>
              <a:t>mensagem de Cristo ressurreto.</a:t>
            </a:r>
          </a:p>
          <a:p>
            <a:pPr algn="just">
              <a:spcAft>
                <a:spcPts val="600"/>
              </a:spcAft>
            </a:pPr>
            <a:r>
              <a:rPr lang="pt-BR" sz="2000" dirty="0"/>
              <a:t>Em </a:t>
            </a:r>
            <a:r>
              <a:rPr lang="pt-BR" sz="2000" dirty="0" err="1"/>
              <a:t>Patmos</a:t>
            </a:r>
            <a:r>
              <a:rPr lang="pt-BR" sz="2000" dirty="0"/>
              <a:t>, João foi </a:t>
            </a:r>
            <a:r>
              <a:rPr lang="pt-BR" sz="2000" b="1" dirty="0"/>
              <a:t>arrebatado em espírito</a:t>
            </a:r>
            <a:r>
              <a:rPr lang="pt-BR" sz="2000" dirty="0"/>
              <a:t> e teve </a:t>
            </a:r>
            <a:r>
              <a:rPr lang="pt-BR" sz="2000" b="1" dirty="0"/>
              <a:t>várias visões.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741485F-DF9C-4A05-95CA-497D9C48310E}"/>
              </a:ext>
            </a:extLst>
          </p:cNvPr>
          <p:cNvSpPr txBox="1"/>
          <p:nvPr/>
        </p:nvSpPr>
        <p:spPr>
          <a:xfrm>
            <a:off x="5689600" y="4194256"/>
            <a:ext cx="5683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/>
              <a:t>Na 1ª visão, </a:t>
            </a:r>
            <a:r>
              <a:rPr lang="pt-BR" sz="2000" dirty="0"/>
              <a:t>o próprio </a:t>
            </a:r>
            <a:r>
              <a:rPr lang="pt-BR" sz="2000" b="1" dirty="0">
                <a:solidFill>
                  <a:srgbClr val="C00000"/>
                </a:solidFill>
              </a:rPr>
              <a:t>Cristo </a:t>
            </a:r>
            <a:r>
              <a:rPr lang="pt-BR" sz="2000" dirty="0"/>
              <a:t>revela uma palavra de </a:t>
            </a:r>
            <a:r>
              <a:rPr lang="pt-BR" sz="2000" b="1" dirty="0"/>
              <a:t>arrependimento</a:t>
            </a:r>
            <a:r>
              <a:rPr lang="pt-BR" sz="2000" dirty="0"/>
              <a:t> às </a:t>
            </a:r>
            <a:r>
              <a:rPr lang="pt-BR" sz="2000" u="sng" dirty="0"/>
              <a:t>sete Igrejas </a:t>
            </a:r>
            <a:r>
              <a:rPr lang="pt-BR" sz="2000" dirty="0"/>
              <a:t>do Apocalipse. Ele faz </a:t>
            </a:r>
            <a:r>
              <a:rPr lang="pt-BR" sz="2000" b="1" dirty="0">
                <a:solidFill>
                  <a:srgbClr val="C00000"/>
                </a:solidFill>
              </a:rPr>
              <a:t>elogios, advertências e exortações</a:t>
            </a:r>
            <a:r>
              <a:rPr lang="pt-BR" sz="2000" dirty="0"/>
              <a:t> (promessas).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06EB074-87A5-4890-A02A-71D3F918E1E4}"/>
              </a:ext>
            </a:extLst>
          </p:cNvPr>
          <p:cNvSpPr/>
          <p:nvPr/>
        </p:nvSpPr>
        <p:spPr>
          <a:xfrm>
            <a:off x="5676900" y="250652"/>
            <a:ext cx="5695950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1ª visão de João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D6A33EC-4ACE-474A-B206-C0EB5DEEC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47621"/>
              </p:ext>
            </p:extLst>
          </p:nvPr>
        </p:nvGraphicFramePr>
        <p:xfrm>
          <a:off x="5689599" y="5258210"/>
          <a:ext cx="5645150" cy="1034096"/>
        </p:xfrm>
        <a:graphic>
          <a:graphicData uri="http://schemas.openxmlformats.org/drawingml/2006/table">
            <a:tbl>
              <a:tblPr/>
              <a:tblGrid>
                <a:gridCol w="5645150">
                  <a:extLst>
                    <a:ext uri="{9D8B030D-6E8A-4147-A177-3AD203B41FA5}">
                      <a16:colId xmlns:a16="http://schemas.microsoft.com/office/drawing/2014/main" val="3664002220"/>
                    </a:ext>
                  </a:extLst>
                </a:gridCol>
              </a:tblGrid>
              <a:tr h="1034096">
                <a:tc>
                  <a:txBody>
                    <a:bodyPr/>
                    <a:lstStyle/>
                    <a:p>
                      <a:pPr algn="just"/>
                      <a:r>
                        <a:rPr lang="pt-BR" sz="2000" i="1" dirty="0">
                          <a:effectLst/>
                        </a:rPr>
                        <a:t>«...O que vês, escreve-o num livro, e envia-o às sete igrejas: a Éfeso, a Esmirna, a Pérgamo, a </a:t>
                      </a:r>
                      <a:r>
                        <a:rPr lang="pt-BR" sz="2000" i="1" dirty="0" err="1">
                          <a:effectLst/>
                        </a:rPr>
                        <a:t>Tiatira</a:t>
                      </a:r>
                      <a:r>
                        <a:rPr lang="pt-BR" sz="2000" i="1" dirty="0">
                          <a:effectLst/>
                        </a:rPr>
                        <a:t>, a </a:t>
                      </a:r>
                      <a:r>
                        <a:rPr lang="pt-BR" sz="2000" i="1" dirty="0" err="1">
                          <a:effectLst/>
                        </a:rPr>
                        <a:t>Sárdes</a:t>
                      </a:r>
                      <a:r>
                        <a:rPr lang="pt-BR" sz="2000" i="1" dirty="0">
                          <a:effectLst/>
                        </a:rPr>
                        <a:t>, a Filadélfia e a Laodiceia.» (</a:t>
                      </a:r>
                      <a:r>
                        <a:rPr lang="pt-BR" sz="2000" i="1" dirty="0" err="1">
                          <a:effectLst/>
                        </a:rPr>
                        <a:t>Ap</a:t>
                      </a:r>
                      <a:r>
                        <a:rPr lang="pt-BR" sz="2000" i="1" dirty="0">
                          <a:effectLst/>
                        </a:rPr>
                        <a:t> 1.11)</a:t>
                      </a:r>
                      <a:endParaRPr lang="pt-BR" sz="200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9640"/>
                  </a:ext>
                </a:extLst>
              </a:tr>
            </a:tbl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2B6B1256-03C0-D21A-45FC-1198D7F704A5}"/>
              </a:ext>
            </a:extLst>
          </p:cNvPr>
          <p:cNvSpPr txBox="1"/>
          <p:nvPr/>
        </p:nvSpPr>
        <p:spPr>
          <a:xfrm>
            <a:off x="5689599" y="6276808"/>
            <a:ext cx="5645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/>
              <a:t>Atualmente corresponde a </a:t>
            </a:r>
            <a:r>
              <a:rPr lang="pt-BR" sz="1800" b="1" dirty="0"/>
              <a:t>Turquia.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192207B6-A0DD-FD47-BE68-8FA6991443DF}"/>
              </a:ext>
            </a:extLst>
          </p:cNvPr>
          <p:cNvCxnSpPr/>
          <p:nvPr/>
        </p:nvCxnSpPr>
        <p:spPr>
          <a:xfrm flipH="1">
            <a:off x="1580829" y="4339525"/>
            <a:ext cx="551481" cy="5932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54852F5-85BA-B437-8E8C-BAB2D1A5D8E0}"/>
              </a:ext>
            </a:extLst>
          </p:cNvPr>
          <p:cNvSpPr txBox="1"/>
          <p:nvPr/>
        </p:nvSpPr>
        <p:spPr>
          <a:xfrm>
            <a:off x="2154270" y="4618491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100Km - SW</a:t>
            </a:r>
          </a:p>
        </p:txBody>
      </p:sp>
    </p:spTree>
    <p:extLst>
      <p:ext uri="{BB962C8B-B14F-4D97-AF65-F5344CB8AC3E}">
        <p14:creationId xmlns:p14="http://schemas.microsoft.com/office/powerpoint/2010/main" val="1164893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9" grpId="0"/>
      <p:bldP spid="2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Freeform: Shape 70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251703-0DAE-4A7E-B5EC-A4F63F765709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" r="2096" b="-1"/>
          <a:stretch/>
        </p:blipFill>
        <p:spPr bwMode="auto">
          <a:xfrm>
            <a:off x="1492681" y="-37926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A1C8FE98-AC14-4DE7-8981-4D9AD2FD532E}"/>
              </a:ext>
            </a:extLst>
          </p:cNvPr>
          <p:cNvSpPr/>
          <p:nvPr/>
        </p:nvSpPr>
        <p:spPr>
          <a:xfrm>
            <a:off x="2913682" y="2167459"/>
            <a:ext cx="2267918" cy="880542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Visão do TRONO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58CFF3F7-12E4-4E8F-9F12-571A33C2146F}"/>
              </a:ext>
            </a:extLst>
          </p:cNvPr>
          <p:cNvSpPr/>
          <p:nvPr/>
        </p:nvSpPr>
        <p:spPr>
          <a:xfrm>
            <a:off x="7399867" y="3759201"/>
            <a:ext cx="1744133" cy="829732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24 Anciãos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06D84AD-7182-43FA-8E3D-ADBF23FBA6BF}"/>
              </a:ext>
            </a:extLst>
          </p:cNvPr>
          <p:cNvSpPr txBox="1"/>
          <p:nvPr/>
        </p:nvSpPr>
        <p:spPr>
          <a:xfrm>
            <a:off x="5428343" y="6008913"/>
            <a:ext cx="162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>
                <a:solidFill>
                  <a:schemeClr val="bg1"/>
                </a:solidFill>
              </a:rPr>
              <a:t>Ap</a:t>
            </a:r>
            <a:r>
              <a:rPr lang="pt-BR" sz="2000" b="1" dirty="0">
                <a:solidFill>
                  <a:schemeClr val="bg1"/>
                </a:solidFill>
              </a:rPr>
              <a:t> 4.1-4 e 10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E335CD4-972B-4944-B669-9E682E40097F}"/>
              </a:ext>
            </a:extLst>
          </p:cNvPr>
          <p:cNvSpPr/>
          <p:nvPr/>
        </p:nvSpPr>
        <p:spPr>
          <a:xfrm>
            <a:off x="3448050" y="264240"/>
            <a:ext cx="5695950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2ª visão de João</a:t>
            </a:r>
          </a:p>
        </p:txBody>
      </p:sp>
    </p:spTree>
    <p:extLst>
      <p:ext uri="{BB962C8B-B14F-4D97-AF65-F5344CB8AC3E}">
        <p14:creationId xmlns:p14="http://schemas.microsoft.com/office/powerpoint/2010/main" val="1110170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3307741-0448-49DB-8C6F-2BC0CA552179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6" r="22426"/>
          <a:stretch>
            <a:fillRect/>
          </a:stretch>
        </p:blipFill>
        <p:spPr bwMode="auto">
          <a:xfrm>
            <a:off x="-57149" y="0"/>
            <a:ext cx="4114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EB68091-E414-47B0-9F07-664151CBE651}"/>
              </a:ext>
            </a:extLst>
          </p:cNvPr>
          <p:cNvSpPr txBox="1"/>
          <p:nvPr/>
        </p:nvSpPr>
        <p:spPr>
          <a:xfrm>
            <a:off x="4368798" y="1186771"/>
            <a:ext cx="712893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C00000"/>
                </a:solidFill>
              </a:rPr>
              <a:t>O Trono de Deus</a:t>
            </a:r>
          </a:p>
          <a:p>
            <a:pPr algn="ctr"/>
            <a:r>
              <a:rPr lang="pt-BR" sz="2400" b="1" dirty="0"/>
              <a:t>Lugar </a:t>
            </a:r>
            <a:r>
              <a:rPr lang="pt-BR" sz="2400" dirty="0"/>
              <a:t>de honra, autoridade e poder</a:t>
            </a:r>
          </a:p>
          <a:p>
            <a:pPr algn="ctr"/>
            <a:r>
              <a:rPr lang="pt-BR" sz="2400" b="1" dirty="0"/>
              <a:t>Deus</a:t>
            </a:r>
            <a:r>
              <a:rPr lang="pt-BR" sz="2400" dirty="0"/>
              <a:t> no </a:t>
            </a:r>
            <a:r>
              <a:rPr lang="pt-BR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centro</a:t>
            </a:r>
            <a:r>
              <a:rPr lang="pt-BR" sz="2400" dirty="0"/>
              <a:t> do universo</a:t>
            </a:r>
          </a:p>
          <a:p>
            <a:pPr algn="ctr"/>
            <a:r>
              <a:rPr lang="pt-BR" sz="2400" b="1" dirty="0"/>
              <a:t>Pedra jaspe e sardônica: </a:t>
            </a:r>
            <a:r>
              <a:rPr lang="pt-BR" sz="2400" dirty="0"/>
              <a:t>brilho </a:t>
            </a:r>
          </a:p>
          <a:p>
            <a:pPr algn="ctr"/>
            <a:r>
              <a:rPr lang="pt-BR" sz="2400" b="1" dirty="0"/>
              <a:t>Arco celeste: </a:t>
            </a:r>
            <a:r>
              <a:rPr lang="pt-BR" sz="2400" dirty="0"/>
              <a:t>aliança, misericórdia e graça</a:t>
            </a:r>
          </a:p>
          <a:p>
            <a:pPr algn="ctr"/>
            <a:r>
              <a:rPr lang="pt-BR" sz="2400" b="1" dirty="0"/>
              <a:t>Relâmpagos e trovões</a:t>
            </a:r>
            <a:r>
              <a:rPr lang="pt-BR" sz="2400" dirty="0"/>
              <a:t>: juízo e ira</a:t>
            </a:r>
          </a:p>
          <a:p>
            <a:pPr algn="ctr"/>
            <a:r>
              <a:rPr lang="pt-BR" sz="2400" b="1" dirty="0"/>
              <a:t>Mar semelhante a um cristal</a:t>
            </a:r>
            <a:r>
              <a:rPr lang="pt-BR" sz="2400" dirty="0"/>
              <a:t>: santidade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FA9E17-F8DC-477F-A938-D327F375FC8B}"/>
              </a:ext>
            </a:extLst>
          </p:cNvPr>
          <p:cNvSpPr txBox="1"/>
          <p:nvPr/>
        </p:nvSpPr>
        <p:spPr>
          <a:xfrm>
            <a:off x="4368798" y="3911118"/>
            <a:ext cx="712893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C00000"/>
                </a:solidFill>
              </a:rPr>
              <a:t>Os vinte e quatro anciãos</a:t>
            </a:r>
          </a:p>
          <a:p>
            <a:pPr algn="ctr"/>
            <a:r>
              <a:rPr lang="pt-BR" sz="2400" dirty="0"/>
              <a:t>12 patriarcas e 12 apóstolos </a:t>
            </a:r>
            <a:endParaRPr lang="pt-BR" sz="2400" b="1" dirty="0">
              <a:solidFill>
                <a:srgbClr val="C00000"/>
              </a:solidFill>
            </a:endParaRPr>
          </a:p>
          <a:p>
            <a:pPr algn="ctr"/>
            <a:r>
              <a:rPr lang="pt-BR" sz="2400" b="0" dirty="0"/>
              <a:t>Representam o </a:t>
            </a:r>
            <a:r>
              <a:rPr lang="pt-BR" sz="2400" b="1" dirty="0"/>
              <a:t>povo redimido </a:t>
            </a:r>
            <a:r>
              <a:rPr lang="pt-BR" sz="2400" b="0" dirty="0"/>
              <a:t>de Deus, a </a:t>
            </a:r>
          </a:p>
          <a:p>
            <a:pPr algn="ctr"/>
            <a:r>
              <a:rPr lang="pt-BR" sz="2400" b="1" dirty="0"/>
              <a:t>Igreja Invisível</a:t>
            </a:r>
          </a:p>
          <a:p>
            <a:pPr algn="ctr"/>
            <a:r>
              <a:rPr lang="pt-BR" sz="2400" dirty="0"/>
              <a:t>Eles se </a:t>
            </a:r>
            <a:r>
              <a:rPr lang="pt-BR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curvam</a:t>
            </a:r>
            <a:r>
              <a:rPr lang="pt-BR" sz="2400" dirty="0"/>
              <a:t> diante de Deus</a:t>
            </a:r>
            <a:endParaRPr lang="pt-BR" sz="2400" b="0" dirty="0"/>
          </a:p>
          <a:p>
            <a:pPr algn="ctr"/>
            <a:r>
              <a:rPr lang="pt-BR" sz="2400" b="1" dirty="0"/>
              <a:t>Roupas brancas: </a:t>
            </a:r>
            <a:r>
              <a:rPr lang="pt-BR" sz="2400" b="0" dirty="0"/>
              <a:t>a igreja pura e santa </a:t>
            </a:r>
          </a:p>
          <a:p>
            <a:pPr algn="ctr"/>
            <a:r>
              <a:rPr lang="pt-BR" sz="2400" b="1" dirty="0"/>
              <a:t>Coroas: </a:t>
            </a:r>
            <a:r>
              <a:rPr lang="pt-BR" sz="2400" b="0" dirty="0"/>
              <a:t>aqueles que forem fiéis até a morte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335F9F6-A828-4ECE-A993-A8C5AEE3C328}"/>
              </a:ext>
            </a:extLst>
          </p:cNvPr>
          <p:cNvSpPr txBox="1"/>
          <p:nvPr/>
        </p:nvSpPr>
        <p:spPr>
          <a:xfrm>
            <a:off x="63498" y="1639260"/>
            <a:ext cx="3956052" cy="5847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C00000"/>
                </a:solidFill>
                <a:highlight>
                  <a:srgbClr val="FFFF00"/>
                </a:highlight>
              </a:rPr>
              <a:t>DEUS É DIGNO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232ABA3-7661-4CC4-967F-7DF48457ACDF}"/>
              </a:ext>
            </a:extLst>
          </p:cNvPr>
          <p:cNvSpPr txBox="1"/>
          <p:nvPr/>
        </p:nvSpPr>
        <p:spPr>
          <a:xfrm>
            <a:off x="101598" y="4634349"/>
            <a:ext cx="3956052" cy="5847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C00000"/>
                </a:solidFill>
                <a:highlight>
                  <a:srgbClr val="FFFF00"/>
                </a:highlight>
              </a:rPr>
              <a:t>ADORAÇÃO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748D2CA-48A2-4407-9442-FE013880D4E6}"/>
              </a:ext>
            </a:extLst>
          </p:cNvPr>
          <p:cNvSpPr/>
          <p:nvPr/>
        </p:nvSpPr>
        <p:spPr>
          <a:xfrm>
            <a:off x="4955005" y="319467"/>
            <a:ext cx="5695950" cy="819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Aspectos a destacar</a:t>
            </a:r>
          </a:p>
        </p:txBody>
      </p:sp>
    </p:spTree>
    <p:extLst>
      <p:ext uri="{BB962C8B-B14F-4D97-AF65-F5344CB8AC3E}">
        <p14:creationId xmlns:p14="http://schemas.microsoft.com/office/powerpoint/2010/main" val="3494190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0E3F42A-6B68-47A5-9D6A-9188CC3AA8E8}"/>
              </a:ext>
            </a:extLst>
          </p:cNvPr>
          <p:cNvSpPr/>
          <p:nvPr/>
        </p:nvSpPr>
        <p:spPr>
          <a:xfrm>
            <a:off x="1509740" y="2007559"/>
            <a:ext cx="5384800" cy="38584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Mas a </a:t>
            </a:r>
            <a:r>
              <a:rPr lang="pt-BR" sz="28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hora vem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, e </a:t>
            </a:r>
            <a:r>
              <a:rPr lang="pt-BR" sz="28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agora é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, em que os </a:t>
            </a:r>
            <a:r>
              <a:rPr lang="pt-BR" sz="2800" b="1" i="0" dirty="0">
                <a:solidFill>
                  <a:srgbClr val="0070C0"/>
                </a:solidFill>
                <a:effectLst/>
                <a:cs typeface="Aldhabi" panose="020B0604020202020204" pitchFamily="2" charset="-78"/>
              </a:rPr>
              <a:t>verdadeiros adoradores 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adorarão o Pai em </a:t>
            </a:r>
            <a:r>
              <a:rPr lang="pt-BR" sz="28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espírito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 e em </a:t>
            </a:r>
            <a:r>
              <a:rPr lang="pt-BR" sz="28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verdade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; pois que o Pai </a:t>
            </a:r>
            <a:r>
              <a:rPr lang="pt-BR" sz="2800" b="1" i="0" dirty="0">
                <a:solidFill>
                  <a:srgbClr val="C00000"/>
                </a:solidFill>
                <a:effectLst/>
                <a:cs typeface="Aldhabi" panose="020B0604020202020204" pitchFamily="2" charset="-78"/>
              </a:rPr>
              <a:t>procura</a:t>
            </a:r>
            <a:r>
              <a:rPr lang="pt-BR" sz="2800" b="1" i="0" dirty="0">
                <a:solidFill>
                  <a:srgbClr val="111111"/>
                </a:solidFill>
                <a:effectLst/>
                <a:cs typeface="Aldhabi" panose="020B0604020202020204" pitchFamily="2" charset="-78"/>
              </a:rPr>
              <a:t> a tais que assim o adorem. </a:t>
            </a:r>
          </a:p>
          <a:p>
            <a:pPr algn="ctr"/>
            <a:r>
              <a:rPr lang="pt-BR" sz="2800" b="1" dirty="0">
                <a:solidFill>
                  <a:srgbClr val="111111"/>
                </a:solidFill>
                <a:cs typeface="Aldhabi" panose="020B0604020202020204" pitchFamily="2" charset="-78"/>
              </a:rPr>
              <a:t>João 4.23</a:t>
            </a:r>
            <a:endParaRPr lang="pt-BR" sz="28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07B4370-DA84-4A59-97F4-F732152F700B}"/>
              </a:ext>
            </a:extLst>
          </p:cNvPr>
          <p:cNvSpPr txBox="1"/>
          <p:nvPr/>
        </p:nvSpPr>
        <p:spPr>
          <a:xfrm>
            <a:off x="7018673" y="2007559"/>
            <a:ext cx="420004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dirty="0"/>
              <a:t>A hora vem</a:t>
            </a:r>
            <a:r>
              <a:rPr lang="pt-BR" sz="2400" dirty="0"/>
              <a:t>: vinda de Cristo.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dirty="0"/>
              <a:t>Agora é:</a:t>
            </a:r>
            <a:r>
              <a:rPr lang="pt-BR" sz="2400" b="0" dirty="0"/>
              <a:t> </a:t>
            </a:r>
            <a:r>
              <a:rPr lang="pt-BR" sz="2400" dirty="0"/>
              <a:t>este é o </a:t>
            </a:r>
            <a:r>
              <a:rPr lang="pt-BR" sz="2400" b="1" dirty="0">
                <a:solidFill>
                  <a:srgbClr val="C00000"/>
                </a:solidFill>
              </a:rPr>
              <a:t>momento certo</a:t>
            </a:r>
            <a:r>
              <a:rPr lang="pt-BR" sz="2400" dirty="0"/>
              <a:t>; esta é a oportunidade.</a:t>
            </a:r>
            <a:endParaRPr lang="pt-BR" sz="2400" b="1" dirty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dirty="0"/>
              <a:t>Em espírito:</a:t>
            </a:r>
            <a:r>
              <a:rPr lang="pt-BR" sz="2400" dirty="0"/>
              <a:t> do seu íntimo, do interior do seu ser.</a:t>
            </a:r>
            <a:endParaRPr lang="pt-BR" sz="2400" b="1" dirty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dirty="0"/>
              <a:t>Em verdade:</a:t>
            </a:r>
            <a:r>
              <a:rPr lang="pt-BR" sz="2400" dirty="0"/>
              <a:t> com base na Palavra de Deus.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400" b="1" dirty="0"/>
              <a:t>Procura: </a:t>
            </a:r>
            <a:r>
              <a:rPr lang="pt-BR" sz="2400" b="1" dirty="0">
                <a:solidFill>
                  <a:srgbClr val="C00000"/>
                </a:solidFill>
              </a:rPr>
              <a:t>Deus busca adoradores</a:t>
            </a:r>
            <a:r>
              <a:rPr lang="pt-BR" sz="2400" b="0" dirty="0"/>
              <a:t>.</a:t>
            </a:r>
            <a:endParaRPr lang="pt-BR" sz="2400" b="1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9B6410B-7988-4F51-B7AD-B6E8EC2D814F}"/>
              </a:ext>
            </a:extLst>
          </p:cNvPr>
          <p:cNvSpPr/>
          <p:nvPr/>
        </p:nvSpPr>
        <p:spPr>
          <a:xfrm>
            <a:off x="1509740" y="271623"/>
            <a:ext cx="9708974" cy="123467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Deus busca verdadeiros adoradores</a:t>
            </a:r>
          </a:p>
        </p:txBody>
      </p:sp>
      <p:sp>
        <p:nvSpPr>
          <p:cNvPr id="4" name="Heptágono 3">
            <a:extLst>
              <a:ext uri="{FF2B5EF4-FFF2-40B4-BE49-F238E27FC236}">
                <a16:creationId xmlns:a16="http://schemas.microsoft.com/office/drawing/2014/main" id="{12A7B5EF-F9F9-54AF-E39F-4A8EB3B77D17}"/>
              </a:ext>
            </a:extLst>
          </p:cNvPr>
          <p:cNvSpPr/>
          <p:nvPr/>
        </p:nvSpPr>
        <p:spPr>
          <a:xfrm>
            <a:off x="1053883" y="1580830"/>
            <a:ext cx="883403" cy="883404"/>
          </a:xfrm>
          <a:prstGeom prst="heptagon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tx1"/>
                </a:solidFill>
              </a:rPr>
              <a:t>2°</a:t>
            </a:r>
          </a:p>
        </p:txBody>
      </p:sp>
    </p:spTree>
    <p:extLst>
      <p:ext uri="{BB962C8B-B14F-4D97-AF65-F5344CB8AC3E}">
        <p14:creationId xmlns:p14="http://schemas.microsoft.com/office/powerpoint/2010/main" val="2288560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850555B-C4A4-4042-A10F-542B12689388}"/>
              </a:ext>
            </a:extLst>
          </p:cNvPr>
          <p:cNvSpPr/>
          <p:nvPr/>
        </p:nvSpPr>
        <p:spPr>
          <a:xfrm>
            <a:off x="1778006" y="1845735"/>
            <a:ext cx="8578850" cy="323426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200" b="1" dirty="0">
                <a:solidFill>
                  <a:srgbClr val="C00000"/>
                </a:solidFill>
              </a:rPr>
              <a:t>Adorador</a:t>
            </a:r>
            <a:r>
              <a:rPr lang="pt-BR" sz="3200" dirty="0">
                <a:solidFill>
                  <a:schemeClr val="tx1"/>
                </a:solidFill>
              </a:rPr>
              <a:t> é aquele que </a:t>
            </a:r>
            <a:r>
              <a:rPr lang="pt-BR" sz="3200" b="1" dirty="0">
                <a:solidFill>
                  <a:schemeClr val="tx1"/>
                </a:solidFill>
              </a:rPr>
              <a:t>presta culto a Deus </a:t>
            </a:r>
            <a:r>
              <a:rPr lang="pt-BR" sz="3200" dirty="0">
                <a:solidFill>
                  <a:schemeClr val="tx1"/>
                </a:solidFill>
              </a:rPr>
              <a:t>com sua vida, que se dedica à </a:t>
            </a:r>
            <a:r>
              <a:rPr lang="pt-BR" sz="3200" b="1" dirty="0">
                <a:solidFill>
                  <a:schemeClr val="tx1"/>
                </a:solidFill>
              </a:rPr>
              <a:t>prática da Sua Palavra </a:t>
            </a:r>
            <a:r>
              <a:rPr lang="pt-BR" sz="3200" dirty="0">
                <a:solidFill>
                  <a:schemeClr val="tx1"/>
                </a:solidFill>
              </a:rPr>
              <a:t>e que O</a:t>
            </a:r>
            <a:r>
              <a:rPr lang="pt-BR" sz="3200" b="1" dirty="0">
                <a:solidFill>
                  <a:schemeClr val="tx1"/>
                </a:solidFill>
              </a:rPr>
              <a:t> louva </a:t>
            </a:r>
            <a:r>
              <a:rPr lang="pt-BR" sz="3200" dirty="0">
                <a:solidFill>
                  <a:schemeClr val="tx1"/>
                </a:solidFill>
              </a:rPr>
              <a:t>com um </a:t>
            </a:r>
            <a:r>
              <a:rPr lang="pt-BR" sz="3200" u="sng" dirty="0">
                <a:solidFill>
                  <a:schemeClr val="tx1"/>
                </a:solidFill>
              </a:rPr>
              <a:t>coração puro</a:t>
            </a:r>
            <a:r>
              <a:rPr lang="pt-BR" sz="3200" dirty="0">
                <a:solidFill>
                  <a:schemeClr val="tx1"/>
                </a:solidFill>
              </a:rPr>
              <a:t>, </a:t>
            </a:r>
            <a:r>
              <a:rPr lang="pt-BR" sz="3200" u="sng" dirty="0">
                <a:solidFill>
                  <a:schemeClr val="tx1"/>
                </a:solidFill>
              </a:rPr>
              <a:t>sincero</a:t>
            </a:r>
            <a:r>
              <a:rPr lang="pt-BR" sz="3200" dirty="0">
                <a:solidFill>
                  <a:schemeClr val="tx1"/>
                </a:solidFill>
              </a:rPr>
              <a:t>, </a:t>
            </a:r>
            <a:r>
              <a:rPr lang="pt-BR" sz="3200" u="sng" dirty="0">
                <a:solidFill>
                  <a:schemeClr val="tx1"/>
                </a:solidFill>
              </a:rPr>
              <a:t>santo</a:t>
            </a:r>
            <a:r>
              <a:rPr lang="pt-BR" sz="3200" dirty="0">
                <a:solidFill>
                  <a:schemeClr val="tx1"/>
                </a:solidFill>
              </a:rPr>
              <a:t> e </a:t>
            </a:r>
            <a:r>
              <a:rPr lang="pt-BR" sz="3200" u="sng" dirty="0">
                <a:solidFill>
                  <a:schemeClr val="tx1"/>
                </a:solidFill>
              </a:rPr>
              <a:t>íntegro</a:t>
            </a:r>
            <a:r>
              <a:rPr lang="pt-BR" sz="3200" dirty="0">
                <a:solidFill>
                  <a:schemeClr val="tx1"/>
                </a:solidFill>
              </a:rPr>
              <a:t>, que </a:t>
            </a:r>
            <a:r>
              <a:rPr lang="pt-BR" sz="3200" b="1" dirty="0">
                <a:solidFill>
                  <a:srgbClr val="C00000"/>
                </a:solidFill>
              </a:rPr>
              <a:t>ama ao Senhor </a:t>
            </a:r>
            <a:r>
              <a:rPr lang="pt-BR" sz="3200" dirty="0">
                <a:solidFill>
                  <a:schemeClr val="tx1"/>
                </a:solidFill>
              </a:rPr>
              <a:t>não com meras palavras.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D5F3871-AA87-47FB-A7FD-B241B3601F04}"/>
              </a:ext>
            </a:extLst>
          </p:cNvPr>
          <p:cNvSpPr/>
          <p:nvPr/>
        </p:nvSpPr>
        <p:spPr>
          <a:xfrm>
            <a:off x="1778006" y="313994"/>
            <a:ext cx="8578850" cy="123467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Significado de um adorador</a:t>
            </a:r>
          </a:p>
        </p:txBody>
      </p:sp>
    </p:spTree>
    <p:extLst>
      <p:ext uri="{BB962C8B-B14F-4D97-AF65-F5344CB8AC3E}">
        <p14:creationId xmlns:p14="http://schemas.microsoft.com/office/powerpoint/2010/main" val="410634493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4AB237E-FBF3-42D6-8FF8-C8B1EFB3425A}"/>
              </a:ext>
            </a:extLst>
          </p:cNvPr>
          <p:cNvSpPr/>
          <p:nvPr/>
        </p:nvSpPr>
        <p:spPr>
          <a:xfrm>
            <a:off x="1813302" y="1390652"/>
            <a:ext cx="8543553" cy="107358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“Este povo honra-me com os lábios, mas </a:t>
            </a:r>
            <a:r>
              <a:rPr lang="pt-BR" sz="2400" b="1" dirty="0">
                <a:solidFill>
                  <a:srgbClr val="C00000"/>
                </a:solidFill>
              </a:rPr>
              <a:t>o seu coração está longe de mim.</a:t>
            </a:r>
            <a:r>
              <a:rPr lang="pt-BR" sz="2400" dirty="0">
                <a:solidFill>
                  <a:schemeClr val="tx1"/>
                </a:solidFill>
              </a:rPr>
              <a:t>”                                                                           Mateus 15.8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850555B-C4A4-4042-A10F-542B12689388}"/>
              </a:ext>
            </a:extLst>
          </p:cNvPr>
          <p:cNvSpPr/>
          <p:nvPr/>
        </p:nvSpPr>
        <p:spPr>
          <a:xfrm>
            <a:off x="1778006" y="2665347"/>
            <a:ext cx="8578850" cy="178557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“O Senhor disse: visto que este povo se aproxima de mim e com a sua boca e com </a:t>
            </a:r>
            <a:r>
              <a:rPr lang="pt-BR" sz="2400" u="sng" dirty="0">
                <a:solidFill>
                  <a:schemeClr val="tx1"/>
                </a:solidFill>
              </a:rPr>
              <a:t>os lábios me honra, mas </a:t>
            </a:r>
            <a:r>
              <a:rPr lang="pt-BR" sz="2400" b="1" u="sng" dirty="0">
                <a:solidFill>
                  <a:srgbClr val="C00000"/>
                </a:solidFill>
              </a:rPr>
              <a:t>o seu coração está longe de mim</a:t>
            </a:r>
            <a:r>
              <a:rPr lang="pt-BR" sz="2400" b="1" dirty="0">
                <a:solidFill>
                  <a:srgbClr val="C00000"/>
                </a:solidFill>
              </a:rPr>
              <a:t>,</a:t>
            </a:r>
            <a:r>
              <a:rPr lang="pt-BR" sz="2400" dirty="0">
                <a:solidFill>
                  <a:schemeClr val="tx1"/>
                </a:solidFill>
              </a:rPr>
              <a:t> e o seu temor para comigo consiste em mandamentos de homens, aprendidos de cor.”                                           Isaías 29.13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2D513A9-30E1-4061-8EE3-7AC8A3258DA7}"/>
              </a:ext>
            </a:extLst>
          </p:cNvPr>
          <p:cNvSpPr/>
          <p:nvPr/>
        </p:nvSpPr>
        <p:spPr>
          <a:xfrm>
            <a:off x="1778006" y="148171"/>
            <a:ext cx="8578850" cy="111124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Falsos adoradores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0DAEA84-BDB7-4D7F-92C4-6D8AABFFB3AC}"/>
              </a:ext>
            </a:extLst>
          </p:cNvPr>
          <p:cNvSpPr/>
          <p:nvPr/>
        </p:nvSpPr>
        <p:spPr>
          <a:xfrm>
            <a:off x="1790700" y="4724401"/>
            <a:ext cx="8566155" cy="11620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Exemplos de falsos adoradores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Fariseu Simão (</a:t>
            </a:r>
            <a:r>
              <a:rPr lang="pt-BR" sz="2400" dirty="0" err="1">
                <a:solidFill>
                  <a:schemeClr val="tx1"/>
                </a:solidFill>
              </a:rPr>
              <a:t>Lc</a:t>
            </a:r>
            <a:r>
              <a:rPr lang="pt-BR" sz="2400" dirty="0">
                <a:solidFill>
                  <a:schemeClr val="tx1"/>
                </a:solidFill>
              </a:rPr>
              <a:t>. 7: 36-47) e Judas </a:t>
            </a:r>
            <a:r>
              <a:rPr lang="pt-BR" sz="2400" dirty="0" err="1">
                <a:solidFill>
                  <a:schemeClr val="tx1"/>
                </a:solidFill>
              </a:rPr>
              <a:t>Iscariotes</a:t>
            </a:r>
            <a:r>
              <a:rPr lang="pt-BR" sz="2400" dirty="0">
                <a:solidFill>
                  <a:schemeClr val="tx1"/>
                </a:solidFill>
              </a:rPr>
              <a:t> (</a:t>
            </a:r>
            <a:r>
              <a:rPr lang="pt-BR" sz="2400" dirty="0" err="1">
                <a:solidFill>
                  <a:schemeClr val="tx1"/>
                </a:solidFill>
              </a:rPr>
              <a:t>Jo</a:t>
            </a:r>
            <a:r>
              <a:rPr lang="pt-BR" sz="2400" dirty="0">
                <a:solidFill>
                  <a:schemeClr val="tx1"/>
                </a:solidFill>
              </a:rPr>
              <a:t>. 12: 4-6)</a:t>
            </a:r>
          </a:p>
        </p:txBody>
      </p:sp>
    </p:spTree>
    <p:extLst>
      <p:ext uri="{BB962C8B-B14F-4D97-AF65-F5344CB8AC3E}">
        <p14:creationId xmlns:p14="http://schemas.microsoft.com/office/powerpoint/2010/main" val="4078456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9DEC509-13C2-456C-A8E8-50F8E306333A}"/>
              </a:ext>
            </a:extLst>
          </p:cNvPr>
          <p:cNvSpPr/>
          <p:nvPr/>
        </p:nvSpPr>
        <p:spPr>
          <a:xfrm>
            <a:off x="1734858" y="1503948"/>
            <a:ext cx="8722283" cy="33747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Adoram a Deus em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espírito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e em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verdade 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(</a:t>
            </a:r>
            <a:r>
              <a:rPr lang="pt-BR" sz="2400" dirty="0" err="1">
                <a:solidFill>
                  <a:schemeClr val="tx1"/>
                </a:solidFill>
                <a:cs typeface="Aldhabi" panose="020B0604020202020204" pitchFamily="2" charset="-78"/>
              </a:rPr>
              <a:t>Jo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4.23)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Andam de acordo com a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Palavra de Deus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(II </a:t>
            </a:r>
            <a:r>
              <a:rPr lang="pt-BR" sz="2400" dirty="0" err="1">
                <a:solidFill>
                  <a:schemeClr val="tx1"/>
                </a:solidFill>
                <a:cs typeface="Aldhabi" panose="020B0604020202020204" pitchFamily="2" charset="-78"/>
              </a:rPr>
              <a:t>Tm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3.16)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Vivem sob a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dependência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de Deus (</a:t>
            </a:r>
            <a:r>
              <a:rPr lang="pt-BR" sz="2400" dirty="0" err="1">
                <a:solidFill>
                  <a:schemeClr val="tx1"/>
                </a:solidFill>
                <a:cs typeface="Aldhabi" panose="020B0604020202020204" pitchFamily="2" charset="-78"/>
              </a:rPr>
              <a:t>Sl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118.8)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Reconhece que tudo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provém 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de Deus (2 Co 5.18)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Vive sempre em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integridade 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(Jó 1.1)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Há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sinceridade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de coração (</a:t>
            </a:r>
            <a:r>
              <a:rPr lang="pt-BR" sz="2400" dirty="0" err="1">
                <a:solidFill>
                  <a:schemeClr val="tx1"/>
                </a:solidFill>
                <a:cs typeface="Aldhabi" panose="020B0604020202020204" pitchFamily="2" charset="-78"/>
              </a:rPr>
              <a:t>Hb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 10.22)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- Ocupa seu tempo com as </a:t>
            </a:r>
            <a:r>
              <a:rPr lang="pt-BR" sz="2400" b="1" dirty="0">
                <a:solidFill>
                  <a:schemeClr val="tx1"/>
                </a:solidFill>
                <a:cs typeface="Aldhabi" panose="020B0604020202020204" pitchFamily="2" charset="-78"/>
              </a:rPr>
              <a:t>coisas de Deus </a:t>
            </a:r>
            <a:r>
              <a:rPr lang="pt-BR" sz="2400" dirty="0">
                <a:solidFill>
                  <a:schemeClr val="tx1"/>
                </a:solidFill>
                <a:cs typeface="Aldhabi" panose="020B0604020202020204" pitchFamily="2" charset="-78"/>
              </a:rPr>
              <a:t>(Cl 3.1,2)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542557C-C9A8-41D3-B87B-604029D4DDB5}"/>
              </a:ext>
            </a:extLst>
          </p:cNvPr>
          <p:cNvSpPr/>
          <p:nvPr/>
        </p:nvSpPr>
        <p:spPr>
          <a:xfrm>
            <a:off x="1755522" y="5140492"/>
            <a:ext cx="8722283" cy="140970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rgbClr val="0070C0"/>
                </a:solidFill>
              </a:rPr>
              <a:t>Exemplos de verdadeiros adoradores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A pecadora que ungiu os pés de Jesus (</a:t>
            </a:r>
            <a:r>
              <a:rPr lang="pt-BR" sz="2400" dirty="0" err="1">
                <a:solidFill>
                  <a:schemeClr val="tx1"/>
                </a:solidFill>
              </a:rPr>
              <a:t>Lc</a:t>
            </a:r>
            <a:r>
              <a:rPr lang="pt-BR" sz="2400" dirty="0">
                <a:solidFill>
                  <a:schemeClr val="tx1"/>
                </a:solidFill>
              </a:rPr>
              <a:t>. 7: 37-38)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Maria que ungiu os pés de Jesus (</a:t>
            </a:r>
            <a:r>
              <a:rPr lang="pt-BR" sz="2400" dirty="0" err="1">
                <a:solidFill>
                  <a:schemeClr val="tx1"/>
                </a:solidFill>
              </a:rPr>
              <a:t>Jo</a:t>
            </a:r>
            <a:r>
              <a:rPr lang="pt-BR" sz="2400" dirty="0">
                <a:solidFill>
                  <a:schemeClr val="tx1"/>
                </a:solidFill>
              </a:rPr>
              <a:t>. 12:3)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2D9A2C8-C109-4088-B715-2FBEE7170896}"/>
              </a:ext>
            </a:extLst>
          </p:cNvPr>
          <p:cNvSpPr/>
          <p:nvPr/>
        </p:nvSpPr>
        <p:spPr>
          <a:xfrm>
            <a:off x="1755522" y="288757"/>
            <a:ext cx="8701619" cy="104273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/>
              <a:t>Significado de um adorador</a:t>
            </a:r>
          </a:p>
        </p:txBody>
      </p:sp>
    </p:spTree>
    <p:extLst>
      <p:ext uri="{BB962C8B-B14F-4D97-AF65-F5344CB8AC3E}">
        <p14:creationId xmlns:p14="http://schemas.microsoft.com/office/powerpoint/2010/main" val="42973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  <a:extLst>
              <a:ext uri="{FF2B5EF4-FFF2-40B4-BE49-F238E27FC236}">
                <a16:creationId xmlns:a16="http://schemas.microsoft.com/office/drawing/2014/main" id="{12D12CFA-0887-421D-BAC8-4A7EED9C43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0" r="6612"/>
          <a:stretch/>
        </p:blipFill>
        <p:spPr bwMode="auto">
          <a:xfrm>
            <a:off x="0" y="0"/>
            <a:ext cx="59084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2FB7216-0CD4-431D-BDB2-39B78316DBAC}"/>
              </a:ext>
            </a:extLst>
          </p:cNvPr>
          <p:cNvSpPr/>
          <p:nvPr/>
        </p:nvSpPr>
        <p:spPr>
          <a:xfrm>
            <a:off x="7017561" y="220312"/>
            <a:ext cx="3940623" cy="14224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TEMOR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Respeito e obediência</a:t>
            </a:r>
          </a:p>
          <a:p>
            <a:pPr algn="ctr"/>
            <a:r>
              <a:rPr lang="pt-BR" sz="2400" i="1" dirty="0">
                <a:solidFill>
                  <a:schemeClr val="tx1"/>
                </a:solidFill>
              </a:rPr>
              <a:t>(</a:t>
            </a:r>
            <a:r>
              <a:rPr lang="pt-BR" sz="2400" i="1" dirty="0" err="1">
                <a:solidFill>
                  <a:schemeClr val="tx1"/>
                </a:solidFill>
              </a:rPr>
              <a:t>Sl</a:t>
            </a:r>
            <a:r>
              <a:rPr lang="pt-BR" sz="2400" i="1" dirty="0">
                <a:solidFill>
                  <a:schemeClr val="tx1"/>
                </a:solidFill>
              </a:rPr>
              <a:t> 33.8; </a:t>
            </a:r>
            <a:r>
              <a:rPr lang="pt-BR" sz="2400" b="1" i="1" dirty="0">
                <a:solidFill>
                  <a:srgbClr val="C00000"/>
                </a:solidFill>
              </a:rPr>
              <a:t>128.1</a:t>
            </a:r>
            <a:r>
              <a:rPr lang="pt-BR" sz="2400" i="1" dirty="0">
                <a:solidFill>
                  <a:schemeClr val="tx1"/>
                </a:solidFill>
              </a:rPr>
              <a:t>; </a:t>
            </a:r>
            <a:r>
              <a:rPr lang="pt-BR" sz="2400" i="1" dirty="0" err="1">
                <a:solidFill>
                  <a:schemeClr val="tx1"/>
                </a:solidFill>
              </a:rPr>
              <a:t>Dt</a:t>
            </a:r>
            <a:r>
              <a:rPr lang="pt-BR" sz="2400" i="1" dirty="0">
                <a:solidFill>
                  <a:schemeClr val="tx1"/>
                </a:solidFill>
              </a:rPr>
              <a:t> 8.6)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258ABCB-6025-4A1C-9AC5-16421F3CF3D9}"/>
              </a:ext>
            </a:extLst>
          </p:cNvPr>
          <p:cNvSpPr txBox="1"/>
          <p:nvPr/>
        </p:nvSpPr>
        <p:spPr>
          <a:xfrm>
            <a:off x="6448925" y="2021307"/>
            <a:ext cx="51770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dirty="0">
                <a:effectLst/>
              </a:rPr>
              <a:t>Bem-aventurado aquele que </a:t>
            </a:r>
            <a:r>
              <a:rPr lang="pt-BR" sz="2200" b="1" i="0" dirty="0">
                <a:effectLst/>
              </a:rPr>
              <a:t>teme</a:t>
            </a:r>
            <a:r>
              <a:rPr lang="pt-BR" sz="2200" b="0" i="0" dirty="0">
                <a:effectLst/>
              </a:rPr>
              <a:t> ao SENHOR e </a:t>
            </a:r>
            <a:r>
              <a:rPr lang="pt-BR" sz="2200" b="1" i="0" dirty="0">
                <a:effectLst/>
              </a:rPr>
              <a:t>anda</a:t>
            </a:r>
            <a:r>
              <a:rPr lang="pt-BR" sz="2200" b="0" i="0" dirty="0">
                <a:effectLst/>
              </a:rPr>
              <a:t> nos seus caminhos.</a:t>
            </a:r>
            <a:endParaRPr lang="pt-BR" sz="2200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160C291-DE86-4EF8-8501-5672791291B3}"/>
              </a:ext>
            </a:extLst>
          </p:cNvPr>
          <p:cNvSpPr/>
          <p:nvPr/>
        </p:nvSpPr>
        <p:spPr>
          <a:xfrm>
            <a:off x="7052922" y="3222178"/>
            <a:ext cx="3905262" cy="145444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OBEDIÊNCIA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A Deus e à Sua Palavra</a:t>
            </a:r>
          </a:p>
          <a:p>
            <a:pPr algn="ctr"/>
            <a:r>
              <a:rPr lang="pt-BR" sz="2400" i="1" dirty="0">
                <a:solidFill>
                  <a:schemeClr val="tx1"/>
                </a:solidFill>
              </a:rPr>
              <a:t>(</a:t>
            </a:r>
            <a:r>
              <a:rPr lang="pt-BR" sz="2400" i="1" dirty="0" err="1">
                <a:solidFill>
                  <a:schemeClr val="tx1"/>
                </a:solidFill>
              </a:rPr>
              <a:t>Jo</a:t>
            </a:r>
            <a:r>
              <a:rPr lang="pt-BR" sz="2400" i="1" dirty="0">
                <a:solidFill>
                  <a:schemeClr val="tx1"/>
                </a:solidFill>
              </a:rPr>
              <a:t> 14.15; </a:t>
            </a:r>
            <a:r>
              <a:rPr lang="pt-BR" sz="2400" b="1" i="1" dirty="0">
                <a:solidFill>
                  <a:srgbClr val="C00000"/>
                </a:solidFill>
              </a:rPr>
              <a:t>At 5.29</a:t>
            </a:r>
            <a:r>
              <a:rPr lang="pt-BR" sz="2400" i="1" dirty="0">
                <a:solidFill>
                  <a:schemeClr val="tx1"/>
                </a:solidFill>
              </a:rPr>
              <a:t>; I </a:t>
            </a:r>
            <a:r>
              <a:rPr lang="pt-BR" sz="2400" i="1" dirty="0" err="1">
                <a:solidFill>
                  <a:schemeClr val="tx1"/>
                </a:solidFill>
              </a:rPr>
              <a:t>Jo</a:t>
            </a:r>
            <a:r>
              <a:rPr lang="pt-BR" sz="2400" i="1" dirty="0">
                <a:solidFill>
                  <a:schemeClr val="tx1"/>
                </a:solidFill>
              </a:rPr>
              <a:t> 5.3)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AB7BF1A-4FB2-4A59-BF91-1BE646D8C037}"/>
              </a:ext>
            </a:extLst>
          </p:cNvPr>
          <p:cNvSpPr txBox="1"/>
          <p:nvPr/>
        </p:nvSpPr>
        <p:spPr>
          <a:xfrm>
            <a:off x="6486870" y="5082183"/>
            <a:ext cx="52407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dirty="0">
                <a:solidFill>
                  <a:srgbClr val="111111"/>
                </a:solidFill>
                <a:effectLst/>
              </a:rPr>
              <a:t>Então, Pedro e os demais apóstolos afirmaram: antes, importa </a:t>
            </a:r>
            <a:r>
              <a:rPr lang="pt-BR" sz="2200" b="1" i="0" dirty="0">
                <a:solidFill>
                  <a:srgbClr val="111111"/>
                </a:solidFill>
                <a:effectLst/>
              </a:rPr>
              <a:t>obedecer</a:t>
            </a:r>
            <a:r>
              <a:rPr lang="pt-BR" sz="2200" b="0" i="0" dirty="0">
                <a:solidFill>
                  <a:srgbClr val="111111"/>
                </a:solidFill>
                <a:effectLst/>
              </a:rPr>
              <a:t> a Deus do que aos homens.</a:t>
            </a:r>
            <a:endParaRPr lang="pt-BR" sz="2200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30EAA63-6917-48E7-B5D0-DDD349CB7620}"/>
              </a:ext>
            </a:extLst>
          </p:cNvPr>
          <p:cNvSpPr/>
          <p:nvPr/>
        </p:nvSpPr>
        <p:spPr>
          <a:xfrm>
            <a:off x="420914" y="237168"/>
            <a:ext cx="4841424" cy="76431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Formas de adoração</a:t>
            </a:r>
          </a:p>
        </p:txBody>
      </p:sp>
    </p:spTree>
    <p:extLst>
      <p:ext uri="{BB962C8B-B14F-4D97-AF65-F5344CB8AC3E}">
        <p14:creationId xmlns:p14="http://schemas.microsoft.com/office/powerpoint/2010/main" val="2481253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ruz">
            <a:extLst>
              <a:ext uri="{FF2B5EF4-FFF2-40B4-BE49-F238E27FC236}">
                <a16:creationId xmlns:a16="http://schemas.microsoft.com/office/drawing/2014/main" id="{44A63524-3FC5-4C88-A7BC-2557B6A7E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1" r="10729"/>
          <a:stretch/>
        </p:blipFill>
        <p:spPr bwMode="auto">
          <a:xfrm>
            <a:off x="0" y="-14513"/>
            <a:ext cx="6494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F495A4B-A428-4DAD-A437-8489D6E55D9D}"/>
              </a:ext>
            </a:extLst>
          </p:cNvPr>
          <p:cNvSpPr/>
          <p:nvPr/>
        </p:nvSpPr>
        <p:spPr>
          <a:xfrm>
            <a:off x="7428903" y="149060"/>
            <a:ext cx="3945463" cy="14224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SANTIFICAÇÃO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Ser santo; separado</a:t>
            </a:r>
          </a:p>
          <a:p>
            <a:pPr algn="ctr"/>
            <a:r>
              <a:rPr lang="pt-BR" sz="2400" i="1" dirty="0">
                <a:solidFill>
                  <a:schemeClr val="tx1"/>
                </a:solidFill>
              </a:rPr>
              <a:t>(</a:t>
            </a:r>
            <a:r>
              <a:rPr lang="pt-BR" sz="2400" b="1" i="1" dirty="0">
                <a:solidFill>
                  <a:srgbClr val="C00000"/>
                </a:solidFill>
              </a:rPr>
              <a:t>I </a:t>
            </a:r>
            <a:r>
              <a:rPr lang="pt-BR" sz="2400" b="1" i="1" dirty="0" err="1">
                <a:solidFill>
                  <a:srgbClr val="C00000"/>
                </a:solidFill>
              </a:rPr>
              <a:t>Pe</a:t>
            </a:r>
            <a:r>
              <a:rPr lang="pt-BR" sz="2400" b="1" i="1" dirty="0">
                <a:solidFill>
                  <a:srgbClr val="C00000"/>
                </a:solidFill>
              </a:rPr>
              <a:t> 1.15,16</a:t>
            </a:r>
            <a:r>
              <a:rPr lang="pt-BR" sz="2400" i="1" dirty="0">
                <a:solidFill>
                  <a:schemeClr val="tx1"/>
                </a:solidFill>
              </a:rPr>
              <a:t>; </a:t>
            </a:r>
            <a:r>
              <a:rPr lang="pt-BR" sz="2400" i="1" dirty="0" err="1">
                <a:solidFill>
                  <a:schemeClr val="tx1"/>
                </a:solidFill>
              </a:rPr>
              <a:t>Ef</a:t>
            </a:r>
            <a:r>
              <a:rPr lang="pt-BR" sz="2400" i="1" dirty="0">
                <a:solidFill>
                  <a:schemeClr val="tx1"/>
                </a:solidFill>
              </a:rPr>
              <a:t> 1.4)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EE1508-B6F1-481C-AF5A-5EF21DC65C2E}"/>
              </a:ext>
            </a:extLst>
          </p:cNvPr>
          <p:cNvSpPr txBox="1"/>
          <p:nvPr/>
        </p:nvSpPr>
        <p:spPr>
          <a:xfrm>
            <a:off x="6914147" y="1621780"/>
            <a:ext cx="469858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pt-BR" sz="2200" b="0" i="0" dirty="0">
                <a:solidFill>
                  <a:srgbClr val="333333"/>
                </a:solidFill>
                <a:effectLst/>
              </a:rPr>
              <a:t>Mas, assim como é </a:t>
            </a:r>
            <a:r>
              <a:rPr lang="pt-BR" sz="2200" b="1" i="0" dirty="0">
                <a:solidFill>
                  <a:srgbClr val="333333"/>
                </a:solidFill>
                <a:effectLst/>
              </a:rPr>
              <a:t>santo</a:t>
            </a:r>
            <a:r>
              <a:rPr lang="pt-BR" sz="2200" b="0" i="0" dirty="0">
                <a:solidFill>
                  <a:srgbClr val="333333"/>
                </a:solidFill>
                <a:effectLst/>
              </a:rPr>
              <a:t> aquele que os chamou, sejam </a:t>
            </a:r>
            <a:r>
              <a:rPr lang="pt-BR" sz="2200" b="1" i="0" dirty="0">
                <a:solidFill>
                  <a:srgbClr val="333333"/>
                </a:solidFill>
                <a:effectLst/>
              </a:rPr>
              <a:t>santos</a:t>
            </a:r>
            <a:r>
              <a:rPr lang="pt-BR" sz="2200" b="0" i="0" dirty="0">
                <a:solidFill>
                  <a:srgbClr val="333333"/>
                </a:solidFill>
                <a:effectLst/>
              </a:rPr>
              <a:t> vocês também em tudo o que fizerem, pois está escrito: </a:t>
            </a:r>
            <a:r>
              <a:rPr lang="pt-BR" sz="2200" b="1" i="0" dirty="0">
                <a:solidFill>
                  <a:srgbClr val="333333"/>
                </a:solidFill>
                <a:effectLst/>
              </a:rPr>
              <a:t>"Sejam santos, porque eu sou santo".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F457968-F9DA-4226-9280-1EBFD7E576FB}"/>
              </a:ext>
            </a:extLst>
          </p:cNvPr>
          <p:cNvSpPr/>
          <p:nvPr/>
        </p:nvSpPr>
        <p:spPr>
          <a:xfrm>
            <a:off x="7499696" y="3571123"/>
            <a:ext cx="3957565" cy="138580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ORAÇÃO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Dependência de Deus</a:t>
            </a:r>
          </a:p>
          <a:p>
            <a:pPr algn="ctr"/>
            <a:r>
              <a:rPr lang="pt-BR" sz="2400" i="1" dirty="0">
                <a:solidFill>
                  <a:schemeClr val="tx1"/>
                </a:solidFill>
              </a:rPr>
              <a:t>(</a:t>
            </a:r>
            <a:r>
              <a:rPr lang="pt-BR" sz="2400" i="1" dirty="0" err="1">
                <a:solidFill>
                  <a:schemeClr val="tx1"/>
                </a:solidFill>
              </a:rPr>
              <a:t>Ef</a:t>
            </a:r>
            <a:r>
              <a:rPr lang="pt-BR" sz="2400" i="1" dirty="0">
                <a:solidFill>
                  <a:schemeClr val="tx1"/>
                </a:solidFill>
              </a:rPr>
              <a:t> 6.18; </a:t>
            </a:r>
            <a:r>
              <a:rPr lang="pt-BR" sz="2400" i="1" dirty="0" err="1">
                <a:solidFill>
                  <a:schemeClr val="tx1"/>
                </a:solidFill>
              </a:rPr>
              <a:t>Mt</a:t>
            </a:r>
            <a:r>
              <a:rPr lang="pt-BR" sz="2400" i="1" dirty="0">
                <a:solidFill>
                  <a:schemeClr val="tx1"/>
                </a:solidFill>
              </a:rPr>
              <a:t> 21.22; </a:t>
            </a:r>
            <a:r>
              <a:rPr lang="pt-BR" sz="2400" b="1" i="1" dirty="0" err="1">
                <a:solidFill>
                  <a:srgbClr val="C00000"/>
                </a:solidFill>
              </a:rPr>
              <a:t>Fl</a:t>
            </a:r>
            <a:r>
              <a:rPr lang="pt-BR" sz="2400" b="1" i="1" dirty="0">
                <a:solidFill>
                  <a:srgbClr val="C00000"/>
                </a:solidFill>
              </a:rPr>
              <a:t> 4.6)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ACB40DF-112C-4931-859F-F50D874BEA38}"/>
              </a:ext>
            </a:extLst>
          </p:cNvPr>
          <p:cNvSpPr txBox="1"/>
          <p:nvPr/>
        </p:nvSpPr>
        <p:spPr>
          <a:xfrm>
            <a:off x="7067155" y="5134927"/>
            <a:ext cx="480553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dirty="0">
                <a:effectLst/>
              </a:rPr>
              <a:t>Não estejais inquietos por coisa alguma; antes as vossas petições sejam em tudo conhecidas diante de Deus pela </a:t>
            </a:r>
            <a:r>
              <a:rPr lang="pt-BR" sz="2200" b="1" i="0" dirty="0">
                <a:effectLst/>
              </a:rPr>
              <a:t>oração</a:t>
            </a:r>
            <a:r>
              <a:rPr lang="pt-BR" sz="2200" b="0" i="0" dirty="0">
                <a:effectLst/>
              </a:rPr>
              <a:t> e </a:t>
            </a:r>
            <a:r>
              <a:rPr lang="pt-BR" sz="2200" b="1" i="0" dirty="0">
                <a:effectLst/>
              </a:rPr>
              <a:t>súplica,</a:t>
            </a:r>
            <a:r>
              <a:rPr lang="pt-BR" sz="2200" b="0" i="0" dirty="0">
                <a:effectLst/>
              </a:rPr>
              <a:t> com </a:t>
            </a:r>
            <a:r>
              <a:rPr lang="pt-BR" sz="2200" b="1" i="0" dirty="0">
                <a:effectLst/>
              </a:rPr>
              <a:t>ações de graças.</a:t>
            </a:r>
            <a:endParaRPr lang="pt-BR" sz="2200" b="1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BF7C327-55EA-4874-B2F4-C06F763B79E8}"/>
              </a:ext>
            </a:extLst>
          </p:cNvPr>
          <p:cNvSpPr/>
          <p:nvPr/>
        </p:nvSpPr>
        <p:spPr>
          <a:xfrm>
            <a:off x="812799" y="382310"/>
            <a:ext cx="4841424" cy="76431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Formas de adoração</a:t>
            </a:r>
          </a:p>
        </p:txBody>
      </p:sp>
    </p:spTree>
    <p:extLst>
      <p:ext uri="{BB962C8B-B14F-4D97-AF65-F5344CB8AC3E}">
        <p14:creationId xmlns:p14="http://schemas.microsoft.com/office/powerpoint/2010/main" val="4429440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uvando">
            <a:hlinkClick r:id="rId3"/>
            <a:extLst>
              <a:ext uri="{FF2B5EF4-FFF2-40B4-BE49-F238E27FC236}">
                <a16:creationId xmlns:a16="http://schemas.microsoft.com/office/drawing/2014/main" id="{A14140CC-4BE5-43F4-A81A-8B1118F45744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1" r="23011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BC03DD6-DBFB-4EA5-98CC-582461BE0F19}"/>
              </a:ext>
            </a:extLst>
          </p:cNvPr>
          <p:cNvSpPr/>
          <p:nvPr/>
        </p:nvSpPr>
        <p:spPr>
          <a:xfrm>
            <a:off x="7184581" y="201649"/>
            <a:ext cx="3928528" cy="1422405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LOUVOR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Enaltecer; glorificar</a:t>
            </a:r>
          </a:p>
          <a:p>
            <a:pPr algn="ctr"/>
            <a:r>
              <a:rPr lang="pt-BR" sz="2200" i="1" dirty="0">
                <a:solidFill>
                  <a:schemeClr val="tx1"/>
                </a:solidFill>
              </a:rPr>
              <a:t>(</a:t>
            </a:r>
            <a:r>
              <a:rPr lang="pt-BR" sz="2200" b="1" i="1" dirty="0" err="1">
                <a:solidFill>
                  <a:srgbClr val="C00000"/>
                </a:solidFill>
              </a:rPr>
              <a:t>Sl</a:t>
            </a:r>
            <a:r>
              <a:rPr lang="pt-BR" sz="2200" b="1" i="1" dirty="0">
                <a:solidFill>
                  <a:srgbClr val="C00000"/>
                </a:solidFill>
              </a:rPr>
              <a:t> 9.1,2</a:t>
            </a:r>
            <a:r>
              <a:rPr lang="pt-BR" sz="2200" i="1" dirty="0">
                <a:solidFill>
                  <a:schemeClr val="tx1"/>
                </a:solidFill>
              </a:rPr>
              <a:t>; </a:t>
            </a:r>
            <a:r>
              <a:rPr lang="pt-BR" sz="2200" i="1" dirty="0" err="1">
                <a:solidFill>
                  <a:schemeClr val="tx1"/>
                </a:solidFill>
              </a:rPr>
              <a:t>Hb</a:t>
            </a:r>
            <a:r>
              <a:rPr lang="pt-BR" sz="2200" i="1" dirty="0">
                <a:solidFill>
                  <a:schemeClr val="tx1"/>
                </a:solidFill>
              </a:rPr>
              <a:t> 13.15; 2Sm 22.50)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DC93182-069E-4612-AF70-CBABF1082EAC}"/>
              </a:ext>
            </a:extLst>
          </p:cNvPr>
          <p:cNvSpPr/>
          <p:nvPr/>
        </p:nvSpPr>
        <p:spPr>
          <a:xfrm>
            <a:off x="7184581" y="3140244"/>
            <a:ext cx="3962396" cy="142240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</a:rPr>
              <a:t>DÍZIMO e OFERTAS</a:t>
            </a:r>
          </a:p>
          <a:p>
            <a:pPr algn="ctr"/>
            <a:r>
              <a:rPr lang="pt-BR" sz="2400" dirty="0">
                <a:solidFill>
                  <a:schemeClr val="tx1"/>
                </a:solidFill>
              </a:rPr>
              <a:t>Honrar ao Senhor</a:t>
            </a:r>
          </a:p>
          <a:p>
            <a:pPr algn="ctr"/>
            <a:r>
              <a:rPr lang="pt-BR" sz="2400" i="1" dirty="0">
                <a:solidFill>
                  <a:schemeClr val="tx1"/>
                </a:solidFill>
              </a:rPr>
              <a:t>(</a:t>
            </a:r>
            <a:r>
              <a:rPr lang="pt-BR" sz="2400" i="1" dirty="0" err="1">
                <a:solidFill>
                  <a:schemeClr val="tx1"/>
                </a:solidFill>
              </a:rPr>
              <a:t>Gn</a:t>
            </a:r>
            <a:r>
              <a:rPr lang="pt-BR" sz="2400" i="1" dirty="0">
                <a:solidFill>
                  <a:schemeClr val="tx1"/>
                </a:solidFill>
              </a:rPr>
              <a:t> 14.20; Ml 3.10; </a:t>
            </a:r>
            <a:r>
              <a:rPr lang="pt-BR" sz="2400" b="1" i="1" dirty="0">
                <a:solidFill>
                  <a:srgbClr val="C00000"/>
                </a:solidFill>
              </a:rPr>
              <a:t>2Co 9.7)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5FD9C6D-8F0E-465E-8EB8-2CD8C53E09A4}"/>
              </a:ext>
            </a:extLst>
          </p:cNvPr>
          <p:cNvSpPr/>
          <p:nvPr/>
        </p:nvSpPr>
        <p:spPr>
          <a:xfrm>
            <a:off x="653145" y="237932"/>
            <a:ext cx="4841424" cy="78876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Formas de adoração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494D1-E5DE-4B78-B2E3-A8101869D60E}"/>
              </a:ext>
            </a:extLst>
          </p:cNvPr>
          <p:cNvSpPr txBox="1"/>
          <p:nvPr/>
        </p:nvSpPr>
        <p:spPr>
          <a:xfrm>
            <a:off x="6561220" y="1716506"/>
            <a:ext cx="519764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effectLst/>
                <a:latin typeface="Roboto" panose="02000000000000000000" pitchFamily="2" charset="0"/>
              </a:rPr>
              <a:t>Eu te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louvarei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, Senhor, com todo o meu coração;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contarei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 todas as tuas maravilhas.</a:t>
            </a:r>
            <a:br>
              <a:rPr lang="pt-BR" sz="2000" dirty="0"/>
            </a:br>
            <a:r>
              <a:rPr lang="pt-BR" sz="2000" b="0" i="0" dirty="0">
                <a:effectLst/>
                <a:latin typeface="Roboto" panose="02000000000000000000" pitchFamily="2" charset="0"/>
              </a:rPr>
              <a:t>Em ti me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alegrarei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 e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saltarei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 de prazer; </a:t>
            </a:r>
            <a:r>
              <a:rPr lang="pt-BR" sz="2200" b="1" i="0" dirty="0">
                <a:effectLst/>
                <a:latin typeface="Roboto" panose="02000000000000000000" pitchFamily="2" charset="0"/>
              </a:rPr>
              <a:t>cantarei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 louvores ao teu nome, ó Altíssimo.</a:t>
            </a:r>
            <a:endParaRPr lang="pt-BR" sz="20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14823FC-A8A5-457F-8C18-21EF352977E5}"/>
              </a:ext>
            </a:extLst>
          </p:cNvPr>
          <p:cNvSpPr txBox="1"/>
          <p:nvPr/>
        </p:nvSpPr>
        <p:spPr>
          <a:xfrm>
            <a:off x="6817894" y="4716379"/>
            <a:ext cx="46604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effectLst/>
                <a:latin typeface="Roboto" panose="02000000000000000000" pitchFamily="2" charset="0"/>
              </a:rPr>
              <a:t>Cada um contribua segundo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propôs no seu coração; </a:t>
            </a:r>
            <a:r>
              <a:rPr lang="pt-BR" sz="2000" b="0" i="0" dirty="0">
                <a:effectLst/>
                <a:latin typeface="Roboto" panose="02000000000000000000" pitchFamily="2" charset="0"/>
              </a:rPr>
              <a:t>não com tristeza, ou por necessidade; porque Deus ama ao que dá com </a:t>
            </a:r>
            <a:r>
              <a:rPr lang="pt-BR" sz="2000" b="1" i="0" dirty="0">
                <a:effectLst/>
                <a:latin typeface="Roboto" panose="02000000000000000000" pitchFamily="2" charset="0"/>
              </a:rPr>
              <a:t>alegria.</a:t>
            </a:r>
            <a:endParaRPr lang="pt-BR" sz="2000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31200C-3D7D-4ED1-9E3C-768CF304339F}"/>
              </a:ext>
            </a:extLst>
          </p:cNvPr>
          <p:cNvSpPr txBox="1"/>
          <p:nvPr/>
        </p:nvSpPr>
        <p:spPr>
          <a:xfrm>
            <a:off x="6850742" y="6160335"/>
            <a:ext cx="45962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/>
              <a:t>Gratidão a Deus e amor ao próximo</a:t>
            </a:r>
            <a:r>
              <a:rPr lang="pt-B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4190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3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951BD85-DE39-40B8-A40D-F86EA81710BA}"/>
              </a:ext>
            </a:extLst>
          </p:cNvPr>
          <p:cNvSpPr/>
          <p:nvPr/>
        </p:nvSpPr>
        <p:spPr>
          <a:xfrm>
            <a:off x="366301" y="309520"/>
            <a:ext cx="5211539" cy="107949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LITURGIA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1D2D1DD-526D-4BB8-A03E-191255247A17}"/>
              </a:ext>
            </a:extLst>
          </p:cNvPr>
          <p:cNvSpPr txBox="1"/>
          <p:nvPr/>
        </p:nvSpPr>
        <p:spPr>
          <a:xfrm>
            <a:off x="7043096" y="71045"/>
            <a:ext cx="4635551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dirty="0"/>
              <a:t>PRELÚDIO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b="1" dirty="0"/>
              <a:t>CHAMADA À ADORAÇÃO</a:t>
            </a:r>
          </a:p>
          <a:p>
            <a:r>
              <a:rPr lang="pt-BR" sz="2200"/>
              <a:t>     </a:t>
            </a:r>
            <a:r>
              <a:rPr lang="pt-BR" sz="2000"/>
              <a:t>Leitura </a:t>
            </a:r>
            <a:r>
              <a:rPr lang="pt-BR" sz="2000" dirty="0"/>
              <a:t>Bíblica: Salmos 64.1-6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b="1" dirty="0"/>
              <a:t>CONFISSÃO DE PECADOS</a:t>
            </a:r>
          </a:p>
          <a:p>
            <a:r>
              <a:rPr lang="pt-BR" sz="2200" dirty="0"/>
              <a:t>     </a:t>
            </a:r>
            <a:r>
              <a:rPr lang="pt-BR" sz="2000" dirty="0"/>
              <a:t>Oração Silenciosa / Oração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b="1" dirty="0"/>
              <a:t>LOUVOR</a:t>
            </a:r>
          </a:p>
          <a:p>
            <a:r>
              <a:rPr lang="pt-BR" sz="2200" b="1" dirty="0"/>
              <a:t>     </a:t>
            </a:r>
            <a:r>
              <a:rPr lang="pt-BR" sz="2000" dirty="0"/>
              <a:t>Cânticos</a:t>
            </a:r>
          </a:p>
          <a:p>
            <a:r>
              <a:rPr lang="pt-BR" sz="2000" dirty="0"/>
              <a:t>      Entrega de Dízimos e Ofertas</a:t>
            </a:r>
          </a:p>
          <a:p>
            <a:r>
              <a:rPr lang="pt-BR" sz="2000" dirty="0"/>
              <a:t>      Boas-vindas aos Visitantes</a:t>
            </a:r>
          </a:p>
          <a:p>
            <a:r>
              <a:rPr lang="pt-BR" sz="2000" dirty="0"/>
              <a:t>      Oração pelas Famílias</a:t>
            </a:r>
          </a:p>
          <a:p>
            <a:r>
              <a:rPr lang="pt-BR" sz="2000" dirty="0"/>
              <a:t>      Cristo em Voz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b="1" dirty="0"/>
              <a:t>EDIFICAÇÃO</a:t>
            </a:r>
          </a:p>
          <a:p>
            <a:r>
              <a:rPr lang="pt-BR" sz="2000" b="1" dirty="0"/>
              <a:t>      </a:t>
            </a:r>
            <a:r>
              <a:rPr lang="pt-BR" sz="2000" dirty="0"/>
              <a:t>Vinde Meninos e Meninas</a:t>
            </a:r>
          </a:p>
          <a:p>
            <a:r>
              <a:rPr lang="pt-BR" sz="2000" dirty="0"/>
              <a:t>      </a:t>
            </a:r>
            <a:r>
              <a:rPr lang="pt-BR" sz="2000" b="1" dirty="0">
                <a:solidFill>
                  <a:srgbClr val="C00000"/>
                </a:solidFill>
                <a:highlight>
                  <a:srgbClr val="FFFF00"/>
                </a:highlight>
              </a:rPr>
              <a:t>MENSAGEM:</a:t>
            </a:r>
            <a:r>
              <a:rPr lang="pt-BR" sz="2000" dirty="0"/>
              <a:t> Rev. </a:t>
            </a:r>
            <a:r>
              <a:rPr lang="pt-BR" sz="2000" dirty="0" err="1"/>
              <a:t>Nabarrete</a:t>
            </a:r>
            <a:r>
              <a:rPr lang="pt-BR" sz="2000" dirty="0"/>
              <a:t> Jr.</a:t>
            </a:r>
          </a:p>
          <a:p>
            <a:r>
              <a:rPr lang="pt-BR" sz="2000" dirty="0"/>
              <a:t>      Cristo em Voz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b="1" dirty="0"/>
              <a:t>CONSAGRAÇÃO</a:t>
            </a:r>
          </a:p>
          <a:p>
            <a:r>
              <a:rPr lang="pt-BR" sz="2200" b="1" dirty="0"/>
              <a:t>     </a:t>
            </a:r>
            <a:r>
              <a:rPr lang="pt-BR" sz="2000" dirty="0"/>
              <a:t>Oração</a:t>
            </a:r>
          </a:p>
          <a:p>
            <a:r>
              <a:rPr lang="pt-BR" sz="2000" dirty="0"/>
              <a:t>      Benção Apostólica</a:t>
            </a:r>
          </a:p>
          <a:p>
            <a:r>
              <a:rPr lang="pt-BR" sz="2000" dirty="0"/>
              <a:t>      </a:t>
            </a:r>
            <a:r>
              <a:rPr lang="pt-BR" sz="2000" dirty="0" err="1"/>
              <a:t>Amén</a:t>
            </a:r>
            <a:r>
              <a:rPr lang="pt-BR" sz="2000" dirty="0"/>
              <a:t> Tríplice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200" dirty="0"/>
              <a:t>POSLÚDIO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C7BA06-16C5-412D-AB98-2A3675BF107E}"/>
              </a:ext>
            </a:extLst>
          </p:cNvPr>
          <p:cNvSpPr txBox="1"/>
          <p:nvPr/>
        </p:nvSpPr>
        <p:spPr>
          <a:xfrm>
            <a:off x="607033" y="1594373"/>
            <a:ext cx="4861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O culto que é </a:t>
            </a:r>
            <a:r>
              <a:rPr lang="pt-BR" sz="2400" b="1" dirty="0"/>
              <a:t>aceitável a Deus </a:t>
            </a:r>
            <a:r>
              <a:rPr lang="pt-BR" sz="2400" dirty="0"/>
              <a:t>é aquele oferecido de acordo com sua vontade revelada nas </a:t>
            </a:r>
            <a:r>
              <a:rPr lang="pt-BR" sz="2400" b="1" dirty="0"/>
              <a:t>Escrituras.</a:t>
            </a:r>
          </a:p>
          <a:p>
            <a:pPr algn="ctr"/>
            <a:r>
              <a:rPr lang="pt-BR" sz="2400" dirty="0"/>
              <a:t> (</a:t>
            </a:r>
            <a:r>
              <a:rPr lang="pt-BR" sz="2400" dirty="0" err="1"/>
              <a:t>Dt</a:t>
            </a:r>
            <a:r>
              <a:rPr lang="pt-BR" sz="2400" dirty="0"/>
              <a:t> 12.32; </a:t>
            </a:r>
            <a:r>
              <a:rPr lang="pt-BR" sz="2400" dirty="0" err="1"/>
              <a:t>Mt</a:t>
            </a:r>
            <a:r>
              <a:rPr lang="pt-BR" sz="2400" dirty="0"/>
              <a:t> 4.9-10; </a:t>
            </a:r>
            <a:r>
              <a:rPr lang="pt-BR" sz="2400" dirty="0" err="1"/>
              <a:t>Jo</a:t>
            </a:r>
            <a:r>
              <a:rPr lang="pt-BR" sz="2400" dirty="0"/>
              <a:t> 4.23-24)</a:t>
            </a:r>
          </a:p>
        </p:txBody>
      </p:sp>
      <p:sp>
        <p:nvSpPr>
          <p:cNvPr id="4" name="Seta: para a Direita 3">
            <a:extLst>
              <a:ext uri="{FF2B5EF4-FFF2-40B4-BE49-F238E27FC236}">
                <a16:creationId xmlns:a16="http://schemas.microsoft.com/office/drawing/2014/main" id="{7637810F-B5AC-4C27-8697-C69210E645E6}"/>
              </a:ext>
            </a:extLst>
          </p:cNvPr>
          <p:cNvSpPr/>
          <p:nvPr/>
        </p:nvSpPr>
        <p:spPr>
          <a:xfrm>
            <a:off x="987552" y="3101951"/>
            <a:ext cx="3950208" cy="1192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Elementos de culto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3F60829-990A-4B6F-88B5-1B534BEFB94C}"/>
              </a:ext>
            </a:extLst>
          </p:cNvPr>
          <p:cNvSpPr txBox="1"/>
          <p:nvPr/>
        </p:nvSpPr>
        <p:spPr>
          <a:xfrm>
            <a:off x="566928" y="4407407"/>
            <a:ext cx="4901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O que caracteriza o culto público, não é sua realização num templo, mas a sua </a:t>
            </a:r>
            <a:r>
              <a:rPr lang="pt-BR" sz="2400" b="1" dirty="0"/>
              <a:t>convocação</a:t>
            </a:r>
            <a:r>
              <a:rPr lang="pt-BR" sz="2400" dirty="0"/>
              <a:t>, seu </a:t>
            </a:r>
            <a:r>
              <a:rPr lang="pt-BR" sz="2400" b="1" dirty="0"/>
              <a:t>caráter público</a:t>
            </a:r>
            <a:r>
              <a:rPr lang="pt-BR" sz="2400" dirty="0"/>
              <a:t>, a presença dos </a:t>
            </a:r>
            <a:r>
              <a:rPr lang="pt-BR" sz="2400" b="1" dirty="0"/>
              <a:t>elementos de culto</a:t>
            </a:r>
            <a:r>
              <a:rPr lang="pt-BR" sz="2400" dirty="0"/>
              <a:t>, conduzido por </a:t>
            </a:r>
            <a:r>
              <a:rPr lang="pt-BR" sz="2400" b="1" dirty="0"/>
              <a:t>líderes</a:t>
            </a:r>
            <a:r>
              <a:rPr lang="pt-BR" sz="2400" dirty="0"/>
              <a:t> separados para esse fim.</a:t>
            </a:r>
          </a:p>
        </p:txBody>
      </p:sp>
      <p:sp>
        <p:nvSpPr>
          <p:cNvPr id="5" name="Seta: Curva para a Direita 4">
            <a:extLst>
              <a:ext uri="{FF2B5EF4-FFF2-40B4-BE49-F238E27FC236}">
                <a16:creationId xmlns:a16="http://schemas.microsoft.com/office/drawing/2014/main" id="{CCFA3135-E5DA-5514-8C73-192A3A94E713}"/>
              </a:ext>
            </a:extLst>
          </p:cNvPr>
          <p:cNvSpPr/>
          <p:nvPr/>
        </p:nvSpPr>
        <p:spPr>
          <a:xfrm>
            <a:off x="6481010" y="181182"/>
            <a:ext cx="562085" cy="4097887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6" name="Seta: Curva para Baixo 5">
            <a:extLst>
              <a:ext uri="{FF2B5EF4-FFF2-40B4-BE49-F238E27FC236}">
                <a16:creationId xmlns:a16="http://schemas.microsoft.com/office/drawing/2014/main" id="{C23CC232-0E63-9020-A9AC-1A9A724E7DEE}"/>
              </a:ext>
            </a:extLst>
          </p:cNvPr>
          <p:cNvSpPr/>
          <p:nvPr/>
        </p:nvSpPr>
        <p:spPr>
          <a:xfrm rot="16200000">
            <a:off x="5855675" y="5155137"/>
            <a:ext cx="1812757" cy="562085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Texto Explicativo: Linha com Borda e Ênfase 8">
            <a:extLst>
              <a:ext uri="{FF2B5EF4-FFF2-40B4-BE49-F238E27FC236}">
                <a16:creationId xmlns:a16="http://schemas.microsoft.com/office/drawing/2014/main" id="{F16E8A4F-14C2-BF89-DC7F-4347E6437554}"/>
              </a:ext>
            </a:extLst>
          </p:cNvPr>
          <p:cNvSpPr/>
          <p:nvPr/>
        </p:nvSpPr>
        <p:spPr>
          <a:xfrm>
            <a:off x="9841424" y="5036951"/>
            <a:ext cx="1565329" cy="883403"/>
          </a:xfrm>
          <a:prstGeom prst="accentBorderCallout1">
            <a:avLst>
              <a:gd name="adj1" fmla="val 18750"/>
              <a:gd name="adj2" fmla="val -8333"/>
              <a:gd name="adj3" fmla="val -41737"/>
              <a:gd name="adj4" fmla="val -64524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Centralidade da mensagem</a:t>
            </a:r>
          </a:p>
        </p:txBody>
      </p:sp>
    </p:spTree>
    <p:extLst>
      <p:ext uri="{BB962C8B-B14F-4D97-AF65-F5344CB8AC3E}">
        <p14:creationId xmlns:p14="http://schemas.microsoft.com/office/powerpoint/2010/main" val="3166516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/>
      <p:bldP spid="5" grpId="0" animBg="1"/>
      <p:bldP spid="6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B30D9-7D65-264D-B948-5C1F41BB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052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2855</Words>
  <Application>Microsoft Office PowerPoint</Application>
  <PresentationFormat>Widescreen</PresentationFormat>
  <Paragraphs>236</Paragraphs>
  <Slides>20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35" baseType="lpstr">
      <vt:lpstr>Aharoni</vt:lpstr>
      <vt:lpstr>Aldhabi</vt:lpstr>
      <vt:lpstr>Angsana New</vt:lpstr>
      <vt:lpstr>Aptos</vt:lpstr>
      <vt:lpstr>Arial</vt:lpstr>
      <vt:lpstr>Arial</vt:lpstr>
      <vt:lpstr>Brush Script MT</vt:lpstr>
      <vt:lpstr>Calibri</vt:lpstr>
      <vt:lpstr>Calibri Light</vt:lpstr>
      <vt:lpstr>Google Sans</vt:lpstr>
      <vt:lpstr>Roboto</vt:lpstr>
      <vt:lpstr>Verdana</vt:lpstr>
      <vt:lpstr>Wingdings</vt:lpstr>
      <vt:lpstr>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</dc:creator>
  <cp:lastModifiedBy>André Buarque</cp:lastModifiedBy>
  <cp:revision>401</cp:revision>
  <dcterms:created xsi:type="dcterms:W3CDTF">2020-10-19T21:31:14Z</dcterms:created>
  <dcterms:modified xsi:type="dcterms:W3CDTF">2025-06-13T21:28:24Z</dcterms:modified>
</cp:coreProperties>
</file>