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8" r:id="rId4"/>
    <p:sldId id="275" r:id="rId5"/>
    <p:sldId id="262" r:id="rId6"/>
    <p:sldId id="276" r:id="rId7"/>
    <p:sldId id="263" r:id="rId8"/>
    <p:sldId id="277" r:id="rId9"/>
    <p:sldId id="271" r:id="rId10"/>
    <p:sldId id="278" r:id="rId11"/>
    <p:sldId id="272" r:id="rId12"/>
    <p:sldId id="279" r:id="rId13"/>
    <p:sldId id="280" r:id="rId14"/>
    <p:sldId id="270" r:id="rId15"/>
    <p:sldId id="281" r:id="rId16"/>
    <p:sldId id="282" r:id="rId17"/>
    <p:sldId id="267" r:id="rId18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53" d="100"/>
          <a:sy n="53" d="100"/>
        </p:scale>
        <p:origin x="-1644" y="-115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tângulo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Retângulo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Retângulo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Retângulo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Retângulo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Retângulo de cantos arredondados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Retângulo de cantos arredondados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Retângulo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tângulo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tângulo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tângulo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ítulo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pt-BR" smtClean="0"/>
              <a:t>Clique para editar o estilo do subtítulo mestre</a:t>
            </a:r>
            <a:endParaRPr kumimoji="0" lang="en-US"/>
          </a:p>
        </p:txBody>
      </p:sp>
      <p:sp>
        <p:nvSpPr>
          <p:cNvPr id="28" name="Espaço Reservado para Data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A27893F7-114F-4088-B3A1-A925AB2465AD}" type="datetimeFigureOut">
              <a:rPr lang="pt-BR" smtClean="0"/>
              <a:pPr/>
              <a:t>24/03/2014</a:t>
            </a:fld>
            <a:endParaRPr lang="pt-BR"/>
          </a:p>
        </p:txBody>
      </p:sp>
      <p:sp>
        <p:nvSpPr>
          <p:cNvPr id="17" name="Espaço Reservado para Rodapé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pt-BR"/>
          </a:p>
        </p:txBody>
      </p:sp>
      <p:sp>
        <p:nvSpPr>
          <p:cNvPr id="29" name="Espaço Reservado para Número de Slide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4CD67CA1-35AA-4D94-9F7C-0CCD9F755FD2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893F7-114F-4088-B3A1-A925AB2465AD}" type="datetimeFigureOut">
              <a:rPr lang="pt-BR" smtClean="0"/>
              <a:pPr/>
              <a:t>24/03/2014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67CA1-35AA-4D94-9F7C-0CCD9F755FD2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893F7-114F-4088-B3A1-A925AB2465AD}" type="datetimeFigureOut">
              <a:rPr lang="pt-BR" smtClean="0"/>
              <a:pPr/>
              <a:t>24/03/2014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67CA1-35AA-4D94-9F7C-0CCD9F755FD2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893F7-114F-4088-B3A1-A925AB2465AD}" type="datetimeFigureOut">
              <a:rPr lang="pt-BR" smtClean="0"/>
              <a:pPr/>
              <a:t>24/03/2014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67CA1-35AA-4D94-9F7C-0CCD9F755FD2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5" name="Espaço Reservado para Conteúdo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6" name="Espaço Reservado para Data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A27893F7-114F-4088-B3A1-A925AB2465AD}" type="datetimeFigureOut">
              <a:rPr lang="pt-BR" smtClean="0"/>
              <a:pPr/>
              <a:t>24/03/2014</a:t>
            </a:fld>
            <a:endParaRPr lang="pt-BR"/>
          </a:p>
        </p:txBody>
      </p:sp>
      <p:sp>
        <p:nvSpPr>
          <p:cNvPr id="27" name="Espaço Reservado para Número de Slide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4CD67CA1-35AA-4D94-9F7C-0CCD9F755FD2}" type="slidenum">
              <a:rPr lang="pt-BR" smtClean="0"/>
              <a:pPr/>
              <a:t>‹nº›</a:t>
            </a:fld>
            <a:endParaRPr lang="pt-BR"/>
          </a:p>
        </p:txBody>
      </p:sp>
      <p:sp>
        <p:nvSpPr>
          <p:cNvPr id="28" name="Espaço Reservado para Rodapé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A27893F7-114F-4088-B3A1-A925AB2465AD}" type="datetimeFigureOut">
              <a:rPr lang="pt-BR" smtClean="0"/>
              <a:pPr/>
              <a:t>24/03/2014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4CD67CA1-35AA-4D94-9F7C-0CCD9F755FD2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893F7-114F-4088-B3A1-A925AB2465AD}" type="datetimeFigureOut">
              <a:rPr lang="pt-BR" smtClean="0"/>
              <a:pPr/>
              <a:t>24/03/2014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67CA1-35AA-4D94-9F7C-0CCD9F755FD2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893F7-114F-4088-B3A1-A925AB2465AD}" type="datetimeFigureOut">
              <a:rPr lang="pt-BR" smtClean="0"/>
              <a:pPr/>
              <a:t>24/03/2014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67CA1-35AA-4D94-9F7C-0CCD9F755FD2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pt-BR" smtClean="0"/>
              <a:t>Clique no ícone para adicionar uma imagem</a:t>
            </a:r>
            <a:endParaRPr kumimoji="0" lang="en-US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893F7-114F-4088-B3A1-A925AB2465AD}" type="datetimeFigureOut">
              <a:rPr lang="pt-BR" smtClean="0"/>
              <a:pPr/>
              <a:t>24/03/2014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67CA1-35AA-4D94-9F7C-0CCD9F755FD2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893F7-114F-4088-B3A1-A925AB2465AD}" type="datetimeFigureOut">
              <a:rPr lang="pt-BR" smtClean="0"/>
              <a:pPr/>
              <a:t>24/03/2014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67CA1-35AA-4D94-9F7C-0CCD9F755FD2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893F7-114F-4088-B3A1-A925AB2465AD}" type="datetimeFigureOut">
              <a:rPr lang="pt-BR" smtClean="0"/>
              <a:pPr/>
              <a:t>24/03/2014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67CA1-35AA-4D94-9F7C-0CCD9F755FD2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tângulo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Retângulo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Retângulo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Retângulo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Retângulo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Retângulo de cantos arredondados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Retângulo de cantos arredondados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Retângulo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Retângulo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Retângulo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Retângulo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Retângulo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Retângulo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Espaço Reservado para Título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3" name="Espaço Reservado para Texto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t-BR" smtClean="0"/>
              <a:t>Clique para editar o texto mestre</a:t>
            </a:r>
          </a:p>
          <a:p>
            <a:pPr lvl="1" eaLnBrk="1" latinLnBrk="0" hangingPunct="1"/>
            <a:r>
              <a:rPr kumimoji="0" lang="pt-BR" smtClean="0"/>
              <a:t>Segundo nível</a:t>
            </a:r>
          </a:p>
          <a:p>
            <a:pPr lvl="2" eaLnBrk="1" latinLnBrk="0" hangingPunct="1"/>
            <a:r>
              <a:rPr kumimoji="0" lang="pt-BR" smtClean="0"/>
              <a:t>Terceiro nível</a:t>
            </a:r>
          </a:p>
          <a:p>
            <a:pPr lvl="3" eaLnBrk="1" latinLnBrk="0" hangingPunct="1"/>
            <a:r>
              <a:rPr kumimoji="0" lang="pt-BR" smtClean="0"/>
              <a:t>Quarto nível</a:t>
            </a:r>
          </a:p>
          <a:p>
            <a:pPr lvl="4" eaLnBrk="1" latinLnBrk="0" hangingPunct="1"/>
            <a:r>
              <a:rPr kumimoji="0" lang="pt-BR" smtClean="0"/>
              <a:t>Quinto nível</a:t>
            </a:r>
            <a:endParaRPr kumimoji="0" lang="en-US"/>
          </a:p>
        </p:txBody>
      </p:sp>
      <p:sp>
        <p:nvSpPr>
          <p:cNvPr id="14" name="Espaço Reservado para Data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A27893F7-114F-4088-B3A1-A925AB2465AD}" type="datetimeFigureOut">
              <a:rPr lang="pt-BR" smtClean="0"/>
              <a:pPr/>
              <a:t>24/03/2014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pt-BR"/>
          </a:p>
        </p:txBody>
      </p:sp>
      <p:sp>
        <p:nvSpPr>
          <p:cNvPr id="23" name="Espaço Reservado para Número de Slide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4CD67CA1-35AA-4D94-9F7C-0CCD9F755FD2}" type="slidenum">
              <a:rPr lang="pt-BR" smtClean="0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http://www.google.com.br/url?sa=i&amp;source=images&amp;cd=&amp;cad=rja&amp;uact=8&amp;docid=GHQ42XeTqW__UM&amp;tbnid=2kX71Mq01n88WM&amp;ved=0CAgQjRw&amp;url=http://www.esbocandoideias.com/2013/02/quem-foram-os-12-apostolos-de-jesus-cristo.html&amp;ei=ncItU8OQH8La0QGU2IHACA&amp;psig=AFQjCNHAcJA8_R5hQA8Bo-1NRX7zZw8iAw&amp;ust=1395594269560166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171129"/>
          </a:xfrm>
        </p:spPr>
        <p:txBody>
          <a:bodyPr>
            <a:normAutofit fontScale="90000"/>
          </a:bodyPr>
          <a:lstStyle/>
          <a:p>
            <a:r>
              <a:rPr lang="pt-BR" dirty="0" smtClean="0"/>
              <a:t>DEUS EM NÓS:</a:t>
            </a:r>
            <a:br>
              <a:rPr lang="pt-BR" dirty="0" smtClean="0"/>
            </a:br>
            <a:r>
              <a:rPr lang="pt-BR" dirty="0" smtClean="0"/>
              <a:t>Deus Espírito Santo</a:t>
            </a:r>
            <a:endParaRPr lang="pt-BR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457200" y="4149080"/>
            <a:ext cx="4953000" cy="1503458"/>
          </a:xfrm>
        </p:spPr>
        <p:txBody>
          <a:bodyPr>
            <a:normAutofit/>
          </a:bodyPr>
          <a:lstStyle/>
          <a:p>
            <a:r>
              <a:rPr lang="pt-BR" sz="2800" dirty="0" smtClean="0"/>
              <a:t>Texto Bíblico – João 16.1-24</a:t>
            </a:r>
          </a:p>
          <a:p>
            <a:r>
              <a:rPr lang="pt-BR" sz="2800" dirty="0" smtClean="0"/>
              <a:t>Presb. Josimar Santos Rosa</a:t>
            </a:r>
            <a:endParaRPr lang="pt-BR" sz="2800" dirty="0"/>
          </a:p>
        </p:txBody>
      </p:sp>
    </p:spTree>
    <p:extLst>
      <p:ext uri="{BB962C8B-B14F-4D97-AF65-F5344CB8AC3E}">
        <p14:creationId xmlns:p14="http://schemas.microsoft.com/office/powerpoint/2010/main" val="2947321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5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1008112"/>
          </a:xfrm>
        </p:spPr>
        <p:txBody>
          <a:bodyPr/>
          <a:lstStyle/>
          <a:p>
            <a:r>
              <a:rPr lang="pt-BR" dirty="0" smtClean="0"/>
              <a:t>1. Introdução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305776"/>
          </a:xfrm>
        </p:spPr>
        <p:txBody>
          <a:bodyPr>
            <a:normAutofit fontScale="92500" lnSpcReduction="20000"/>
          </a:bodyPr>
          <a:lstStyle/>
          <a:p>
            <a:pPr algn="just"/>
            <a:r>
              <a:rPr lang="pt-BR" dirty="0" smtClean="0"/>
              <a:t>1.1	- Jesus Cristo sendo verdadeiramente Deus e homem, realizou uma grande obra para assegurar a nossa salvação.</a:t>
            </a:r>
          </a:p>
          <a:p>
            <a:pPr algn="just"/>
            <a:r>
              <a:rPr lang="pt-BR" dirty="0" smtClean="0"/>
              <a:t>1.2	- Na condição de profeta promoveu a revelação completa de Deus, com a manifestação plena da vontade sobre nossas vidas.</a:t>
            </a:r>
          </a:p>
          <a:p>
            <a:pPr algn="just"/>
            <a:r>
              <a:rPr lang="pt-BR" dirty="0" smtClean="0"/>
              <a:t>1.3	- Como sacerdote ofereceu-se como sacrifício por nós e com o seu sangue purificou-nos de todo o pecado.</a:t>
            </a:r>
          </a:p>
          <a:p>
            <a:pPr algn="just"/>
            <a:r>
              <a:rPr lang="pt-BR" dirty="0" smtClean="0"/>
              <a:t>1.4 - Sendo rei, Jesus nos chamou através da Palavra, para fazer parte do seu corpo – que é a igreja.</a:t>
            </a:r>
          </a:p>
          <a:p>
            <a:pPr algn="just"/>
            <a:r>
              <a:rPr lang="pt-BR" dirty="0" smtClean="0"/>
              <a:t>1.5 - Pela obra do Espírito Santo em nós, o objetivo da salvação se concretiza com o nascimento do novo homem, segundo o coração de Deus.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242179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1224136"/>
          </a:xfrm>
        </p:spPr>
        <p:txBody>
          <a:bodyPr/>
          <a:lstStyle/>
          <a:p>
            <a:r>
              <a:rPr lang="pt-BR" dirty="0" smtClean="0"/>
              <a:t>2. Panorama bíblico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28800"/>
            <a:ext cx="8229600" cy="4945736"/>
          </a:xfrm>
        </p:spPr>
        <p:txBody>
          <a:bodyPr>
            <a:normAutofit lnSpcReduction="10000"/>
          </a:bodyPr>
          <a:lstStyle/>
          <a:p>
            <a:pPr algn="just"/>
            <a:r>
              <a:rPr lang="pt-BR" dirty="0" smtClean="0"/>
              <a:t>2.1	- Prenúncio – O curto tempo de ministério terreno do Filho não permitiu revelar todo o plano do Pai, porém a continuidade da revelação passaria a ser obra do Espírito Santo. (v. 12)</a:t>
            </a:r>
          </a:p>
          <a:p>
            <a:pPr algn="just"/>
            <a:r>
              <a:rPr lang="pt-BR" dirty="0" smtClean="0"/>
              <a:t>2.2	- Desvendamento – Jesus é a personificação da verdade e a verdade que o Espírito irá revelar não acrescenta nada além da verdade que está em Jesus. (v. 13)</a:t>
            </a:r>
          </a:p>
          <a:p>
            <a:pPr algn="just"/>
            <a:r>
              <a:rPr lang="pt-BR" dirty="0" smtClean="0"/>
              <a:t>2.3	- Glorificação – Como o Filho glorificou o Pai com seu trabalho na terra, o Espírito glorificará o Filho com a sua vinda, completando assim os mais elevados planos do Pai. (v. 14)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28264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403648" y="620688"/>
            <a:ext cx="7283152" cy="720080"/>
          </a:xfrm>
        </p:spPr>
        <p:txBody>
          <a:bodyPr/>
          <a:lstStyle/>
          <a:p>
            <a:r>
              <a:rPr lang="pt-BR" dirty="0" smtClean="0"/>
              <a:t>F. F. Bruce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79512" y="1484784"/>
            <a:ext cx="4608512" cy="5089752"/>
          </a:xfrm>
        </p:spPr>
        <p:txBody>
          <a:bodyPr/>
          <a:lstStyle/>
          <a:p>
            <a:pPr algn="ctr">
              <a:buNone/>
            </a:pPr>
            <a:r>
              <a:rPr lang="pt-BR" dirty="0" smtClean="0"/>
              <a:t>   </a:t>
            </a:r>
            <a:r>
              <a:rPr lang="pt-BR" b="1" i="1" dirty="0" smtClean="0"/>
              <a:t>E como o Pai lhe deu “todas as coisas” (13.3), o que o Espírito revela aos discípulos é tudo quanto o Pai tem. Ao tomar conhecimento o Filho, o Espírito ao mesmo tempo torna conhecido o Pai que é revelado no Filho.</a:t>
            </a:r>
            <a:endParaRPr lang="pt-BR" b="1" i="1" dirty="0"/>
          </a:p>
        </p:txBody>
      </p:sp>
      <p:pic>
        <p:nvPicPr>
          <p:cNvPr id="1026" name="Picture 2" descr="C:\Users\UNISIG\Desktop\FF_Bruce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4048" y="1700808"/>
            <a:ext cx="3528392" cy="439248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1008112"/>
          </a:xfrm>
        </p:spPr>
        <p:txBody>
          <a:bodyPr>
            <a:normAutofit fontScale="90000"/>
          </a:bodyPr>
          <a:lstStyle/>
          <a:p>
            <a:r>
              <a:rPr lang="pt-BR" dirty="0" smtClean="0"/>
              <a:t>3. Espírito Santo no Antigo Testamento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340768"/>
            <a:ext cx="8147248" cy="5184576"/>
          </a:xfrm>
        </p:spPr>
        <p:txBody>
          <a:bodyPr>
            <a:normAutofit lnSpcReduction="10000"/>
          </a:bodyPr>
          <a:lstStyle/>
          <a:p>
            <a:pPr algn="just"/>
            <a:r>
              <a:rPr lang="pt-BR" dirty="0" smtClean="0"/>
              <a:t>3.1	- Tem presença e atuação extensiva na história da humanidade desde a criação, com notórios registros nos grandes feitos de Deus, frente a diminuta capacidade do homem.</a:t>
            </a:r>
          </a:p>
          <a:p>
            <a:pPr algn="just"/>
            <a:r>
              <a:rPr lang="pt-BR" dirty="0" smtClean="0"/>
              <a:t>3.2	- No contexto bíblico do Antigo Testamento, o Espírito Santo era dado para pessoas especiais, que se valeram para o exercício de missões especiais, com possibilidade de perda.</a:t>
            </a:r>
          </a:p>
          <a:p>
            <a:pPr algn="just"/>
            <a:r>
              <a:rPr lang="pt-BR" dirty="0" smtClean="0"/>
              <a:t>3.3	- O Espírito Santo falou através dos profetas, inspirou os escritores das Sagradas Escrituras e no dia de Pentecostes veio para ficar em definitivo com o povo de Deus.</a:t>
            </a:r>
          </a:p>
          <a:p>
            <a:pPr algn="just">
              <a:buNone/>
            </a:pPr>
            <a:endParaRPr lang="pt-BR" dirty="0" smtClean="0"/>
          </a:p>
        </p:txBody>
      </p:sp>
    </p:spTree>
    <p:extLst>
      <p:ext uri="{BB962C8B-B14F-4D97-AF65-F5344CB8AC3E}">
        <p14:creationId xmlns:p14="http://schemas.microsoft.com/office/powerpoint/2010/main" val="3205497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251520" y="764704"/>
            <a:ext cx="8424936" cy="6093296"/>
          </a:xfrm>
        </p:spPr>
        <p:txBody>
          <a:bodyPr/>
          <a:lstStyle/>
          <a:p>
            <a:pPr algn="just">
              <a:buNone/>
            </a:pPr>
            <a:r>
              <a:rPr lang="pt-BR" sz="3200" b="1" i="1" dirty="0" smtClean="0"/>
              <a:t>   A terra, porém, estava sem forma e vazia; havia trevas sobre a face do abismo, e o Espírito de Deus pairava por sobre as águas. </a:t>
            </a:r>
            <a:r>
              <a:rPr lang="pt-BR" dirty="0" smtClean="0"/>
              <a:t>(Gênesis 1.2)</a:t>
            </a:r>
          </a:p>
        </p:txBody>
      </p:sp>
      <p:pic>
        <p:nvPicPr>
          <p:cNvPr id="2050" name="Picture 2" descr="C:\Users\UNISIG\Desktop\images[9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2996952"/>
            <a:ext cx="7920880" cy="352839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620688"/>
            <a:ext cx="8229600" cy="1152128"/>
          </a:xfrm>
        </p:spPr>
        <p:txBody>
          <a:bodyPr>
            <a:normAutofit fontScale="90000"/>
          </a:bodyPr>
          <a:lstStyle/>
          <a:p>
            <a:r>
              <a:rPr lang="pt-BR" dirty="0" smtClean="0"/>
              <a:t>4. Espírito Santo no Ministério de Jesus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916832"/>
            <a:ext cx="8229600" cy="4176464"/>
          </a:xfrm>
        </p:spPr>
        <p:txBody>
          <a:bodyPr>
            <a:normAutofit/>
          </a:bodyPr>
          <a:lstStyle/>
          <a:p>
            <a:pPr algn="just"/>
            <a:r>
              <a:rPr lang="pt-BR" dirty="0" smtClean="0"/>
              <a:t>4.1	- Exerceu uma papel de considerável importância na vida de </a:t>
            </a:r>
            <a:r>
              <a:rPr lang="pt-BR" smtClean="0"/>
              <a:t>Jesus, a </a:t>
            </a:r>
            <a:r>
              <a:rPr lang="pt-BR" dirty="0" smtClean="0"/>
              <a:t>partir do momento em que foi gerado no ventre de Maria.</a:t>
            </a:r>
          </a:p>
          <a:p>
            <a:pPr algn="just"/>
            <a:r>
              <a:rPr lang="pt-BR" dirty="0" smtClean="0"/>
              <a:t>4.2	- Como precursor de Jesus, João Batista cheio do Espírito Santo, preparou o caminho que haveria de ser trilhado pelo Mestre.</a:t>
            </a:r>
          </a:p>
          <a:p>
            <a:pPr algn="just"/>
            <a:r>
              <a:rPr lang="pt-BR" dirty="0" smtClean="0"/>
              <a:t>4.3	- O Espírito Santo agiu e sempre agirá em função do plano da redenção, presente na vida, morte e ressurreição de Jesus Cristo.</a:t>
            </a:r>
          </a:p>
        </p:txBody>
      </p:sp>
    </p:spTree>
    <p:extLst>
      <p:ext uri="{BB962C8B-B14F-4D97-AF65-F5344CB8AC3E}">
        <p14:creationId xmlns:p14="http://schemas.microsoft.com/office/powerpoint/2010/main" val="2121688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0" y="764704"/>
            <a:ext cx="8748464" cy="2664296"/>
          </a:xfrm>
        </p:spPr>
        <p:txBody>
          <a:bodyPr/>
          <a:lstStyle/>
          <a:p>
            <a:pPr algn="just">
              <a:buNone/>
            </a:pPr>
            <a:r>
              <a:rPr lang="pt-BR" dirty="0" smtClean="0"/>
              <a:t>   </a:t>
            </a:r>
            <a:r>
              <a:rPr lang="pt-BR" b="1" i="1" dirty="0" smtClean="0"/>
              <a:t>Se habita em vós o Espírito daquele que ressuscitou a Jesus dentre os mortos, esse mesmo que ressuscitou a Cristo Jesus dentre os mortos vivificará também o vosso corpo mortal, por meio do seu Espírito, que em vós habita. </a:t>
            </a:r>
            <a:r>
              <a:rPr lang="pt-BR" sz="2400" dirty="0" smtClean="0"/>
              <a:t>(Romanos 8.11)</a:t>
            </a:r>
            <a:endParaRPr lang="pt-BR" sz="2400" dirty="0"/>
          </a:p>
        </p:txBody>
      </p:sp>
      <p:pic>
        <p:nvPicPr>
          <p:cNvPr id="3074" name="Picture 2" descr="C:\Users\UNISIG\Desktop\images0M3BNPV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3501008"/>
            <a:ext cx="8136904" cy="295232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692696"/>
            <a:ext cx="8229600" cy="864096"/>
          </a:xfrm>
        </p:spPr>
        <p:txBody>
          <a:bodyPr>
            <a:normAutofit fontScale="90000"/>
          </a:bodyPr>
          <a:lstStyle/>
          <a:p>
            <a:r>
              <a:rPr lang="pt-BR" dirty="0" smtClean="0"/>
              <a:t>5. Espírito Santo na Vida dos Apóstolos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5089752"/>
          </a:xfrm>
        </p:spPr>
        <p:txBody>
          <a:bodyPr>
            <a:normAutofit lnSpcReduction="10000"/>
          </a:bodyPr>
          <a:lstStyle/>
          <a:p>
            <a:pPr algn="just"/>
            <a:r>
              <a:rPr lang="pt-BR" dirty="0" smtClean="0"/>
              <a:t>5.1 - O Espírito Santo atuou sobre a vida dos apóstolos, antes do Dia de Pentecostes, de forma bem semelhante aos registros no Antigo Testamento.</a:t>
            </a:r>
          </a:p>
          <a:p>
            <a:pPr algn="just"/>
            <a:r>
              <a:rPr lang="pt-BR" dirty="0" smtClean="0"/>
              <a:t>5.2 - A promessa feita por Jesus aos seus seguidores, sobre o envio do Consolador foi notável, pois a presença do Espírito Santo não era ainda dádiva permanente.</a:t>
            </a:r>
          </a:p>
          <a:p>
            <a:pPr algn="just"/>
            <a:r>
              <a:rPr lang="pt-BR" dirty="0" smtClean="0"/>
              <a:t>5.3 - Com a glorificação de Jesus o Espírito Santo passou a habitar constantemente com os apóstolos, porém  antes Jesus Cristo precisou ir para junto  do Pai.</a:t>
            </a:r>
          </a:p>
          <a:p>
            <a:pPr algn="just">
              <a:buNone/>
            </a:pPr>
            <a:endParaRPr lang="pt-BR" dirty="0" smtClean="0"/>
          </a:p>
          <a:p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0" y="764704"/>
            <a:ext cx="8686800" cy="5809832"/>
          </a:xfrm>
        </p:spPr>
        <p:txBody>
          <a:bodyPr/>
          <a:lstStyle/>
          <a:p>
            <a:pPr algn="just">
              <a:buNone/>
            </a:pPr>
            <a:r>
              <a:rPr lang="pt-BR" dirty="0" smtClean="0"/>
              <a:t>   </a:t>
            </a:r>
            <a:r>
              <a:rPr lang="pt-BR" b="1" i="1" dirty="0" smtClean="0"/>
              <a:t>Mas eu vos digo a verdade: convém-vos que eu vá, porque, se eu não for, o Consolador não virá para vós outros; se, porém, eu for, eu vo-lo enviarei. </a:t>
            </a:r>
            <a:r>
              <a:rPr lang="pt-BR" sz="2400" dirty="0" smtClean="0"/>
              <a:t>(João 16.7)</a:t>
            </a:r>
            <a:endParaRPr lang="pt-BR" sz="2400" dirty="0"/>
          </a:p>
        </p:txBody>
      </p:sp>
      <p:pic>
        <p:nvPicPr>
          <p:cNvPr id="4098" name="Picture 2" descr="C:\Users\UNISIG\Desktop\images1MU6YMWM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3" y="2714624"/>
            <a:ext cx="8064896" cy="359469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1008112"/>
          </a:xfrm>
        </p:spPr>
        <p:txBody>
          <a:bodyPr/>
          <a:lstStyle/>
          <a:p>
            <a:r>
              <a:rPr lang="pt-BR" dirty="0" smtClean="0"/>
              <a:t>6. Espírito Santo no Pentecostes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5089752"/>
          </a:xfrm>
        </p:spPr>
        <p:txBody>
          <a:bodyPr>
            <a:normAutofit lnSpcReduction="10000"/>
          </a:bodyPr>
          <a:lstStyle/>
          <a:p>
            <a:pPr algn="just"/>
            <a:r>
              <a:rPr lang="pt-BR" dirty="0" smtClean="0"/>
              <a:t>6.1 - O Dia de Pentecostes trouxe um marco singular, a presença para sempre do Espírito Santo com os servos do Senhor Jesus Cristo, que tornaram-se cheios do seu poder.</a:t>
            </a:r>
          </a:p>
          <a:p>
            <a:pPr algn="just"/>
            <a:r>
              <a:rPr lang="pt-BR" dirty="0" smtClean="0"/>
              <a:t>6.2 – Um dia especial para os judeus, Jerusalém estava repleta de pessoas de diferentes países, grande convergência para o local onde estavam os apóstolos.</a:t>
            </a:r>
          </a:p>
          <a:p>
            <a:pPr algn="just"/>
            <a:r>
              <a:rPr lang="pt-BR" dirty="0" smtClean="0"/>
              <a:t>6.3 - Com o advento de Pentecostes estava inaugurada uma nova era da salvação, todos podiam ouvir sobre as grandezas de Deus em sua própria língua.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0" y="692696"/>
            <a:ext cx="8686800" cy="5881840"/>
          </a:xfrm>
        </p:spPr>
        <p:txBody>
          <a:bodyPr/>
          <a:lstStyle/>
          <a:p>
            <a:pPr algn="just">
              <a:buNone/>
            </a:pPr>
            <a:r>
              <a:rPr lang="pt-BR" b="1" i="1" dirty="0" smtClean="0"/>
              <a:t>   ...mas recebereis poder, ao descer sobre vós o Espírito Santo, e sereis minhas testemunhas tanto em Jerusalém como em toda a Judéia e Samaria e até aos confins da terra. </a:t>
            </a:r>
            <a:r>
              <a:rPr lang="pt-BR" sz="2400" dirty="0" smtClean="0"/>
              <a:t>(Atos 1.8)</a:t>
            </a:r>
            <a:endParaRPr lang="pt-BR" sz="2400" dirty="0"/>
          </a:p>
        </p:txBody>
      </p:sp>
      <p:pic>
        <p:nvPicPr>
          <p:cNvPr id="1028" name="Picture 4" descr="http://t3.gstatic.com/images?q=tbn:ANd9GcRY7oki3zPihQwjggE0osrTIFGHz7Uc3MFptFwnhDxi2JODCRC3CA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2924944"/>
            <a:ext cx="8064896" cy="353072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187624" y="764704"/>
            <a:ext cx="7499176" cy="1008112"/>
          </a:xfrm>
        </p:spPr>
        <p:txBody>
          <a:bodyPr/>
          <a:lstStyle/>
          <a:p>
            <a:r>
              <a:rPr lang="pt-BR" dirty="0" smtClean="0"/>
              <a:t>John Piper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0" y="1772816"/>
            <a:ext cx="4644008" cy="4801720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pt-BR" b="1" i="1" dirty="0" smtClean="0"/>
              <a:t>A ação de Cristo em favor da glória de Deus leva inevitavelmente à conclusão de que o propósito de Deus para o seu povo recém-redimido, a igreja, é que o objetivo da nossa vida seja glorificar a Deus.</a:t>
            </a:r>
            <a:endParaRPr lang="pt-BR" b="1" i="1" dirty="0"/>
          </a:p>
        </p:txBody>
      </p:sp>
      <p:pic>
        <p:nvPicPr>
          <p:cNvPr id="29698" name="Picture 2" descr="C:\Users\UNISIG\Desktop\piper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32040" y="1916832"/>
            <a:ext cx="3744416" cy="446449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29600" cy="1445096"/>
          </a:xfrm>
        </p:spPr>
        <p:txBody>
          <a:bodyPr/>
          <a:lstStyle/>
          <a:p>
            <a:r>
              <a:rPr lang="pt-BR" dirty="0" smtClean="0"/>
              <a:t>7. Aplicação 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556792"/>
            <a:ext cx="8229600" cy="4752528"/>
          </a:xfrm>
        </p:spPr>
        <p:txBody>
          <a:bodyPr>
            <a:noAutofit/>
          </a:bodyPr>
          <a:lstStyle/>
          <a:p>
            <a:pPr algn="just"/>
            <a:r>
              <a:rPr lang="pt-BR" dirty="0" smtClean="0"/>
              <a:t>7.1	- Espírito Santo veio para aplicar </a:t>
            </a:r>
            <a:r>
              <a:rPr lang="pt-BR" i="1" dirty="0" smtClean="0"/>
              <a:t>em nós </a:t>
            </a:r>
            <a:r>
              <a:rPr lang="pt-BR" dirty="0" smtClean="0"/>
              <a:t>a obra perfeita e completa que Cristo fez </a:t>
            </a:r>
            <a:r>
              <a:rPr lang="pt-BR" i="1" dirty="0" smtClean="0"/>
              <a:t>por nós</a:t>
            </a:r>
            <a:r>
              <a:rPr lang="pt-BR" dirty="0" smtClean="0"/>
              <a:t>.</a:t>
            </a:r>
          </a:p>
          <a:p>
            <a:pPr algn="just"/>
            <a:r>
              <a:rPr lang="pt-BR" dirty="0" smtClean="0"/>
              <a:t>7.2 - O Espírito Santo é Deus, mas no processo da redenção ele não chama a atenção para a sua pessoa, nem para a sua obra, ele atua em função da obra feita por Jesus Cristo.</a:t>
            </a:r>
          </a:p>
          <a:p>
            <a:pPr algn="just"/>
            <a:r>
              <a:rPr lang="pt-BR" dirty="0" smtClean="0"/>
              <a:t>7.3 - A obra do Espírito Santo se estabelece em nos convencer do pecado, não contempla apenas ao incrédulo, mas também ao crente e à igreja, ensinando, corrigindo e guiando na verdade.</a:t>
            </a:r>
          </a:p>
        </p:txBody>
      </p:sp>
    </p:spTree>
    <p:extLst>
      <p:ext uri="{BB962C8B-B14F-4D97-AF65-F5344CB8AC3E}">
        <p14:creationId xmlns:p14="http://schemas.microsoft.com/office/powerpoint/2010/main" val="4117819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NISIG\Desktop\KairÃ³s[1]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908721"/>
            <a:ext cx="8208912" cy="561662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8229600" cy="1008112"/>
          </a:xfrm>
        </p:spPr>
        <p:txBody>
          <a:bodyPr/>
          <a:lstStyle/>
          <a:p>
            <a:r>
              <a:rPr lang="pt-BR" dirty="0" smtClean="0"/>
              <a:t>Ao único  </a:t>
            </a:r>
            <a:r>
              <a:rPr lang="pt-BR" sz="2800" dirty="0" smtClean="0"/>
              <a:t>(Bené Gomes) </a:t>
            </a:r>
            <a:endParaRPr lang="pt-BR" sz="2800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5161760"/>
          </a:xfrm>
        </p:spPr>
        <p:txBody>
          <a:bodyPr>
            <a:normAutofit/>
          </a:bodyPr>
          <a:lstStyle/>
          <a:p>
            <a:r>
              <a:rPr lang="pt-BR" dirty="0" smtClean="0"/>
              <a:t>Ao único que é digno de receber</a:t>
            </a:r>
            <a:br>
              <a:rPr lang="pt-BR" dirty="0" smtClean="0"/>
            </a:br>
            <a:r>
              <a:rPr lang="pt-BR" dirty="0" smtClean="0"/>
              <a:t>A honra e a glória, a força e o poder</a:t>
            </a:r>
            <a:br>
              <a:rPr lang="pt-BR" dirty="0" smtClean="0"/>
            </a:br>
            <a:r>
              <a:rPr lang="pt-BR" dirty="0" smtClean="0"/>
              <a:t>Ao rei eterno imortal, invisível mas real</a:t>
            </a:r>
            <a:br>
              <a:rPr lang="pt-BR" dirty="0" smtClean="0"/>
            </a:br>
            <a:r>
              <a:rPr lang="pt-BR" dirty="0" smtClean="0"/>
              <a:t>A ele ministramos o louvor</a:t>
            </a:r>
          </a:p>
          <a:p>
            <a:pPr>
              <a:buNone/>
            </a:pPr>
            <a:endParaRPr lang="pt-BR" dirty="0" smtClean="0"/>
          </a:p>
          <a:p>
            <a:r>
              <a:rPr lang="pt-BR" dirty="0" smtClean="0"/>
              <a:t>Coroado estás, ó rei Jesus</a:t>
            </a:r>
          </a:p>
          <a:p>
            <a:pPr>
              <a:buNone/>
            </a:pPr>
            <a:r>
              <a:rPr lang="pt-BR" dirty="0" smtClean="0"/>
              <a:t>	Coroado estás, ó rei Jesus </a:t>
            </a:r>
            <a:br>
              <a:rPr lang="pt-BR" dirty="0" smtClean="0"/>
            </a:br>
            <a:r>
              <a:rPr lang="pt-BR" dirty="0" smtClean="0"/>
              <a:t>Adoramos o teu nome</a:t>
            </a:r>
            <a:br>
              <a:rPr lang="pt-BR" dirty="0" smtClean="0"/>
            </a:br>
            <a:r>
              <a:rPr lang="pt-BR" dirty="0" smtClean="0"/>
              <a:t>Nos rendemos aos teus pés</a:t>
            </a:r>
            <a:br>
              <a:rPr lang="pt-BR" dirty="0" smtClean="0"/>
            </a:br>
            <a:r>
              <a:rPr lang="pt-BR" dirty="0" smtClean="0"/>
              <a:t>Consagramos todo nosso ser a ti</a:t>
            </a:r>
          </a:p>
          <a:p>
            <a:endParaRPr lang="pt-BR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t-BR" dirty="0" smtClean="0"/>
              <a:t>Muito Obrigado!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pt-BR" b="1" dirty="0" smtClean="0"/>
              <a:t>Fim</a:t>
            </a:r>
          </a:p>
          <a:p>
            <a:pPr marL="0" indent="0" algn="ctr">
              <a:buNone/>
            </a:pPr>
            <a:endParaRPr lang="pt-BR" dirty="0"/>
          </a:p>
          <a:p>
            <a:pPr marL="0" indent="0" algn="ctr">
              <a:buNone/>
            </a:pPr>
            <a:r>
              <a:rPr lang="pt-BR" dirty="0"/>
              <a:t>j</a:t>
            </a:r>
            <a:r>
              <a:rPr lang="pt-BR" dirty="0" smtClean="0"/>
              <a:t>osimar.sinodo@terra.com.br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602660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Urbano">
  <a:themeElements>
    <a:clrScheme name="Solstício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Urbano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Urbano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401</TotalTime>
  <Words>516</Words>
  <Application>Microsoft Office PowerPoint</Application>
  <PresentationFormat>Apresentação na tela (4:3)</PresentationFormat>
  <Paragraphs>50</Paragraphs>
  <Slides>17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17</vt:i4>
      </vt:variant>
    </vt:vector>
  </HeadingPairs>
  <TitlesOfParts>
    <vt:vector size="18" baseType="lpstr">
      <vt:lpstr>Urbano</vt:lpstr>
      <vt:lpstr>DEUS EM NÓS: Deus Espírito Santo</vt:lpstr>
      <vt:lpstr>1. Introdução</vt:lpstr>
      <vt:lpstr>2. Panorama bíblico</vt:lpstr>
      <vt:lpstr>F. F. Bruce</vt:lpstr>
      <vt:lpstr>3. Espírito Santo no Antigo Testamento</vt:lpstr>
      <vt:lpstr>Apresentação do PowerPoint</vt:lpstr>
      <vt:lpstr>4. Espírito Santo no Ministério de Jesus</vt:lpstr>
      <vt:lpstr>Apresentação do PowerPoint</vt:lpstr>
      <vt:lpstr>5. Espírito Santo na Vida dos Apóstolos</vt:lpstr>
      <vt:lpstr>Apresentação do PowerPoint</vt:lpstr>
      <vt:lpstr>6. Espírito Santo no Pentecostes</vt:lpstr>
      <vt:lpstr>Apresentação do PowerPoint</vt:lpstr>
      <vt:lpstr>John Piper</vt:lpstr>
      <vt:lpstr>7. Aplicação </vt:lpstr>
      <vt:lpstr>Apresentação do PowerPoint</vt:lpstr>
      <vt:lpstr>Ao único  (Bené Gomes) </vt:lpstr>
      <vt:lpstr>Muito Obrigado!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 Trindade</dc:title>
  <dc:creator>abner davi</dc:creator>
  <cp:lastModifiedBy>Facig</cp:lastModifiedBy>
  <cp:revision>78</cp:revision>
  <dcterms:created xsi:type="dcterms:W3CDTF">2013-02-23T19:23:08Z</dcterms:created>
  <dcterms:modified xsi:type="dcterms:W3CDTF">2014-03-24T23:51:20Z</dcterms:modified>
</cp:coreProperties>
</file>