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7" r:id="rId2"/>
    <p:sldId id="304" r:id="rId3"/>
    <p:sldId id="305" r:id="rId4"/>
    <p:sldId id="259" r:id="rId5"/>
    <p:sldId id="329" r:id="rId6"/>
    <p:sldId id="260" r:id="rId7"/>
    <p:sldId id="333" r:id="rId8"/>
    <p:sldId id="334" r:id="rId9"/>
    <p:sldId id="335" r:id="rId10"/>
    <p:sldId id="336" r:id="rId11"/>
    <p:sldId id="287" r:id="rId12"/>
    <p:sldId id="301" r:id="rId13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448"/>
    <a:srgbClr val="2C5D7B"/>
    <a:srgbClr val="262262"/>
    <a:srgbClr val="2C91D0"/>
    <a:srgbClr val="63C8DB"/>
    <a:srgbClr val="A97B45"/>
    <a:srgbClr val="EE6031"/>
    <a:srgbClr val="F89B33"/>
    <a:srgbClr val="74B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80" autoAdjust="0"/>
  </p:normalViewPr>
  <p:slideViewPr>
    <p:cSldViewPr showGuide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04338-CFCF-4AE1-915C-E1B9DDB84043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EB6D5-91E4-4133-9B58-9EFB116F0E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12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B6D5-91E4-4133-9B58-9EFB116F0E4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57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86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83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98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9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05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78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10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26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73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19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0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EFABD-5482-4F11-95AB-3C566611D801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64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296" y="2132856"/>
            <a:ext cx="5120266" cy="25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7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7026" y="334397"/>
            <a:ext cx="6054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Parte 3 – Oração universal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5" t="28749" r="24687" b="3738"/>
          <a:stretch/>
        </p:blipFill>
        <p:spPr>
          <a:xfrm>
            <a:off x="1884457" y="1340768"/>
            <a:ext cx="5375087" cy="540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5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71408"/>
            <a:ext cx="9144000" cy="2315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404664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Que bom que você compareceu a esta aula!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013176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Que Deus lhe dê</a:t>
            </a:r>
          </a:p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uma ótima semana!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622853"/>
            <a:ext cx="4464496" cy="16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8920"/>
            <a:ext cx="9144000" cy="2315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297230"/>
            <a:ext cx="67687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EBD</a:t>
            </a:r>
            <a:r>
              <a:rPr lang="pt-BR" sz="6600" dirty="0" smtClean="0">
                <a:solidFill>
                  <a:schemeClr val="bg1"/>
                </a:solidFill>
              </a:rPr>
              <a:t> </a:t>
            </a:r>
            <a:r>
              <a:rPr lang="pt-BR" sz="6600" b="1" dirty="0" smtClean="0">
                <a:solidFill>
                  <a:schemeClr val="bg1"/>
                </a:solidFill>
              </a:rPr>
              <a:t>CONSOLIDAÇÃO</a:t>
            </a:r>
            <a:endParaRPr lang="pt-BR" sz="6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395863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2015 – O Ano da Adoração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947" y="1988840"/>
            <a:ext cx="9144000" cy="2775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3C8D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7" y="2941493"/>
            <a:ext cx="643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 smtClean="0">
                <a:solidFill>
                  <a:srgbClr val="2622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Salmos de Adoração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5616" y="5437673"/>
            <a:ext cx="7779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000" i="1" dirty="0" smtClean="0">
                <a:solidFill>
                  <a:schemeClr val="bg1"/>
                </a:solidFill>
                <a:latin typeface="+mj-lt"/>
              </a:rPr>
              <a:t>Professor </a:t>
            </a:r>
            <a:r>
              <a:rPr lang="pt-BR" sz="3000" i="1" dirty="0">
                <a:solidFill>
                  <a:schemeClr val="bg1"/>
                </a:solidFill>
                <a:latin typeface="+mj-lt"/>
              </a:rPr>
              <a:t>1: Rev. Geraldo Ferreira da Silva</a:t>
            </a:r>
            <a:endParaRPr lang="pt-BR" sz="3000" i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sz="3000" i="1" dirty="0" smtClean="0">
                <a:solidFill>
                  <a:schemeClr val="bg1"/>
                </a:solidFill>
                <a:latin typeface="+mj-lt"/>
              </a:rPr>
              <a:t>Professor </a:t>
            </a:r>
            <a:r>
              <a:rPr lang="en-US" sz="3000" i="1" dirty="0">
                <a:solidFill>
                  <a:schemeClr val="bg1"/>
                </a:solidFill>
                <a:latin typeface="+mj-lt"/>
              </a:rPr>
              <a:t>2: </a:t>
            </a:r>
            <a:r>
              <a:rPr lang="en-US" sz="3000" i="1" dirty="0" err="1" smtClean="0">
                <a:solidFill>
                  <a:schemeClr val="bg1"/>
                </a:solidFill>
                <a:latin typeface="+mj-lt"/>
              </a:rPr>
              <a:t>Pb</a:t>
            </a:r>
            <a:r>
              <a:rPr lang="en-US" sz="3000" i="1" dirty="0" smtClean="0">
                <a:solidFill>
                  <a:schemeClr val="bg1"/>
                </a:solidFill>
                <a:latin typeface="+mj-lt"/>
              </a:rPr>
              <a:t>. Walter </a:t>
            </a:r>
            <a:r>
              <a:rPr lang="en-US" sz="3000" i="1" dirty="0" err="1" smtClean="0">
                <a:solidFill>
                  <a:schemeClr val="bg1"/>
                </a:solidFill>
                <a:latin typeface="+mj-lt"/>
              </a:rPr>
              <a:t>Eustáquio</a:t>
            </a:r>
            <a:r>
              <a:rPr lang="en-US" sz="3000" i="1" dirty="0" smtClean="0">
                <a:solidFill>
                  <a:schemeClr val="bg1"/>
                </a:solidFill>
                <a:latin typeface="+mj-lt"/>
              </a:rPr>
              <a:t> Ribeiro</a:t>
            </a:r>
          </a:p>
          <a:p>
            <a:pPr algn="r"/>
            <a:r>
              <a:rPr lang="en-US" sz="3000" i="1" dirty="0" smtClean="0">
                <a:solidFill>
                  <a:schemeClr val="bg1"/>
                </a:solidFill>
                <a:latin typeface="+mj-lt"/>
              </a:rPr>
              <a:t>Professor 3: Sem</a:t>
            </a:r>
            <a:r>
              <a:rPr lang="en-US" sz="3000" i="1" dirty="0">
                <a:solidFill>
                  <a:schemeClr val="bg1"/>
                </a:solidFill>
                <a:latin typeface="+mj-lt"/>
              </a:rPr>
              <a:t>. Francisco Costa </a:t>
            </a:r>
            <a:r>
              <a:rPr lang="en-US" sz="3000" i="1" dirty="0" err="1" smtClean="0">
                <a:solidFill>
                  <a:schemeClr val="bg1"/>
                </a:solidFill>
                <a:latin typeface="+mj-lt"/>
              </a:rPr>
              <a:t>Neto</a:t>
            </a:r>
            <a:endParaRPr lang="en-US" sz="30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0"/>
          <a:stretch/>
        </p:blipFill>
        <p:spPr>
          <a:xfrm>
            <a:off x="0" y="2093805"/>
            <a:ext cx="2275442" cy="25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5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25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51920" y="836712"/>
            <a:ext cx="5292080" cy="3600400"/>
          </a:xfrm>
          <a:prstGeom prst="rect">
            <a:avLst/>
          </a:prstGeom>
          <a:solidFill>
            <a:srgbClr val="D6D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90" y="404664"/>
            <a:ext cx="3806970" cy="48192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95936" y="1844824"/>
            <a:ext cx="49511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 smtClean="0">
                <a:solidFill>
                  <a:srgbClr val="1C9448"/>
                </a:solidFill>
                <a:latin typeface="+mj-lt"/>
              </a:rPr>
              <a:t>SALMO 67</a:t>
            </a:r>
            <a:endParaRPr lang="pt-BR" sz="4800" b="1" dirty="0" smtClean="0">
              <a:solidFill>
                <a:srgbClr val="1C9448"/>
              </a:solidFill>
            </a:endParaRPr>
          </a:p>
          <a:p>
            <a:pPr algn="r"/>
            <a:r>
              <a:rPr lang="pt-BR" sz="3200" dirty="0">
                <a:solidFill>
                  <a:srgbClr val="1C9448"/>
                </a:solidFill>
                <a:latin typeface="+mj-lt"/>
              </a:rPr>
              <a:t>Uma oração </a:t>
            </a:r>
            <a:r>
              <a:rPr lang="pt-BR" sz="3200" dirty="0" smtClean="0">
                <a:solidFill>
                  <a:srgbClr val="1C9448"/>
                </a:solidFill>
                <a:latin typeface="+mj-lt"/>
              </a:rPr>
              <a:t>para Israel</a:t>
            </a:r>
          </a:p>
          <a:p>
            <a:pPr algn="r"/>
            <a:r>
              <a:rPr lang="pt-BR" sz="3200" dirty="0" smtClean="0">
                <a:solidFill>
                  <a:srgbClr val="1C9448"/>
                </a:solidFill>
                <a:latin typeface="+mj-lt"/>
              </a:rPr>
              <a:t>e os gentios</a:t>
            </a:r>
            <a:endParaRPr lang="pt-BR" sz="3200" dirty="0">
              <a:solidFill>
                <a:srgbClr val="1C944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161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8" name="Rectangle 4"/>
          <p:cNvSpPr/>
          <p:nvPr/>
        </p:nvSpPr>
        <p:spPr>
          <a:xfrm>
            <a:off x="279408" y="260648"/>
            <a:ext cx="56746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“Porque a palavra de Deus é viva e eficaz, e mais cortante do que qualquer espada de dois gumes, e penetra até ao ponto de dividir alma e espírito, juntas e medulas, e é apta para discernir os pensamentos e propósitos do coração.”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3015713" y="4892967"/>
            <a:ext cx="5876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“E não há criatura que não seja manifesta na sua presença; pelo contrário, todas as coisas estão descobertas e patentes aos olhos daquele a quem temos de prestar contas.”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3563888" y="6228020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HEBREUS 4.12-13’</a:t>
            </a:r>
            <a:endParaRPr lang="pt-BR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9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t="12110" r="9831"/>
          <a:stretch/>
        </p:blipFill>
        <p:spPr>
          <a:xfrm>
            <a:off x="435429" y="980728"/>
            <a:ext cx="8273143" cy="5969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29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792" y="260648"/>
            <a:ext cx="256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Texto Base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793524" y="1712997"/>
            <a:ext cx="7556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1 Seja Deus gracioso para conosco, e nos abençoe, e faça resplandecer sobre nós o rosto;</a:t>
            </a:r>
          </a:p>
          <a:p>
            <a:pPr algn="ctr"/>
            <a:endParaRPr lang="pt-BR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2 para que se conheça na terra o teu caminho e, em todas as nações, a tua salvação.</a:t>
            </a:r>
          </a:p>
          <a:p>
            <a:pPr algn="ctr"/>
            <a:endParaRPr lang="pt-BR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3 Louvem-te os povos, ó Deus; louvem-te os povos todos.</a:t>
            </a:r>
          </a:p>
          <a:p>
            <a:pPr algn="ctr"/>
            <a:endParaRPr lang="pt-BR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4 Alegrem-se e exultem as gentes, pois julgas os povos com </a:t>
            </a:r>
            <a:r>
              <a:rPr lang="pt-BR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eqüidade</a:t>
            </a:r>
            <a:r>
              <a:rPr lang="pt-BR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e guias na terra as nações.</a:t>
            </a:r>
          </a:p>
          <a:p>
            <a:pPr algn="ctr"/>
            <a:endParaRPr lang="pt-BR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5 Louvem-te os povos, ó Deus; louvem-te os povos todos.</a:t>
            </a:r>
          </a:p>
          <a:p>
            <a:pPr algn="ctr"/>
            <a:endParaRPr lang="pt-BR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6 A terra deu o seu fruto, e Deus, o nosso Deus, nos abençoa.</a:t>
            </a:r>
          </a:p>
          <a:p>
            <a:pPr algn="ctr"/>
            <a:endParaRPr lang="pt-BR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7 Abençoe-nos Deus, e todos os confins da terra o temerão.</a:t>
            </a:r>
          </a:p>
        </p:txBody>
      </p:sp>
    </p:spTree>
    <p:extLst>
      <p:ext uri="{BB962C8B-B14F-4D97-AF65-F5344CB8AC3E}">
        <p14:creationId xmlns:p14="http://schemas.microsoft.com/office/powerpoint/2010/main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792" y="260648"/>
            <a:ext cx="4496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As partes do Salmo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34074" r="5238" b="8995"/>
          <a:stretch/>
        </p:blipFill>
        <p:spPr>
          <a:xfrm>
            <a:off x="209710" y="1845288"/>
            <a:ext cx="8724581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6897" y="260648"/>
            <a:ext cx="6452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Parte 1 – Oração para Israel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49648" y="3933056"/>
            <a:ext cx="213994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88900"/>
            </a:sp3d>
          </a:bodyPr>
          <a:lstStyle/>
          <a:p>
            <a:r>
              <a:rPr lang="pt-BR" sz="3200" b="1" dirty="0">
                <a:latin typeface="Century Gothic" panose="020B0502020202020204" pitchFamily="34" charset="0"/>
              </a:rPr>
              <a:t>Detalhes: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49648" y="4593902"/>
            <a:ext cx="420632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88900"/>
            </a:sp3d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V1: Eco da benção sacerdotal de </a:t>
            </a:r>
            <a:r>
              <a:rPr lang="pt-BR" b="1" dirty="0" err="1">
                <a:latin typeface="Century Gothic" panose="020B0502020202020204" pitchFamily="34" charset="0"/>
              </a:rPr>
              <a:t>Nm</a:t>
            </a:r>
            <a:r>
              <a:rPr lang="pt-BR" b="1" dirty="0">
                <a:latin typeface="Century Gothic" panose="020B0502020202020204" pitchFamily="34" charset="0"/>
              </a:rPr>
              <a:t> 6.24-26. Isso ocorre outras 5 vezes (</a:t>
            </a:r>
            <a:r>
              <a:rPr lang="pt-BR" b="1" dirty="0" err="1">
                <a:latin typeface="Century Gothic" panose="020B0502020202020204" pitchFamily="34" charset="0"/>
              </a:rPr>
              <a:t>Sl</a:t>
            </a:r>
            <a:r>
              <a:rPr lang="pt-BR" b="1" dirty="0">
                <a:latin typeface="Century Gothic" panose="020B0502020202020204" pitchFamily="34" charset="0"/>
              </a:rPr>
              <a:t> </a:t>
            </a:r>
            <a:r>
              <a:rPr lang="pt-BR" b="1" dirty="0" smtClean="0">
                <a:latin typeface="Century Gothic" panose="020B0502020202020204" pitchFamily="34" charset="0"/>
              </a:rPr>
              <a:t>31.16; 80.3, 7 e 19; 119.135</a:t>
            </a:r>
            <a:r>
              <a:rPr lang="pt-BR" b="1" dirty="0" smtClean="0">
                <a:latin typeface="Century Gothic" panose="020B0502020202020204" pitchFamily="34" charset="0"/>
              </a:rPr>
              <a:t>) 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9648" y="5609565"/>
            <a:ext cx="4194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88900"/>
            </a:sp3d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V1 termina com “</a:t>
            </a:r>
            <a:r>
              <a:rPr lang="pt-BR" b="1" dirty="0" err="1">
                <a:latin typeface="Century Gothic" panose="020B0502020202020204" pitchFamily="34" charset="0"/>
              </a:rPr>
              <a:t>selah</a:t>
            </a:r>
            <a:r>
              <a:rPr lang="pt-BR" b="1" dirty="0">
                <a:latin typeface="Century Gothic" panose="020B0502020202020204" pitchFamily="34" charset="0"/>
              </a:rPr>
              <a:t>” , que indica uma pausa ou ênfase ao final da parte.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" t="37884" r="6349" b="22328"/>
          <a:stretch/>
        </p:blipFill>
        <p:spPr>
          <a:xfrm>
            <a:off x="609600" y="1412776"/>
            <a:ext cx="7924801" cy="2728687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4716016" y="5886564"/>
            <a:ext cx="432439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88900"/>
            </a:sp3d>
          </a:bodyPr>
          <a:lstStyle/>
          <a:p>
            <a:pPr algn="r"/>
            <a:r>
              <a:rPr lang="pt-BR" b="1" dirty="0">
                <a:latin typeface="Century Gothic" panose="020B0502020202020204" pitchFamily="34" charset="0"/>
              </a:rPr>
              <a:t>Em resumo: difundir o Evangelho aos gentios sempre esteve nos planos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846212" y="5517232"/>
            <a:ext cx="4194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88900"/>
            </a:sp3d>
          </a:bodyPr>
          <a:lstStyle/>
          <a:p>
            <a:pPr algn="r"/>
            <a:r>
              <a:rPr lang="pt-BR" b="1" dirty="0">
                <a:latin typeface="Century Gothic" panose="020B0502020202020204" pitchFamily="34" charset="0"/>
              </a:rPr>
              <a:t>V2: ver paralelo em </a:t>
            </a:r>
            <a:r>
              <a:rPr lang="pt-BR" b="1" dirty="0" err="1">
                <a:latin typeface="Century Gothic" panose="020B0502020202020204" pitchFamily="34" charset="0"/>
              </a:rPr>
              <a:t>Is</a:t>
            </a:r>
            <a:r>
              <a:rPr lang="pt-BR" b="1" dirty="0">
                <a:latin typeface="Century Gothic" panose="020B0502020202020204" pitchFamily="34" charset="0"/>
              </a:rPr>
              <a:t> 43.10.13</a:t>
            </a:r>
          </a:p>
        </p:txBody>
      </p:sp>
    </p:spTree>
    <p:extLst>
      <p:ext uri="{BB962C8B-B14F-4D97-AF65-F5344CB8AC3E}">
        <p14:creationId xmlns:p14="http://schemas.microsoft.com/office/powerpoint/2010/main" val="196036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8" grpId="0"/>
      <p:bldP spid="10" grpId="0"/>
      <p:bldP spid="12" grpId="0"/>
      <p:bldP spid="1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9512" y="-27384"/>
            <a:ext cx="88676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j-lt"/>
              </a:rPr>
              <a:t>Parte 2 </a:t>
            </a:r>
          </a:p>
          <a:p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Oração </a:t>
            </a:r>
            <a:r>
              <a:rPr lang="pt-BR" sz="3200" b="1" dirty="0">
                <a:solidFill>
                  <a:schemeClr val="bg1"/>
                </a:solidFill>
                <a:latin typeface="+mj-lt"/>
              </a:rPr>
              <a:t>para os gentios – Lembrança do julgamento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93714"/>
            <a:ext cx="4925040" cy="289867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652120" y="2276872"/>
            <a:ext cx="213994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88900"/>
            </a:sp3d>
          </a:bodyPr>
          <a:lstStyle/>
          <a:p>
            <a:r>
              <a:rPr lang="pt-BR" sz="3200" b="1" dirty="0">
                <a:latin typeface="Century Gothic" panose="020B0502020202020204" pitchFamily="34" charset="0"/>
              </a:rPr>
              <a:t>Detalhes: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652121" y="2937718"/>
            <a:ext cx="3312367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88900"/>
            </a:sp3d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V4: Alegria (para os justos), julgamento justo, para desespero dos </a:t>
            </a:r>
            <a:r>
              <a:rPr lang="pt-BR" b="1" dirty="0" smtClean="0">
                <a:latin typeface="Century Gothic" panose="020B0502020202020204" pitchFamily="34" charset="0"/>
              </a:rPr>
              <a:t>ímpios;</a:t>
            </a:r>
          </a:p>
          <a:p>
            <a:endParaRPr lang="pt-BR" b="1" dirty="0">
              <a:latin typeface="Century Gothic" panose="020B0502020202020204" pitchFamily="34" charset="0"/>
            </a:endParaRPr>
          </a:p>
          <a:p>
            <a:r>
              <a:rPr lang="pt-BR" b="1" dirty="0">
                <a:latin typeface="Century Gothic" panose="020B0502020202020204" pitchFamily="34" charset="0"/>
              </a:rPr>
              <a:t>V4, novamente, termina com “</a:t>
            </a:r>
            <a:r>
              <a:rPr lang="pt-BR" b="1" dirty="0" err="1">
                <a:latin typeface="Century Gothic" panose="020B0502020202020204" pitchFamily="34" charset="0"/>
              </a:rPr>
              <a:t>selah</a:t>
            </a:r>
            <a:r>
              <a:rPr lang="pt-BR" b="1" dirty="0">
                <a:latin typeface="Century Gothic" panose="020B0502020202020204" pitchFamily="34" charset="0"/>
              </a:rPr>
              <a:t>” , que indica uma pausa ou ênfase ao final da parte</a:t>
            </a:r>
            <a:r>
              <a:rPr lang="pt-BR" b="1" dirty="0" smtClean="0">
                <a:latin typeface="Century Gothic" panose="020B0502020202020204" pitchFamily="34" charset="0"/>
              </a:rPr>
              <a:t>.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447095" y="5733256"/>
            <a:ext cx="624981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88900"/>
            </a:sp3d>
          </a:bodyPr>
          <a:lstStyle/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ECOS</a:t>
            </a:r>
            <a:r>
              <a:rPr lang="pt-BR" sz="3200" b="1" dirty="0">
                <a:latin typeface="Century Gothic" panose="020B0502020202020204" pitchFamily="34" charset="0"/>
              </a:rPr>
              <a:t>: </a:t>
            </a:r>
            <a:r>
              <a:rPr lang="pt-BR" b="1" dirty="0" err="1">
                <a:latin typeface="Century Gothic" panose="020B0502020202020204" pitchFamily="34" charset="0"/>
              </a:rPr>
              <a:t>Ap</a:t>
            </a:r>
            <a:r>
              <a:rPr lang="pt-BR" b="1" dirty="0">
                <a:latin typeface="Century Gothic" panose="020B0502020202020204" pitchFamily="34" charset="0"/>
              </a:rPr>
              <a:t> 5.12 e </a:t>
            </a:r>
            <a:r>
              <a:rPr lang="pt-BR" b="1" dirty="0" err="1">
                <a:latin typeface="Century Gothic" panose="020B0502020202020204" pitchFamily="34" charset="0"/>
              </a:rPr>
              <a:t>Ap</a:t>
            </a:r>
            <a:r>
              <a:rPr lang="pt-BR" b="1" dirty="0">
                <a:latin typeface="Century Gothic" panose="020B0502020202020204" pitchFamily="34" charset="0"/>
              </a:rPr>
              <a:t> </a:t>
            </a:r>
            <a:r>
              <a:rPr lang="pt-BR" b="1" dirty="0" smtClean="0">
                <a:latin typeface="Century Gothic" panose="020B0502020202020204" pitchFamily="34" charset="0"/>
              </a:rPr>
              <a:t>20.11-15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7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409</Words>
  <Application>Microsoft Office PowerPoint</Application>
  <PresentationFormat>Apresentação na tela (4:3)</PresentationFormat>
  <Paragraphs>50</Paragraphs>
  <Slides>12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WOBi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Dantas da Silva</dc:creator>
  <cp:lastModifiedBy>Conta da Microsoft</cp:lastModifiedBy>
  <cp:revision>129</cp:revision>
  <dcterms:created xsi:type="dcterms:W3CDTF">2015-02-04T17:18:02Z</dcterms:created>
  <dcterms:modified xsi:type="dcterms:W3CDTF">2015-03-22T01:01:06Z</dcterms:modified>
</cp:coreProperties>
</file>