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82" r:id="rId6"/>
    <p:sldId id="284" r:id="rId7"/>
    <p:sldId id="286" r:id="rId8"/>
    <p:sldId id="287" r:id="rId9"/>
    <p:sldId id="288" r:id="rId10"/>
    <p:sldId id="290" r:id="rId11"/>
    <p:sldId id="289" r:id="rId12"/>
    <p:sldId id="293" r:id="rId13"/>
    <p:sldId id="294" r:id="rId14"/>
    <p:sldId id="297" r:id="rId15"/>
    <p:sldId id="283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261" r:id="rId27"/>
    <p:sldId id="314" r:id="rId28"/>
    <p:sldId id="309" r:id="rId29"/>
    <p:sldId id="310" r:id="rId30"/>
    <p:sldId id="311" r:id="rId31"/>
    <p:sldId id="312" r:id="rId32"/>
    <p:sldId id="313" r:id="rId33"/>
    <p:sldId id="308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292" r:id="rId42"/>
    <p:sldId id="262" r:id="rId43"/>
    <p:sldId id="264" r:id="rId44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47D1A"/>
    <a:srgbClr val="FF9966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565C3-CED8-4DD4-AB0A-E628D57D36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841274C-B120-4CA0-8A6A-5DC499993ADD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smtClean="0"/>
            <a:t>Adão e Eva</a:t>
          </a:r>
          <a:endParaRPr lang="pt-BR" dirty="0"/>
        </a:p>
      </dgm:t>
    </dgm:pt>
    <dgm:pt modelId="{5F440EB7-EA3C-438D-8FC8-99D4B83844ED}" type="parTrans" cxnId="{9E477BD6-DCC1-4525-AC89-4C0088C966E8}">
      <dgm:prSet/>
      <dgm:spPr/>
      <dgm:t>
        <a:bodyPr/>
        <a:lstStyle/>
        <a:p>
          <a:endParaRPr lang="pt-BR"/>
        </a:p>
      </dgm:t>
    </dgm:pt>
    <dgm:pt modelId="{799FC49A-80F6-4ACC-AA0E-36345C015AC4}" type="sibTrans" cxnId="{9E477BD6-DCC1-4525-AC89-4C0088C966E8}">
      <dgm:prSet/>
      <dgm:spPr/>
      <dgm:t>
        <a:bodyPr/>
        <a:lstStyle/>
        <a:p>
          <a:endParaRPr lang="pt-BR"/>
        </a:p>
      </dgm:t>
    </dgm:pt>
    <dgm:pt modelId="{DF7BC8E2-8CEE-42AA-A98A-1292D321D7D7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smtClean="0"/>
            <a:t>Abraão e Sara</a:t>
          </a:r>
          <a:endParaRPr lang="pt-BR" dirty="0"/>
        </a:p>
      </dgm:t>
    </dgm:pt>
    <dgm:pt modelId="{C82ECD4D-0DC1-487C-9425-5BBF21A2FABE}" type="parTrans" cxnId="{40361961-EB40-4EF0-A9B6-9EC30364C019}">
      <dgm:prSet/>
      <dgm:spPr/>
      <dgm:t>
        <a:bodyPr/>
        <a:lstStyle/>
        <a:p>
          <a:endParaRPr lang="pt-BR"/>
        </a:p>
      </dgm:t>
    </dgm:pt>
    <dgm:pt modelId="{8902F0F1-556C-4E17-8846-95C8FC8A3552}" type="sibTrans" cxnId="{40361961-EB40-4EF0-A9B6-9EC30364C019}">
      <dgm:prSet/>
      <dgm:spPr/>
      <dgm:t>
        <a:bodyPr/>
        <a:lstStyle/>
        <a:p>
          <a:endParaRPr lang="pt-BR"/>
        </a:p>
      </dgm:t>
    </dgm:pt>
    <dgm:pt modelId="{E1E525DB-E060-45B2-9FDC-212E0F4BA9AE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err="1" smtClean="0"/>
            <a:t>Isaque</a:t>
          </a:r>
          <a:r>
            <a:rPr lang="pt-BR" b="1" dirty="0" smtClean="0"/>
            <a:t> e Rebeca</a:t>
          </a:r>
          <a:endParaRPr lang="pt-BR" dirty="0"/>
        </a:p>
      </dgm:t>
    </dgm:pt>
    <dgm:pt modelId="{D2B77373-5139-4751-AD60-50DC9EF1B0A0}" type="parTrans" cxnId="{A7AC802A-9D2C-4227-9A1D-E06D2EDE6547}">
      <dgm:prSet/>
      <dgm:spPr/>
      <dgm:t>
        <a:bodyPr/>
        <a:lstStyle/>
        <a:p>
          <a:endParaRPr lang="pt-BR"/>
        </a:p>
      </dgm:t>
    </dgm:pt>
    <dgm:pt modelId="{3515C83C-BDDD-483F-83C7-E53AC8D88AC9}" type="sibTrans" cxnId="{A7AC802A-9D2C-4227-9A1D-E06D2EDE6547}">
      <dgm:prSet/>
      <dgm:spPr/>
      <dgm:t>
        <a:bodyPr/>
        <a:lstStyle/>
        <a:p>
          <a:endParaRPr lang="pt-BR"/>
        </a:p>
      </dgm:t>
    </dgm:pt>
    <dgm:pt modelId="{0CD6C725-9495-4987-BC2E-54008988452F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err="1" smtClean="0"/>
            <a:t>Nabal</a:t>
          </a:r>
          <a:r>
            <a:rPr lang="pt-BR" b="1" dirty="0" smtClean="0"/>
            <a:t> e Abigail</a:t>
          </a:r>
          <a:endParaRPr lang="pt-BR" dirty="0"/>
        </a:p>
      </dgm:t>
    </dgm:pt>
    <dgm:pt modelId="{8323F159-83F7-4856-B728-CAF12C8E1444}" type="parTrans" cxnId="{E9BDB4CD-E490-4779-A734-B41610BFC35E}">
      <dgm:prSet/>
      <dgm:spPr/>
      <dgm:t>
        <a:bodyPr/>
        <a:lstStyle/>
        <a:p>
          <a:endParaRPr lang="pt-BR"/>
        </a:p>
      </dgm:t>
    </dgm:pt>
    <dgm:pt modelId="{FFA9DAAA-1398-43CC-BD1C-2EC3B92F353F}" type="sibTrans" cxnId="{E9BDB4CD-E490-4779-A734-B41610BFC35E}">
      <dgm:prSet/>
      <dgm:spPr/>
      <dgm:t>
        <a:bodyPr/>
        <a:lstStyle/>
        <a:p>
          <a:endParaRPr lang="pt-BR"/>
        </a:p>
      </dgm:t>
    </dgm:pt>
    <dgm:pt modelId="{39F69374-51B6-4C17-9C26-5AEA7BB20B12}" type="pres">
      <dgm:prSet presAssocID="{9FE565C3-CED8-4DD4-AB0A-E628D57D369A}" presName="linearFlow" presStyleCnt="0">
        <dgm:presLayoutVars>
          <dgm:dir/>
          <dgm:resizeHandles val="exact"/>
        </dgm:presLayoutVars>
      </dgm:prSet>
      <dgm:spPr/>
    </dgm:pt>
    <dgm:pt modelId="{91DAF354-21D5-4514-87FB-B95B7C7A715A}" type="pres">
      <dgm:prSet presAssocID="{F841274C-B120-4CA0-8A6A-5DC499993ADD}" presName="composite" presStyleCnt="0"/>
      <dgm:spPr/>
    </dgm:pt>
    <dgm:pt modelId="{A0FBA4AE-068F-4E67-9D4D-B1EC0682B9BE}" type="pres">
      <dgm:prSet presAssocID="{F841274C-B120-4CA0-8A6A-5DC499993AD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E71E93-A845-4A43-B4CC-10FD7DC802E3}" type="pres">
      <dgm:prSet presAssocID="{F841274C-B120-4CA0-8A6A-5DC499993ADD}" presName="txShp" presStyleLbl="node1" presStyleIdx="0" presStyleCnt="4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0CE6DF-1CD7-49DB-86D1-1D350FCA15A3}" type="pres">
      <dgm:prSet presAssocID="{799FC49A-80F6-4ACC-AA0E-36345C015AC4}" presName="spacing" presStyleCnt="0"/>
      <dgm:spPr/>
    </dgm:pt>
    <dgm:pt modelId="{28389F85-7622-45F1-83FA-1D85B289EC5A}" type="pres">
      <dgm:prSet presAssocID="{DF7BC8E2-8CEE-42AA-A98A-1292D321D7D7}" presName="composite" presStyleCnt="0"/>
      <dgm:spPr/>
    </dgm:pt>
    <dgm:pt modelId="{C7BB8836-EA30-4B6F-AFCB-F28876BE5A8A}" type="pres">
      <dgm:prSet presAssocID="{DF7BC8E2-8CEE-42AA-A98A-1292D321D7D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6229DCD-DAC5-4440-9E80-CCF5DFC22F0F}" type="pres">
      <dgm:prSet presAssocID="{DF7BC8E2-8CEE-42AA-A98A-1292D321D7D7}" presName="txShp" presStyleLbl="node1" presStyleIdx="1" presStyleCnt="4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C9502-B459-42D6-A96B-AA28908440C1}" type="pres">
      <dgm:prSet presAssocID="{8902F0F1-556C-4E17-8846-95C8FC8A3552}" presName="spacing" presStyleCnt="0"/>
      <dgm:spPr/>
    </dgm:pt>
    <dgm:pt modelId="{5187AB9A-1C77-46B4-991A-E2AC75F8BF1E}" type="pres">
      <dgm:prSet presAssocID="{E1E525DB-E060-45B2-9FDC-212E0F4BA9AE}" presName="composite" presStyleCnt="0"/>
      <dgm:spPr/>
    </dgm:pt>
    <dgm:pt modelId="{7D634F1F-F5F3-4535-8AD9-B3C6C7D08A03}" type="pres">
      <dgm:prSet presAssocID="{E1E525DB-E060-45B2-9FDC-212E0F4BA9AE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18F666A-D409-4058-877E-21D34570AC63}" type="pres">
      <dgm:prSet presAssocID="{E1E525DB-E060-45B2-9FDC-212E0F4BA9AE}" presName="txShp" presStyleLbl="node1" presStyleIdx="2" presStyleCnt="4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443184-2EDE-4F47-B983-8FCB29C4D525}" type="pres">
      <dgm:prSet presAssocID="{3515C83C-BDDD-483F-83C7-E53AC8D88AC9}" presName="spacing" presStyleCnt="0"/>
      <dgm:spPr/>
    </dgm:pt>
    <dgm:pt modelId="{D1A7A638-EC93-4720-B0A8-2C7040EBE127}" type="pres">
      <dgm:prSet presAssocID="{0CD6C725-9495-4987-BC2E-54008988452F}" presName="composite" presStyleCnt="0"/>
      <dgm:spPr/>
    </dgm:pt>
    <dgm:pt modelId="{A7EBF82E-B50A-4093-BC2B-70866E167717}" type="pres">
      <dgm:prSet presAssocID="{0CD6C725-9495-4987-BC2E-54008988452F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CDC7A78-1103-4488-BE42-7AC6EF3F3C89}" type="pres">
      <dgm:prSet presAssocID="{0CD6C725-9495-4987-BC2E-54008988452F}" presName="txShp" presStyleLbl="node1" presStyleIdx="3" presStyleCnt="4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7CDEE7-9434-42ED-B559-395931140CF8}" type="presOf" srcId="{9FE565C3-CED8-4DD4-AB0A-E628D57D369A}" destId="{39F69374-51B6-4C17-9C26-5AEA7BB20B12}" srcOrd="0" destOrd="0" presId="urn:microsoft.com/office/officeart/2005/8/layout/vList3"/>
    <dgm:cxn modelId="{1518D677-049B-4AB3-9EA1-3CBB4806E4E1}" type="presOf" srcId="{E1E525DB-E060-45B2-9FDC-212E0F4BA9AE}" destId="{E18F666A-D409-4058-877E-21D34570AC63}" srcOrd="0" destOrd="0" presId="urn:microsoft.com/office/officeart/2005/8/layout/vList3"/>
    <dgm:cxn modelId="{D6A89C2A-CEAA-4F08-9CA2-C7442DE52083}" type="presOf" srcId="{DF7BC8E2-8CEE-42AA-A98A-1292D321D7D7}" destId="{26229DCD-DAC5-4440-9E80-CCF5DFC22F0F}" srcOrd="0" destOrd="0" presId="urn:microsoft.com/office/officeart/2005/8/layout/vList3"/>
    <dgm:cxn modelId="{E708C3AC-B628-4166-BAFB-4BD58052F012}" type="presOf" srcId="{0CD6C725-9495-4987-BC2E-54008988452F}" destId="{CCDC7A78-1103-4488-BE42-7AC6EF3F3C89}" srcOrd="0" destOrd="0" presId="urn:microsoft.com/office/officeart/2005/8/layout/vList3"/>
    <dgm:cxn modelId="{9E477BD6-DCC1-4525-AC89-4C0088C966E8}" srcId="{9FE565C3-CED8-4DD4-AB0A-E628D57D369A}" destId="{F841274C-B120-4CA0-8A6A-5DC499993ADD}" srcOrd="0" destOrd="0" parTransId="{5F440EB7-EA3C-438D-8FC8-99D4B83844ED}" sibTransId="{799FC49A-80F6-4ACC-AA0E-36345C015AC4}"/>
    <dgm:cxn modelId="{FCE73D80-31D3-4E44-A98F-47D3A79237F6}" type="presOf" srcId="{F841274C-B120-4CA0-8A6A-5DC499993ADD}" destId="{0AE71E93-A845-4A43-B4CC-10FD7DC802E3}" srcOrd="0" destOrd="0" presId="urn:microsoft.com/office/officeart/2005/8/layout/vList3"/>
    <dgm:cxn modelId="{40361961-EB40-4EF0-A9B6-9EC30364C019}" srcId="{9FE565C3-CED8-4DD4-AB0A-E628D57D369A}" destId="{DF7BC8E2-8CEE-42AA-A98A-1292D321D7D7}" srcOrd="1" destOrd="0" parTransId="{C82ECD4D-0DC1-487C-9425-5BBF21A2FABE}" sibTransId="{8902F0F1-556C-4E17-8846-95C8FC8A3552}"/>
    <dgm:cxn modelId="{A7AC802A-9D2C-4227-9A1D-E06D2EDE6547}" srcId="{9FE565C3-CED8-4DD4-AB0A-E628D57D369A}" destId="{E1E525DB-E060-45B2-9FDC-212E0F4BA9AE}" srcOrd="2" destOrd="0" parTransId="{D2B77373-5139-4751-AD60-50DC9EF1B0A0}" sibTransId="{3515C83C-BDDD-483F-83C7-E53AC8D88AC9}"/>
    <dgm:cxn modelId="{E9BDB4CD-E490-4779-A734-B41610BFC35E}" srcId="{9FE565C3-CED8-4DD4-AB0A-E628D57D369A}" destId="{0CD6C725-9495-4987-BC2E-54008988452F}" srcOrd="3" destOrd="0" parTransId="{8323F159-83F7-4856-B728-CAF12C8E1444}" sibTransId="{FFA9DAAA-1398-43CC-BD1C-2EC3B92F353F}"/>
    <dgm:cxn modelId="{BFEE2515-157A-4DA1-84F3-1E3E82491428}" type="presParOf" srcId="{39F69374-51B6-4C17-9C26-5AEA7BB20B12}" destId="{91DAF354-21D5-4514-87FB-B95B7C7A715A}" srcOrd="0" destOrd="0" presId="urn:microsoft.com/office/officeart/2005/8/layout/vList3"/>
    <dgm:cxn modelId="{513C9C70-9392-4CA5-B914-1C3964FB87BF}" type="presParOf" srcId="{91DAF354-21D5-4514-87FB-B95B7C7A715A}" destId="{A0FBA4AE-068F-4E67-9D4D-B1EC0682B9BE}" srcOrd="0" destOrd="0" presId="urn:microsoft.com/office/officeart/2005/8/layout/vList3"/>
    <dgm:cxn modelId="{DED6F2E7-A3CD-4FF3-808E-FD9D49222023}" type="presParOf" srcId="{91DAF354-21D5-4514-87FB-B95B7C7A715A}" destId="{0AE71E93-A845-4A43-B4CC-10FD7DC802E3}" srcOrd="1" destOrd="0" presId="urn:microsoft.com/office/officeart/2005/8/layout/vList3"/>
    <dgm:cxn modelId="{7A3D595E-3895-4BA6-B91F-F8A279A9B716}" type="presParOf" srcId="{39F69374-51B6-4C17-9C26-5AEA7BB20B12}" destId="{6A0CE6DF-1CD7-49DB-86D1-1D350FCA15A3}" srcOrd="1" destOrd="0" presId="urn:microsoft.com/office/officeart/2005/8/layout/vList3"/>
    <dgm:cxn modelId="{89613E98-028E-42BC-9764-AFDF993DE25F}" type="presParOf" srcId="{39F69374-51B6-4C17-9C26-5AEA7BB20B12}" destId="{28389F85-7622-45F1-83FA-1D85B289EC5A}" srcOrd="2" destOrd="0" presId="urn:microsoft.com/office/officeart/2005/8/layout/vList3"/>
    <dgm:cxn modelId="{0068F53A-0FD7-4D16-A003-4C3BA138F35C}" type="presParOf" srcId="{28389F85-7622-45F1-83FA-1D85B289EC5A}" destId="{C7BB8836-EA30-4B6F-AFCB-F28876BE5A8A}" srcOrd="0" destOrd="0" presId="urn:microsoft.com/office/officeart/2005/8/layout/vList3"/>
    <dgm:cxn modelId="{CBA43C88-E7B6-402C-988F-8FE37A05219E}" type="presParOf" srcId="{28389F85-7622-45F1-83FA-1D85B289EC5A}" destId="{26229DCD-DAC5-4440-9E80-CCF5DFC22F0F}" srcOrd="1" destOrd="0" presId="urn:microsoft.com/office/officeart/2005/8/layout/vList3"/>
    <dgm:cxn modelId="{41417CAC-8D7C-4D82-97D9-120376526046}" type="presParOf" srcId="{39F69374-51B6-4C17-9C26-5AEA7BB20B12}" destId="{D4FC9502-B459-42D6-A96B-AA28908440C1}" srcOrd="3" destOrd="0" presId="urn:microsoft.com/office/officeart/2005/8/layout/vList3"/>
    <dgm:cxn modelId="{8F2765DC-3104-4CB5-9A1E-1116876F9D66}" type="presParOf" srcId="{39F69374-51B6-4C17-9C26-5AEA7BB20B12}" destId="{5187AB9A-1C77-46B4-991A-E2AC75F8BF1E}" srcOrd="4" destOrd="0" presId="urn:microsoft.com/office/officeart/2005/8/layout/vList3"/>
    <dgm:cxn modelId="{A6CA507F-1094-4ACF-B83E-4E75C8D7C7D1}" type="presParOf" srcId="{5187AB9A-1C77-46B4-991A-E2AC75F8BF1E}" destId="{7D634F1F-F5F3-4535-8AD9-B3C6C7D08A03}" srcOrd="0" destOrd="0" presId="urn:microsoft.com/office/officeart/2005/8/layout/vList3"/>
    <dgm:cxn modelId="{FEC62B04-25A8-48E1-A017-09C7EFF8BE52}" type="presParOf" srcId="{5187AB9A-1C77-46B4-991A-E2AC75F8BF1E}" destId="{E18F666A-D409-4058-877E-21D34570AC63}" srcOrd="1" destOrd="0" presId="urn:microsoft.com/office/officeart/2005/8/layout/vList3"/>
    <dgm:cxn modelId="{76805A2E-6A6D-44B7-ABCF-075A7B9C55B9}" type="presParOf" srcId="{39F69374-51B6-4C17-9C26-5AEA7BB20B12}" destId="{FB443184-2EDE-4F47-B983-8FCB29C4D525}" srcOrd="5" destOrd="0" presId="urn:microsoft.com/office/officeart/2005/8/layout/vList3"/>
    <dgm:cxn modelId="{567C88AE-D7C2-419B-9258-AFF8B054326B}" type="presParOf" srcId="{39F69374-51B6-4C17-9C26-5AEA7BB20B12}" destId="{D1A7A638-EC93-4720-B0A8-2C7040EBE127}" srcOrd="6" destOrd="0" presId="urn:microsoft.com/office/officeart/2005/8/layout/vList3"/>
    <dgm:cxn modelId="{4C439ECC-5AC5-4F89-A65E-CFCE898EFD1F}" type="presParOf" srcId="{D1A7A638-EC93-4720-B0A8-2C7040EBE127}" destId="{A7EBF82E-B50A-4093-BC2B-70866E167717}" srcOrd="0" destOrd="0" presId="urn:microsoft.com/office/officeart/2005/8/layout/vList3"/>
    <dgm:cxn modelId="{CD6BB66F-B37E-448A-99E0-7A34241DF1D2}" type="presParOf" srcId="{D1A7A638-EC93-4720-B0A8-2C7040EBE127}" destId="{CCDC7A78-1103-4488-BE42-7AC6EF3F3C89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73F31-EEE3-4DF8-B0D0-BDC2CF9BC1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F580E19-3E8B-40AA-A99E-1578D64CB876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SOBERANIA</a:t>
          </a:r>
          <a:endParaRPr lang="pt-BR" b="1" dirty="0"/>
        </a:p>
      </dgm:t>
    </dgm:pt>
    <dgm:pt modelId="{5099CC28-91A3-481C-875F-10C1BDFC12AA}" type="parTrans" cxnId="{AD12AC18-47A9-4F8A-AE59-926AC9D3A7DF}">
      <dgm:prSet/>
      <dgm:spPr/>
      <dgm:t>
        <a:bodyPr/>
        <a:lstStyle/>
        <a:p>
          <a:endParaRPr lang="pt-BR"/>
        </a:p>
      </dgm:t>
    </dgm:pt>
    <dgm:pt modelId="{B9E72DBA-93C2-4F97-BEA0-A48A32DF4139}" type="sibTrans" cxnId="{AD12AC18-47A9-4F8A-AE59-926AC9D3A7DF}">
      <dgm:prSet/>
      <dgm:spPr/>
      <dgm:t>
        <a:bodyPr/>
        <a:lstStyle/>
        <a:p>
          <a:endParaRPr lang="pt-BR"/>
        </a:p>
      </dgm:t>
    </dgm:pt>
    <dgm:pt modelId="{D3310D94-6A01-4FC9-A055-CA00B8CD77CA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BONDADE</a:t>
          </a:r>
          <a:endParaRPr lang="pt-BR" b="1" dirty="0"/>
        </a:p>
      </dgm:t>
    </dgm:pt>
    <dgm:pt modelId="{DE6265B3-88CD-42C5-B479-C330D6726CA8}" type="parTrans" cxnId="{DB4553A8-F3E1-47DC-A997-6CFCC921DA8A}">
      <dgm:prSet/>
      <dgm:spPr/>
      <dgm:t>
        <a:bodyPr/>
        <a:lstStyle/>
        <a:p>
          <a:endParaRPr lang="pt-BR"/>
        </a:p>
      </dgm:t>
    </dgm:pt>
    <dgm:pt modelId="{167966EB-9C6F-432B-A243-F7764D54DE0A}" type="sibTrans" cxnId="{DB4553A8-F3E1-47DC-A997-6CFCC921DA8A}">
      <dgm:prSet/>
      <dgm:spPr/>
      <dgm:t>
        <a:bodyPr/>
        <a:lstStyle/>
        <a:p>
          <a:endParaRPr lang="pt-BR"/>
        </a:p>
      </dgm:t>
    </dgm:pt>
    <dgm:pt modelId="{66B5CDA4-8C99-4EF7-BF83-89D792FD3FAF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MISERICÓRDIA</a:t>
          </a:r>
          <a:endParaRPr lang="pt-BR" b="1" dirty="0"/>
        </a:p>
      </dgm:t>
    </dgm:pt>
    <dgm:pt modelId="{80AECFD8-AF9E-4AAE-9282-5CFD44655E73}" type="parTrans" cxnId="{E3492A97-6547-4C63-9A55-CDB091F612A8}">
      <dgm:prSet/>
      <dgm:spPr/>
      <dgm:t>
        <a:bodyPr/>
        <a:lstStyle/>
        <a:p>
          <a:endParaRPr lang="pt-BR"/>
        </a:p>
      </dgm:t>
    </dgm:pt>
    <dgm:pt modelId="{E0AE4A6A-ABE6-4E6E-8273-44D7428BE297}" type="sibTrans" cxnId="{E3492A97-6547-4C63-9A55-CDB091F612A8}">
      <dgm:prSet/>
      <dgm:spPr/>
      <dgm:t>
        <a:bodyPr/>
        <a:lstStyle/>
        <a:p>
          <a:endParaRPr lang="pt-BR"/>
        </a:p>
      </dgm:t>
    </dgm:pt>
    <dgm:pt modelId="{28D9CD8D-5535-4BE1-B40C-C16A09BB4176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PROVIDÊNCIA</a:t>
          </a:r>
          <a:endParaRPr lang="pt-BR" b="1" dirty="0"/>
        </a:p>
      </dgm:t>
    </dgm:pt>
    <dgm:pt modelId="{92DC591D-962F-461D-AF51-FA650F74AF09}" type="parTrans" cxnId="{3C2D4FE3-6574-4434-BECC-ADC1FAA65A6A}">
      <dgm:prSet/>
      <dgm:spPr/>
      <dgm:t>
        <a:bodyPr/>
        <a:lstStyle/>
        <a:p>
          <a:endParaRPr lang="pt-BR"/>
        </a:p>
      </dgm:t>
    </dgm:pt>
    <dgm:pt modelId="{8DAF6F13-FBD9-4BF7-AA26-EA79CB1825E4}" type="sibTrans" cxnId="{3C2D4FE3-6574-4434-BECC-ADC1FAA65A6A}">
      <dgm:prSet/>
      <dgm:spPr/>
      <dgm:t>
        <a:bodyPr/>
        <a:lstStyle/>
        <a:p>
          <a:endParaRPr lang="pt-BR"/>
        </a:p>
      </dgm:t>
    </dgm:pt>
    <dgm:pt modelId="{D7D340B4-C2AD-425A-A921-33E2B64827AE}" type="pres">
      <dgm:prSet presAssocID="{70C73F31-EEE3-4DF8-B0D0-BDC2CF9BC1C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094B0F-29FF-4820-9A91-757B483EADDF}" type="pres">
      <dgm:prSet presAssocID="{70C73F31-EEE3-4DF8-B0D0-BDC2CF9BC1C7}" presName="diamond" presStyleLbl="bgShp" presStyleIdx="0" presStyleCnt="1"/>
      <dgm:spPr>
        <a:solidFill>
          <a:srgbClr val="FFC000">
            <a:alpha val="50000"/>
          </a:srgbClr>
        </a:solidFill>
      </dgm:spPr>
      <dgm:t>
        <a:bodyPr/>
        <a:lstStyle/>
        <a:p>
          <a:endParaRPr lang="pt-BR"/>
        </a:p>
      </dgm:t>
    </dgm:pt>
    <dgm:pt modelId="{6B39B561-573A-42E3-9171-822D60D6067D}" type="pres">
      <dgm:prSet presAssocID="{70C73F31-EEE3-4DF8-B0D0-BDC2CF9BC1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353C20-E973-4E9B-A005-7CE505A3BD34}" type="pres">
      <dgm:prSet presAssocID="{70C73F31-EEE3-4DF8-B0D0-BDC2CF9BC1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36D5FB-E5A0-47C1-AB6A-DE30A9B75763}" type="pres">
      <dgm:prSet presAssocID="{70C73F31-EEE3-4DF8-B0D0-BDC2CF9BC1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116217-24F2-4C99-9D7F-267EC6C48B1C}" type="pres">
      <dgm:prSet presAssocID="{70C73F31-EEE3-4DF8-B0D0-BDC2CF9BC1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B8C805-7B8C-43EC-A432-DAB65ACC20DD}" type="presOf" srcId="{FF580E19-3E8B-40AA-A99E-1578D64CB876}" destId="{6B39B561-573A-42E3-9171-822D60D6067D}" srcOrd="0" destOrd="0" presId="urn:microsoft.com/office/officeart/2005/8/layout/matrix3"/>
    <dgm:cxn modelId="{E3492A97-6547-4C63-9A55-CDB091F612A8}" srcId="{70C73F31-EEE3-4DF8-B0D0-BDC2CF9BC1C7}" destId="{66B5CDA4-8C99-4EF7-BF83-89D792FD3FAF}" srcOrd="2" destOrd="0" parTransId="{80AECFD8-AF9E-4AAE-9282-5CFD44655E73}" sibTransId="{E0AE4A6A-ABE6-4E6E-8273-44D7428BE297}"/>
    <dgm:cxn modelId="{3F3088B1-8FFB-4C71-BEAF-F7DE60DC3222}" type="presOf" srcId="{66B5CDA4-8C99-4EF7-BF83-89D792FD3FAF}" destId="{7936D5FB-E5A0-47C1-AB6A-DE30A9B75763}" srcOrd="0" destOrd="0" presId="urn:microsoft.com/office/officeart/2005/8/layout/matrix3"/>
    <dgm:cxn modelId="{3C2D4FE3-6574-4434-BECC-ADC1FAA65A6A}" srcId="{70C73F31-EEE3-4DF8-B0D0-BDC2CF9BC1C7}" destId="{28D9CD8D-5535-4BE1-B40C-C16A09BB4176}" srcOrd="3" destOrd="0" parTransId="{92DC591D-962F-461D-AF51-FA650F74AF09}" sibTransId="{8DAF6F13-FBD9-4BF7-AA26-EA79CB1825E4}"/>
    <dgm:cxn modelId="{DB4553A8-F3E1-47DC-A997-6CFCC921DA8A}" srcId="{70C73F31-EEE3-4DF8-B0D0-BDC2CF9BC1C7}" destId="{D3310D94-6A01-4FC9-A055-CA00B8CD77CA}" srcOrd="1" destOrd="0" parTransId="{DE6265B3-88CD-42C5-B479-C330D6726CA8}" sibTransId="{167966EB-9C6F-432B-A243-F7764D54DE0A}"/>
    <dgm:cxn modelId="{6775CAEB-4B19-4266-8DF6-A19CD211342D}" type="presOf" srcId="{28D9CD8D-5535-4BE1-B40C-C16A09BB4176}" destId="{BF116217-24F2-4C99-9D7F-267EC6C48B1C}" srcOrd="0" destOrd="0" presId="urn:microsoft.com/office/officeart/2005/8/layout/matrix3"/>
    <dgm:cxn modelId="{AD12AC18-47A9-4F8A-AE59-926AC9D3A7DF}" srcId="{70C73F31-EEE3-4DF8-B0D0-BDC2CF9BC1C7}" destId="{FF580E19-3E8B-40AA-A99E-1578D64CB876}" srcOrd="0" destOrd="0" parTransId="{5099CC28-91A3-481C-875F-10C1BDFC12AA}" sibTransId="{B9E72DBA-93C2-4F97-BEA0-A48A32DF4139}"/>
    <dgm:cxn modelId="{944EF452-C483-450F-9C9B-0E963753FF43}" type="presOf" srcId="{70C73F31-EEE3-4DF8-B0D0-BDC2CF9BC1C7}" destId="{D7D340B4-C2AD-425A-A921-33E2B64827AE}" srcOrd="0" destOrd="0" presId="urn:microsoft.com/office/officeart/2005/8/layout/matrix3"/>
    <dgm:cxn modelId="{58B9ADC2-39B8-4A9F-AEB4-2B55CB8829F6}" type="presOf" srcId="{D3310D94-6A01-4FC9-A055-CA00B8CD77CA}" destId="{44353C20-E973-4E9B-A005-7CE505A3BD34}" srcOrd="0" destOrd="0" presId="urn:microsoft.com/office/officeart/2005/8/layout/matrix3"/>
    <dgm:cxn modelId="{E7753DE7-C04A-4E55-BF5E-50A7C74D4F4D}" type="presParOf" srcId="{D7D340B4-C2AD-425A-A921-33E2B64827AE}" destId="{CC094B0F-29FF-4820-9A91-757B483EADDF}" srcOrd="0" destOrd="0" presId="urn:microsoft.com/office/officeart/2005/8/layout/matrix3"/>
    <dgm:cxn modelId="{33A48F1E-34D8-4BA2-8E30-224BB7708E8B}" type="presParOf" srcId="{D7D340B4-C2AD-425A-A921-33E2B64827AE}" destId="{6B39B561-573A-42E3-9171-822D60D6067D}" srcOrd="1" destOrd="0" presId="urn:microsoft.com/office/officeart/2005/8/layout/matrix3"/>
    <dgm:cxn modelId="{A496BD98-87F1-4A67-86C1-C2BB9D786703}" type="presParOf" srcId="{D7D340B4-C2AD-425A-A921-33E2B64827AE}" destId="{44353C20-E973-4E9B-A005-7CE505A3BD34}" srcOrd="2" destOrd="0" presId="urn:microsoft.com/office/officeart/2005/8/layout/matrix3"/>
    <dgm:cxn modelId="{DB863088-7F1E-4B54-A01A-14288E235817}" type="presParOf" srcId="{D7D340B4-C2AD-425A-A921-33E2B64827AE}" destId="{7936D5FB-E5A0-47C1-AB6A-DE30A9B75763}" srcOrd="3" destOrd="0" presId="urn:microsoft.com/office/officeart/2005/8/layout/matrix3"/>
    <dgm:cxn modelId="{3D55D3D0-098E-40F3-8AAB-6EDED8FEEFF1}" type="presParOf" srcId="{D7D340B4-C2AD-425A-A921-33E2B64827AE}" destId="{BF116217-24F2-4C99-9D7F-267EC6C48B1C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6A176-9208-402D-B507-48E246A75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3E473E-79BC-4987-A5F2-69D7B67933CA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Livro Histórico</a:t>
          </a:r>
          <a:r>
            <a:rPr lang="pt-BR" dirty="0" smtClean="0"/>
            <a:t>: (Rute 4:18-22)</a:t>
          </a:r>
          <a:endParaRPr lang="pt-BR" dirty="0"/>
        </a:p>
      </dgm:t>
    </dgm:pt>
    <dgm:pt modelId="{9AEFF09C-DFD0-446E-B29A-58433FA85766}" type="parTrans" cxnId="{07CD6DA0-0543-4D8C-9E64-410C1D9097F7}">
      <dgm:prSet/>
      <dgm:spPr/>
      <dgm:t>
        <a:bodyPr/>
        <a:lstStyle/>
        <a:p>
          <a:endParaRPr lang="pt-BR"/>
        </a:p>
      </dgm:t>
    </dgm:pt>
    <dgm:pt modelId="{847F40F2-1532-464A-A1A7-1F0112EF87CA}" type="sibTrans" cxnId="{07CD6DA0-0543-4D8C-9E64-410C1D9097F7}">
      <dgm:prSet/>
      <dgm:spPr/>
      <dgm:t>
        <a:bodyPr/>
        <a:lstStyle/>
        <a:p>
          <a:endParaRPr lang="pt-BR"/>
        </a:p>
      </dgm:t>
    </dgm:pt>
    <dgm:pt modelId="{5BF11722-C1C2-4094-A4CB-75778B79E7B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O livro de Rute foi escrito no período do reinado de DAVI;</a:t>
          </a:r>
          <a:endParaRPr lang="pt-BR" dirty="0">
            <a:solidFill>
              <a:schemeClr val="tx1"/>
            </a:solidFill>
          </a:endParaRPr>
        </a:p>
      </dgm:t>
    </dgm:pt>
    <dgm:pt modelId="{711B61B0-A8BC-4DF3-B9CA-4B698DB4CD0B}" type="parTrans" cxnId="{E151F3FB-AF81-4977-BCCB-0CAA8B5B6E41}">
      <dgm:prSet/>
      <dgm:spPr/>
      <dgm:t>
        <a:bodyPr/>
        <a:lstStyle/>
        <a:p>
          <a:endParaRPr lang="pt-BR"/>
        </a:p>
      </dgm:t>
    </dgm:pt>
    <dgm:pt modelId="{89A7F395-47DE-4A4B-A68C-901E819CA6A7}" type="sibTrans" cxnId="{E151F3FB-AF81-4977-BCCB-0CAA8B5B6E41}">
      <dgm:prSet/>
      <dgm:spPr/>
      <dgm:t>
        <a:bodyPr/>
        <a:lstStyle/>
        <a:p>
          <a:endParaRPr lang="pt-BR"/>
        </a:p>
      </dgm:t>
    </dgm:pt>
    <dgm:pt modelId="{6B74FE39-287C-469A-9260-D970DEFFA451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Conduz para a chegada de um Líder Messiânico:</a:t>
          </a:r>
          <a:endParaRPr lang="pt-BR" dirty="0"/>
        </a:p>
      </dgm:t>
    </dgm:pt>
    <dgm:pt modelId="{C24DFD12-5D7A-42E0-A450-6E7A6B678E0B}" type="parTrans" cxnId="{C311B318-A28E-4802-AFCC-07EF4CA90A4D}">
      <dgm:prSet/>
      <dgm:spPr/>
      <dgm:t>
        <a:bodyPr/>
        <a:lstStyle/>
        <a:p>
          <a:endParaRPr lang="pt-BR"/>
        </a:p>
      </dgm:t>
    </dgm:pt>
    <dgm:pt modelId="{45347CAB-C58B-44ED-B747-842D16EE8DC8}" type="sibTrans" cxnId="{C311B318-A28E-4802-AFCC-07EF4CA90A4D}">
      <dgm:prSet/>
      <dgm:spPr/>
      <dgm:t>
        <a:bodyPr/>
        <a:lstStyle/>
        <a:p>
          <a:endParaRPr lang="pt-BR"/>
        </a:p>
      </dgm:t>
    </dgm:pt>
    <dgm:pt modelId="{BAD1F9D8-671C-43E2-B115-3D3469002F2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Tem a intenção de demonstrar a preparação de um líder segundo o coração de Deus;</a:t>
          </a:r>
          <a:endParaRPr lang="pt-BR" dirty="0">
            <a:solidFill>
              <a:schemeClr val="tx1"/>
            </a:solidFill>
          </a:endParaRPr>
        </a:p>
      </dgm:t>
    </dgm:pt>
    <dgm:pt modelId="{0E7A4E92-BD5E-42B0-A45D-0CA9F4E881E8}" type="parTrans" cxnId="{3C32CE5B-495C-4121-BB82-A1A954A2C1C9}">
      <dgm:prSet/>
      <dgm:spPr/>
      <dgm:t>
        <a:bodyPr/>
        <a:lstStyle/>
        <a:p>
          <a:endParaRPr lang="pt-BR"/>
        </a:p>
      </dgm:t>
    </dgm:pt>
    <dgm:pt modelId="{78E447EA-E0F2-4EF4-B749-DC18300F66E3}" type="sibTrans" cxnId="{3C32CE5B-495C-4121-BB82-A1A954A2C1C9}">
      <dgm:prSet/>
      <dgm:spPr/>
      <dgm:t>
        <a:bodyPr/>
        <a:lstStyle/>
        <a:p>
          <a:endParaRPr lang="pt-BR"/>
        </a:p>
      </dgm:t>
    </dgm:pt>
    <dgm:pt modelId="{C019DD63-97A4-4514-B143-FD5EA7EF39F3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Intervenção de Deus na história de seu povo:</a:t>
          </a:r>
          <a:endParaRPr lang="pt-BR" dirty="0"/>
        </a:p>
      </dgm:t>
    </dgm:pt>
    <dgm:pt modelId="{B3D655AC-9175-46C4-B5B3-1AAD58E2A705}" type="parTrans" cxnId="{041AD31F-CED2-47EE-957D-0503F8E5F9EA}">
      <dgm:prSet/>
      <dgm:spPr/>
      <dgm:t>
        <a:bodyPr/>
        <a:lstStyle/>
        <a:p>
          <a:endParaRPr lang="pt-BR"/>
        </a:p>
      </dgm:t>
    </dgm:pt>
    <dgm:pt modelId="{DFD0692A-8D8C-4632-82B4-D141BBAD953F}" type="sibTrans" cxnId="{041AD31F-CED2-47EE-957D-0503F8E5F9EA}">
      <dgm:prSet/>
      <dgm:spPr/>
      <dgm:t>
        <a:bodyPr/>
        <a:lstStyle/>
        <a:p>
          <a:endParaRPr lang="pt-BR"/>
        </a:p>
      </dgm:t>
    </dgm:pt>
    <dgm:pt modelId="{8C31D981-88C7-437A-961D-9FA1FA3EE64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Demonstra e valida o reinado de DAVI como estabelecido por meio da intervenção de DEUS;</a:t>
          </a:r>
          <a:endParaRPr lang="pt-BR" dirty="0">
            <a:solidFill>
              <a:schemeClr val="tx1"/>
            </a:solidFill>
          </a:endParaRPr>
        </a:p>
      </dgm:t>
    </dgm:pt>
    <dgm:pt modelId="{6C0DEDF3-423F-4364-A19E-E66854E7A70D}" type="parTrans" cxnId="{068A4BBD-0F5A-4B07-84D2-6B0B72A578F5}">
      <dgm:prSet/>
      <dgm:spPr/>
      <dgm:t>
        <a:bodyPr/>
        <a:lstStyle/>
        <a:p>
          <a:endParaRPr lang="pt-BR"/>
        </a:p>
      </dgm:t>
    </dgm:pt>
    <dgm:pt modelId="{069D9C2A-44AE-4D89-8317-D936D5B4B7BB}" type="sibTrans" cxnId="{068A4BBD-0F5A-4B07-84D2-6B0B72A578F5}">
      <dgm:prSet/>
      <dgm:spPr/>
      <dgm:t>
        <a:bodyPr/>
        <a:lstStyle/>
        <a:p>
          <a:endParaRPr lang="pt-BR"/>
        </a:p>
      </dgm:t>
    </dgm:pt>
    <dgm:pt modelId="{08D7F4C5-32E6-4B2B-81B2-9F8B93176A0F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Enfatiza a Soberania de Deus:</a:t>
          </a:r>
          <a:endParaRPr lang="pt-BR" dirty="0"/>
        </a:p>
      </dgm:t>
    </dgm:pt>
    <dgm:pt modelId="{F3DDF050-7653-4B40-A68F-7A3952DEF61A}" type="parTrans" cxnId="{B83FA724-9C46-4E47-80B5-E18C7D03A387}">
      <dgm:prSet/>
      <dgm:spPr/>
      <dgm:t>
        <a:bodyPr/>
        <a:lstStyle/>
        <a:p>
          <a:endParaRPr lang="pt-BR"/>
        </a:p>
      </dgm:t>
    </dgm:pt>
    <dgm:pt modelId="{2401E2AC-7174-4A66-8502-32D5313BB3E5}" type="sibTrans" cxnId="{B83FA724-9C46-4E47-80B5-E18C7D03A387}">
      <dgm:prSet/>
      <dgm:spPr/>
      <dgm:t>
        <a:bodyPr/>
        <a:lstStyle/>
        <a:p>
          <a:endParaRPr lang="pt-BR"/>
        </a:p>
      </dgm:t>
    </dgm:pt>
    <dgm:pt modelId="{B4A1A701-D5A8-404E-8809-FBF0C213F5F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Apresenta a soberania de Deus a partir de uma ótica sobre os pequenos detalhes; (Enquanto o livro dos Juízes apresenta grandes realizações e livramentos de Deus);</a:t>
          </a:r>
          <a:endParaRPr lang="pt-BR" dirty="0">
            <a:solidFill>
              <a:schemeClr val="tx1"/>
            </a:solidFill>
          </a:endParaRPr>
        </a:p>
      </dgm:t>
    </dgm:pt>
    <dgm:pt modelId="{9431AD4B-62EC-42D2-9C01-0DD2F5818C4A}" type="parTrans" cxnId="{533E4E14-C32A-438B-A036-D30216789BF3}">
      <dgm:prSet/>
      <dgm:spPr/>
      <dgm:t>
        <a:bodyPr/>
        <a:lstStyle/>
        <a:p>
          <a:endParaRPr lang="pt-BR"/>
        </a:p>
      </dgm:t>
    </dgm:pt>
    <dgm:pt modelId="{330788C9-E6A8-4A31-BE74-B00A669D19A1}" type="sibTrans" cxnId="{533E4E14-C32A-438B-A036-D30216789BF3}">
      <dgm:prSet/>
      <dgm:spPr/>
      <dgm:t>
        <a:bodyPr/>
        <a:lstStyle/>
        <a:p>
          <a:endParaRPr lang="pt-BR"/>
        </a:p>
      </dgm:t>
    </dgm:pt>
    <dgm:pt modelId="{C445BB7F-FE9C-4EB3-94E0-D29886A5D600}">
      <dgm:prSet phldrT="[Texto]"/>
      <dgm:spPr/>
      <dgm:t>
        <a:bodyPr/>
        <a:lstStyle/>
        <a:p>
          <a:r>
            <a:rPr lang="pt-BR" dirty="0" err="1" smtClean="0"/>
            <a:t>Mt</a:t>
          </a:r>
          <a:r>
            <a:rPr lang="pt-BR" dirty="0" smtClean="0"/>
            <a:t> 1:5-6b : “E </a:t>
          </a:r>
          <a:r>
            <a:rPr lang="pt-BR" dirty="0" err="1" smtClean="0"/>
            <a:t>Salmom</a:t>
          </a:r>
          <a:r>
            <a:rPr lang="pt-BR" dirty="0" smtClean="0"/>
            <a:t> gerou, de </a:t>
          </a:r>
          <a:r>
            <a:rPr lang="pt-BR" dirty="0" err="1" smtClean="0"/>
            <a:t>Raabe</a:t>
          </a:r>
          <a:r>
            <a:rPr lang="pt-BR" dirty="0" smtClean="0"/>
            <a:t>, a </a:t>
          </a:r>
          <a:r>
            <a:rPr lang="pt-BR" dirty="0" err="1" smtClean="0"/>
            <a:t>Boaz</a:t>
          </a:r>
          <a:r>
            <a:rPr lang="pt-BR" dirty="0" smtClean="0"/>
            <a:t>; e </a:t>
          </a:r>
          <a:r>
            <a:rPr lang="pt-BR" dirty="0" err="1" smtClean="0"/>
            <a:t>Boaz</a:t>
          </a:r>
          <a:r>
            <a:rPr lang="pt-BR" dirty="0" smtClean="0"/>
            <a:t> gerou de Rute a </a:t>
          </a:r>
          <a:r>
            <a:rPr lang="pt-BR" dirty="0" err="1" smtClean="0"/>
            <a:t>Obede</a:t>
          </a:r>
          <a:r>
            <a:rPr lang="pt-BR" dirty="0" smtClean="0"/>
            <a:t>; e </a:t>
          </a:r>
          <a:r>
            <a:rPr lang="pt-BR" dirty="0" err="1" smtClean="0"/>
            <a:t>Obede</a:t>
          </a:r>
          <a:r>
            <a:rPr lang="pt-BR" dirty="0" smtClean="0"/>
            <a:t> gerou a Jessé; E Jessé gerou ao rei Davi.”</a:t>
          </a:r>
          <a:endParaRPr lang="pt-BR" dirty="0"/>
        </a:p>
      </dgm:t>
    </dgm:pt>
    <dgm:pt modelId="{C615A220-FF7B-4CA0-ABCA-F6BD6C3D1919}" type="parTrans" cxnId="{EEF052F9-18AD-4001-8C7B-BF2077E84F61}">
      <dgm:prSet/>
      <dgm:spPr/>
      <dgm:t>
        <a:bodyPr/>
        <a:lstStyle/>
        <a:p>
          <a:endParaRPr lang="pt-BR"/>
        </a:p>
      </dgm:t>
    </dgm:pt>
    <dgm:pt modelId="{B88A97A8-B9C3-4141-80C4-1C9CC7CAE338}" type="sibTrans" cxnId="{EEF052F9-18AD-4001-8C7B-BF2077E84F61}">
      <dgm:prSet/>
      <dgm:spPr/>
      <dgm:t>
        <a:bodyPr/>
        <a:lstStyle/>
        <a:p>
          <a:endParaRPr lang="pt-BR"/>
        </a:p>
      </dgm:t>
    </dgm:pt>
    <dgm:pt modelId="{D4853041-EF01-4C46-A650-A5A45A4BD18F}" type="pres">
      <dgm:prSet presAssocID="{85C6A176-9208-402D-B507-48E246A75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99C4DE-2445-43BD-AA1A-8162EEC0EFF7}" type="pres">
      <dgm:prSet presAssocID="{0F3E473E-79BC-4987-A5F2-69D7B67933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75A8F-4A1C-4264-BD26-F06A360D51AE}" type="pres">
      <dgm:prSet presAssocID="{0F3E473E-79BC-4987-A5F2-69D7B67933C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61EFA-2967-431A-B861-645166AB3644}" type="pres">
      <dgm:prSet presAssocID="{6B74FE39-287C-469A-9260-D970DEFFA451}" presName="parentText" presStyleLbl="node1" presStyleIdx="1" presStyleCnt="4" custLinFactNeighborX="78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FF9B63-C963-44A4-AAB9-AB2CC0D5148D}" type="pres">
      <dgm:prSet presAssocID="{6B74FE39-287C-469A-9260-D970DEFFA45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D99CB3-1182-498C-BB49-DC8375734C57}" type="pres">
      <dgm:prSet presAssocID="{C019DD63-97A4-4514-B143-FD5EA7EF39F3}" presName="parentText" presStyleLbl="node1" presStyleIdx="2" presStyleCnt="4" custLinFactNeighborX="78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4477AB-77E7-4A1E-A023-EE778EB75937}" type="pres">
      <dgm:prSet presAssocID="{C019DD63-97A4-4514-B143-FD5EA7EF39F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6B19D5-7111-474F-AE13-53B3900F66B0}" type="pres">
      <dgm:prSet presAssocID="{08D7F4C5-32E6-4B2B-81B2-9F8B93176A0F}" presName="parentText" presStyleLbl="node1" presStyleIdx="3" presStyleCnt="4" custLinFactNeighborX="78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1513A2-270A-4AF1-B91B-1344FC621ADD}" type="pres">
      <dgm:prSet presAssocID="{08D7F4C5-32E6-4B2B-81B2-9F8B93176A0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3FA724-9C46-4E47-80B5-E18C7D03A387}" srcId="{85C6A176-9208-402D-B507-48E246A75332}" destId="{08D7F4C5-32E6-4B2B-81B2-9F8B93176A0F}" srcOrd="3" destOrd="0" parTransId="{F3DDF050-7653-4B40-A68F-7A3952DEF61A}" sibTransId="{2401E2AC-7174-4A66-8502-32D5313BB3E5}"/>
    <dgm:cxn modelId="{2D4E5D6C-9704-40D9-872A-9A5B9021A18E}" type="presOf" srcId="{B4A1A701-D5A8-404E-8809-FBF0C213F5F4}" destId="{8F1513A2-270A-4AF1-B91B-1344FC621ADD}" srcOrd="0" destOrd="0" presId="urn:microsoft.com/office/officeart/2005/8/layout/vList2"/>
    <dgm:cxn modelId="{533E4E14-C32A-438B-A036-D30216789BF3}" srcId="{08D7F4C5-32E6-4B2B-81B2-9F8B93176A0F}" destId="{B4A1A701-D5A8-404E-8809-FBF0C213F5F4}" srcOrd="0" destOrd="0" parTransId="{9431AD4B-62EC-42D2-9C01-0DD2F5818C4A}" sibTransId="{330788C9-E6A8-4A31-BE74-B00A669D19A1}"/>
    <dgm:cxn modelId="{EBA19EAF-5EC1-4EF5-ADF1-95E614C12A11}" type="presOf" srcId="{C445BB7F-FE9C-4EB3-94E0-D29886A5D600}" destId="{8F1513A2-270A-4AF1-B91B-1344FC621ADD}" srcOrd="0" destOrd="1" presId="urn:microsoft.com/office/officeart/2005/8/layout/vList2"/>
    <dgm:cxn modelId="{041AD31F-CED2-47EE-957D-0503F8E5F9EA}" srcId="{85C6A176-9208-402D-B507-48E246A75332}" destId="{C019DD63-97A4-4514-B143-FD5EA7EF39F3}" srcOrd="2" destOrd="0" parTransId="{B3D655AC-9175-46C4-B5B3-1AAD58E2A705}" sibTransId="{DFD0692A-8D8C-4632-82B4-D141BBAD953F}"/>
    <dgm:cxn modelId="{07CD6DA0-0543-4D8C-9E64-410C1D9097F7}" srcId="{85C6A176-9208-402D-B507-48E246A75332}" destId="{0F3E473E-79BC-4987-A5F2-69D7B67933CA}" srcOrd="0" destOrd="0" parTransId="{9AEFF09C-DFD0-446E-B29A-58433FA85766}" sibTransId="{847F40F2-1532-464A-A1A7-1F0112EF87CA}"/>
    <dgm:cxn modelId="{D61432EB-6BBF-4E80-BC10-577A2B80755C}" type="presOf" srcId="{5BF11722-C1C2-4094-A4CB-75778B79E7B6}" destId="{21075A8F-4A1C-4264-BD26-F06A360D51AE}" srcOrd="0" destOrd="0" presId="urn:microsoft.com/office/officeart/2005/8/layout/vList2"/>
    <dgm:cxn modelId="{3916AB97-BCB4-4338-A318-6A2CA1CF3F25}" type="presOf" srcId="{85C6A176-9208-402D-B507-48E246A75332}" destId="{D4853041-EF01-4C46-A650-A5A45A4BD18F}" srcOrd="0" destOrd="0" presId="urn:microsoft.com/office/officeart/2005/8/layout/vList2"/>
    <dgm:cxn modelId="{EEF052F9-18AD-4001-8C7B-BF2077E84F61}" srcId="{08D7F4C5-32E6-4B2B-81B2-9F8B93176A0F}" destId="{C445BB7F-FE9C-4EB3-94E0-D29886A5D600}" srcOrd="1" destOrd="0" parTransId="{C615A220-FF7B-4CA0-ABCA-F6BD6C3D1919}" sibTransId="{B88A97A8-B9C3-4141-80C4-1C9CC7CAE338}"/>
    <dgm:cxn modelId="{1DAEE618-6EB4-4D62-8810-89172C969AEC}" type="presOf" srcId="{8C31D981-88C7-437A-961D-9FA1FA3EE64B}" destId="{A84477AB-77E7-4A1E-A023-EE778EB75937}" srcOrd="0" destOrd="0" presId="urn:microsoft.com/office/officeart/2005/8/layout/vList2"/>
    <dgm:cxn modelId="{D209D8EE-EE79-4D13-8537-979A423ED1E1}" type="presOf" srcId="{BAD1F9D8-671C-43E2-B115-3D3469002F2B}" destId="{15FF9B63-C963-44A4-AAB9-AB2CC0D5148D}" srcOrd="0" destOrd="0" presId="urn:microsoft.com/office/officeart/2005/8/layout/vList2"/>
    <dgm:cxn modelId="{8CA99BC4-EF7B-4DF3-B4C6-88DAA7705733}" type="presOf" srcId="{0F3E473E-79BC-4987-A5F2-69D7B67933CA}" destId="{6499C4DE-2445-43BD-AA1A-8162EEC0EFF7}" srcOrd="0" destOrd="0" presId="urn:microsoft.com/office/officeart/2005/8/layout/vList2"/>
    <dgm:cxn modelId="{BA227631-C312-4E6D-B9F4-8B703209EC43}" type="presOf" srcId="{C019DD63-97A4-4514-B143-FD5EA7EF39F3}" destId="{3ED99CB3-1182-498C-BB49-DC8375734C57}" srcOrd="0" destOrd="0" presId="urn:microsoft.com/office/officeart/2005/8/layout/vList2"/>
    <dgm:cxn modelId="{E151F3FB-AF81-4977-BCCB-0CAA8B5B6E41}" srcId="{0F3E473E-79BC-4987-A5F2-69D7B67933CA}" destId="{5BF11722-C1C2-4094-A4CB-75778B79E7B6}" srcOrd="0" destOrd="0" parTransId="{711B61B0-A8BC-4DF3-B9CA-4B698DB4CD0B}" sibTransId="{89A7F395-47DE-4A4B-A68C-901E819CA6A7}"/>
    <dgm:cxn modelId="{5829DA86-B4A5-4E6E-9358-634F0FFC6860}" type="presOf" srcId="{08D7F4C5-32E6-4B2B-81B2-9F8B93176A0F}" destId="{336B19D5-7111-474F-AE13-53B3900F66B0}" srcOrd="0" destOrd="0" presId="urn:microsoft.com/office/officeart/2005/8/layout/vList2"/>
    <dgm:cxn modelId="{C311B318-A28E-4802-AFCC-07EF4CA90A4D}" srcId="{85C6A176-9208-402D-B507-48E246A75332}" destId="{6B74FE39-287C-469A-9260-D970DEFFA451}" srcOrd="1" destOrd="0" parTransId="{C24DFD12-5D7A-42E0-A450-6E7A6B678E0B}" sibTransId="{45347CAB-C58B-44ED-B747-842D16EE8DC8}"/>
    <dgm:cxn modelId="{068A4BBD-0F5A-4B07-84D2-6B0B72A578F5}" srcId="{C019DD63-97A4-4514-B143-FD5EA7EF39F3}" destId="{8C31D981-88C7-437A-961D-9FA1FA3EE64B}" srcOrd="0" destOrd="0" parTransId="{6C0DEDF3-423F-4364-A19E-E66854E7A70D}" sibTransId="{069D9C2A-44AE-4D89-8317-D936D5B4B7BB}"/>
    <dgm:cxn modelId="{3C32CE5B-495C-4121-BB82-A1A954A2C1C9}" srcId="{6B74FE39-287C-469A-9260-D970DEFFA451}" destId="{BAD1F9D8-671C-43E2-B115-3D3469002F2B}" srcOrd="0" destOrd="0" parTransId="{0E7A4E92-BD5E-42B0-A45D-0CA9F4E881E8}" sibTransId="{78E447EA-E0F2-4EF4-B749-DC18300F66E3}"/>
    <dgm:cxn modelId="{1C021697-E170-4213-9C3F-741016283160}" type="presOf" srcId="{6B74FE39-287C-469A-9260-D970DEFFA451}" destId="{A7A61EFA-2967-431A-B861-645166AB3644}" srcOrd="0" destOrd="0" presId="urn:microsoft.com/office/officeart/2005/8/layout/vList2"/>
    <dgm:cxn modelId="{018CE42C-579D-4B7E-A1C0-492A797AFA28}" type="presParOf" srcId="{D4853041-EF01-4C46-A650-A5A45A4BD18F}" destId="{6499C4DE-2445-43BD-AA1A-8162EEC0EFF7}" srcOrd="0" destOrd="0" presId="urn:microsoft.com/office/officeart/2005/8/layout/vList2"/>
    <dgm:cxn modelId="{DA89A3C1-D537-4420-AB69-73672B28D438}" type="presParOf" srcId="{D4853041-EF01-4C46-A650-A5A45A4BD18F}" destId="{21075A8F-4A1C-4264-BD26-F06A360D51AE}" srcOrd="1" destOrd="0" presId="urn:microsoft.com/office/officeart/2005/8/layout/vList2"/>
    <dgm:cxn modelId="{BC250E6C-3A99-44AE-98EA-75AD0A612409}" type="presParOf" srcId="{D4853041-EF01-4C46-A650-A5A45A4BD18F}" destId="{A7A61EFA-2967-431A-B861-645166AB3644}" srcOrd="2" destOrd="0" presId="urn:microsoft.com/office/officeart/2005/8/layout/vList2"/>
    <dgm:cxn modelId="{E1E5C6AD-09E2-489D-818D-572DC3224A64}" type="presParOf" srcId="{D4853041-EF01-4C46-A650-A5A45A4BD18F}" destId="{15FF9B63-C963-44A4-AAB9-AB2CC0D5148D}" srcOrd="3" destOrd="0" presId="urn:microsoft.com/office/officeart/2005/8/layout/vList2"/>
    <dgm:cxn modelId="{6CFB851A-CB71-4A31-887D-F30360918A22}" type="presParOf" srcId="{D4853041-EF01-4C46-A650-A5A45A4BD18F}" destId="{3ED99CB3-1182-498C-BB49-DC8375734C57}" srcOrd="4" destOrd="0" presId="urn:microsoft.com/office/officeart/2005/8/layout/vList2"/>
    <dgm:cxn modelId="{F6B89441-E3DF-43F0-B978-5FB941D9D634}" type="presParOf" srcId="{D4853041-EF01-4C46-A650-A5A45A4BD18F}" destId="{A84477AB-77E7-4A1E-A023-EE778EB75937}" srcOrd="5" destOrd="0" presId="urn:microsoft.com/office/officeart/2005/8/layout/vList2"/>
    <dgm:cxn modelId="{9850D145-6557-41C1-B7A9-0D3B4CDAF72B}" type="presParOf" srcId="{D4853041-EF01-4C46-A650-A5A45A4BD18F}" destId="{336B19D5-7111-474F-AE13-53B3900F66B0}" srcOrd="6" destOrd="0" presId="urn:microsoft.com/office/officeart/2005/8/layout/vList2"/>
    <dgm:cxn modelId="{ADE8447F-BD9F-434C-9B53-0CC3974D152F}" type="presParOf" srcId="{D4853041-EF01-4C46-A650-A5A45A4BD18F}" destId="{8F1513A2-270A-4AF1-B91B-1344FC621ADD}" srcOrd="7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06AA7-AF61-42A7-9F94-9ECF8D6B968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27E246-F92B-480E-8FC8-76734F7A7C7F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FOME EM ISRAEL</a:t>
          </a:r>
          <a:endParaRPr lang="pt-BR" dirty="0"/>
        </a:p>
      </dgm:t>
    </dgm:pt>
    <dgm:pt modelId="{4774C7C6-057A-4874-BBE4-DCE86C7CCC32}" type="parTrans" cxnId="{594B54B1-68C1-4B46-AD9A-503A334D11D2}">
      <dgm:prSet/>
      <dgm:spPr/>
      <dgm:t>
        <a:bodyPr/>
        <a:lstStyle/>
        <a:p>
          <a:endParaRPr lang="pt-BR"/>
        </a:p>
      </dgm:t>
    </dgm:pt>
    <dgm:pt modelId="{51945739-2671-4804-940E-F53EA3BD8FAD}" type="sibTrans" cxnId="{594B54B1-68C1-4B46-AD9A-503A334D11D2}">
      <dgm:prSet/>
      <dgm:spPr>
        <a:solidFill>
          <a:srgbClr val="FFC000">
            <a:alpha val="50000"/>
          </a:srgbClr>
        </a:solidFill>
      </dgm:spPr>
      <dgm:t>
        <a:bodyPr/>
        <a:lstStyle/>
        <a:p>
          <a:endParaRPr lang="pt-BR"/>
        </a:p>
      </dgm:t>
    </dgm:pt>
    <dgm:pt modelId="{182159D4-2C51-4D29-A510-7998336E37B4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FUGA PARA MOABE</a:t>
          </a:r>
          <a:endParaRPr lang="pt-BR" dirty="0"/>
        </a:p>
      </dgm:t>
    </dgm:pt>
    <dgm:pt modelId="{501ECF01-E956-4946-8639-4F8AFCA10598}" type="parTrans" cxnId="{3946F7CE-C82C-4FB9-BDD2-005D734A65FF}">
      <dgm:prSet/>
      <dgm:spPr/>
      <dgm:t>
        <a:bodyPr/>
        <a:lstStyle/>
        <a:p>
          <a:endParaRPr lang="pt-BR"/>
        </a:p>
      </dgm:t>
    </dgm:pt>
    <dgm:pt modelId="{0897CB1C-930F-4C44-9C71-61A96415BFCB}" type="sibTrans" cxnId="{3946F7CE-C82C-4FB9-BDD2-005D734A65FF}">
      <dgm:prSet/>
      <dgm:spPr/>
      <dgm:t>
        <a:bodyPr/>
        <a:lstStyle/>
        <a:p>
          <a:endParaRPr lang="pt-BR"/>
        </a:p>
      </dgm:t>
    </dgm:pt>
    <dgm:pt modelId="{9104E39C-1620-4412-A452-14B886D72816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TRAGÉDIAS</a:t>
          </a:r>
        </a:p>
        <a:p>
          <a:r>
            <a:rPr lang="pt-BR" dirty="0" smtClean="0"/>
            <a:t>NA FAMÍLIA</a:t>
          </a:r>
          <a:endParaRPr lang="pt-BR" dirty="0"/>
        </a:p>
      </dgm:t>
    </dgm:pt>
    <dgm:pt modelId="{4AF02901-EDD2-4242-8556-95C91F9B17BD}" type="parTrans" cxnId="{7299BDE4-4C06-4F0F-8EC3-6A46696C8045}">
      <dgm:prSet/>
      <dgm:spPr/>
      <dgm:t>
        <a:bodyPr/>
        <a:lstStyle/>
        <a:p>
          <a:endParaRPr lang="pt-BR"/>
        </a:p>
      </dgm:t>
    </dgm:pt>
    <dgm:pt modelId="{8E7D6EE2-DC2D-4DBD-8561-EE74AB4A67DB}" type="sibTrans" cxnId="{7299BDE4-4C06-4F0F-8EC3-6A46696C8045}">
      <dgm:prSet/>
      <dgm:spPr/>
      <dgm:t>
        <a:bodyPr/>
        <a:lstStyle/>
        <a:p>
          <a:endParaRPr lang="pt-BR"/>
        </a:p>
      </dgm:t>
    </dgm:pt>
    <dgm:pt modelId="{C0FC1385-C3A9-4C45-8DB2-D6857F573B8D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SOFRIMENTO</a:t>
          </a:r>
          <a:endParaRPr lang="pt-BR" dirty="0"/>
        </a:p>
      </dgm:t>
    </dgm:pt>
    <dgm:pt modelId="{B666F50B-D9F6-4419-A1B5-6FA90675EFF9}" type="parTrans" cxnId="{A331EEA0-3CE3-4ABE-9E1E-4BD4847835CD}">
      <dgm:prSet/>
      <dgm:spPr/>
      <dgm:t>
        <a:bodyPr/>
        <a:lstStyle/>
        <a:p>
          <a:endParaRPr lang="pt-BR"/>
        </a:p>
      </dgm:t>
    </dgm:pt>
    <dgm:pt modelId="{6C482AB7-B075-4166-8EFF-19CB284F3FB8}" type="sibTrans" cxnId="{A331EEA0-3CE3-4ABE-9E1E-4BD4847835CD}">
      <dgm:prSet/>
      <dgm:spPr/>
      <dgm:t>
        <a:bodyPr/>
        <a:lstStyle/>
        <a:p>
          <a:endParaRPr lang="pt-BR"/>
        </a:p>
      </dgm:t>
    </dgm:pt>
    <dgm:pt modelId="{940480D0-C043-44AF-BE94-0644327B80C7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RETORNO</a:t>
          </a:r>
          <a:endParaRPr lang="pt-BR" dirty="0"/>
        </a:p>
      </dgm:t>
    </dgm:pt>
    <dgm:pt modelId="{1866483F-9654-4CEA-B295-C39664E310C0}" type="parTrans" cxnId="{789E0CFA-94AA-4D7B-9C35-E96B6A731A1A}">
      <dgm:prSet/>
      <dgm:spPr/>
      <dgm:t>
        <a:bodyPr/>
        <a:lstStyle/>
        <a:p>
          <a:endParaRPr lang="pt-BR"/>
        </a:p>
      </dgm:t>
    </dgm:pt>
    <dgm:pt modelId="{FEAC37DF-E95B-46ED-8E32-0714EAC9DC47}" type="sibTrans" cxnId="{789E0CFA-94AA-4D7B-9C35-E96B6A731A1A}">
      <dgm:prSet/>
      <dgm:spPr/>
      <dgm:t>
        <a:bodyPr/>
        <a:lstStyle/>
        <a:p>
          <a:endParaRPr lang="pt-BR"/>
        </a:p>
      </dgm:t>
    </dgm:pt>
    <dgm:pt modelId="{582B0731-7F30-4987-8A29-F9AFB74C906F}" type="pres">
      <dgm:prSet presAssocID="{3A306AA7-AF61-42A7-9F94-9ECF8D6B96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0E4568-EEA7-46B4-9B6E-80349DE925C4}" type="pres">
      <dgm:prSet presAssocID="{3A306AA7-AF61-42A7-9F94-9ECF8D6B968E}" presName="cycle" presStyleCnt="0"/>
      <dgm:spPr/>
    </dgm:pt>
    <dgm:pt modelId="{D2227FC9-D483-4F34-8A7D-02DE1D467014}" type="pres">
      <dgm:prSet presAssocID="{F127E246-F92B-480E-8FC8-76734F7A7C7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F58FB4-5E05-4169-90FD-21A3F07040D5}" type="pres">
      <dgm:prSet presAssocID="{51945739-2671-4804-940E-F53EA3BD8FAD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3BD80CBC-9A3E-4B13-843B-BCF85D064418}" type="pres">
      <dgm:prSet presAssocID="{182159D4-2C51-4D29-A510-7998336E37B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6A12D8-BF01-4B39-BA30-49EF5BF05713}" type="pres">
      <dgm:prSet presAssocID="{9104E39C-1620-4412-A452-14B886D7281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1E276D-E91E-48BC-8A3C-D241C1603641}" type="pres">
      <dgm:prSet presAssocID="{C0FC1385-C3A9-4C45-8DB2-D6857F573B8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5FC99-D510-40BC-A2C0-3EFA127D0A2D}" type="pres">
      <dgm:prSet presAssocID="{940480D0-C043-44AF-BE94-0644327B80C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B8EEA2-3678-4A74-9C7C-C03FB85A9634}" type="presOf" srcId="{9104E39C-1620-4412-A452-14B886D72816}" destId="{C36A12D8-BF01-4B39-BA30-49EF5BF05713}" srcOrd="0" destOrd="0" presId="urn:microsoft.com/office/officeart/2005/8/layout/cycle3"/>
    <dgm:cxn modelId="{789E0CFA-94AA-4D7B-9C35-E96B6A731A1A}" srcId="{3A306AA7-AF61-42A7-9F94-9ECF8D6B968E}" destId="{940480D0-C043-44AF-BE94-0644327B80C7}" srcOrd="4" destOrd="0" parTransId="{1866483F-9654-4CEA-B295-C39664E310C0}" sibTransId="{FEAC37DF-E95B-46ED-8E32-0714EAC9DC47}"/>
    <dgm:cxn modelId="{63B2B247-B836-4351-A204-DF27B0BEB10E}" type="presOf" srcId="{3A306AA7-AF61-42A7-9F94-9ECF8D6B968E}" destId="{582B0731-7F30-4987-8A29-F9AFB74C906F}" srcOrd="0" destOrd="0" presId="urn:microsoft.com/office/officeart/2005/8/layout/cycle3"/>
    <dgm:cxn modelId="{7299BDE4-4C06-4F0F-8EC3-6A46696C8045}" srcId="{3A306AA7-AF61-42A7-9F94-9ECF8D6B968E}" destId="{9104E39C-1620-4412-A452-14B886D72816}" srcOrd="2" destOrd="0" parTransId="{4AF02901-EDD2-4242-8556-95C91F9B17BD}" sibTransId="{8E7D6EE2-DC2D-4DBD-8561-EE74AB4A67DB}"/>
    <dgm:cxn modelId="{9649024F-FFC5-4577-AE84-6B76052ADA3E}" type="presOf" srcId="{51945739-2671-4804-940E-F53EA3BD8FAD}" destId="{05F58FB4-5E05-4169-90FD-21A3F07040D5}" srcOrd="0" destOrd="0" presId="urn:microsoft.com/office/officeart/2005/8/layout/cycle3"/>
    <dgm:cxn modelId="{594B54B1-68C1-4B46-AD9A-503A334D11D2}" srcId="{3A306AA7-AF61-42A7-9F94-9ECF8D6B968E}" destId="{F127E246-F92B-480E-8FC8-76734F7A7C7F}" srcOrd="0" destOrd="0" parTransId="{4774C7C6-057A-4874-BBE4-DCE86C7CCC32}" sibTransId="{51945739-2671-4804-940E-F53EA3BD8FAD}"/>
    <dgm:cxn modelId="{3946F7CE-C82C-4FB9-BDD2-005D734A65FF}" srcId="{3A306AA7-AF61-42A7-9F94-9ECF8D6B968E}" destId="{182159D4-2C51-4D29-A510-7998336E37B4}" srcOrd="1" destOrd="0" parTransId="{501ECF01-E956-4946-8639-4F8AFCA10598}" sibTransId="{0897CB1C-930F-4C44-9C71-61A96415BFCB}"/>
    <dgm:cxn modelId="{A331EEA0-3CE3-4ABE-9E1E-4BD4847835CD}" srcId="{3A306AA7-AF61-42A7-9F94-9ECF8D6B968E}" destId="{C0FC1385-C3A9-4C45-8DB2-D6857F573B8D}" srcOrd="3" destOrd="0" parTransId="{B666F50B-D9F6-4419-A1B5-6FA90675EFF9}" sibTransId="{6C482AB7-B075-4166-8EFF-19CB284F3FB8}"/>
    <dgm:cxn modelId="{88313906-B8BE-4C55-B7CE-9CC0863630A8}" type="presOf" srcId="{F127E246-F92B-480E-8FC8-76734F7A7C7F}" destId="{D2227FC9-D483-4F34-8A7D-02DE1D467014}" srcOrd="0" destOrd="0" presId="urn:microsoft.com/office/officeart/2005/8/layout/cycle3"/>
    <dgm:cxn modelId="{D4F74FC9-F6C5-435B-819A-120B832634C2}" type="presOf" srcId="{C0FC1385-C3A9-4C45-8DB2-D6857F573B8D}" destId="{F61E276D-E91E-48BC-8A3C-D241C1603641}" srcOrd="0" destOrd="0" presId="urn:microsoft.com/office/officeart/2005/8/layout/cycle3"/>
    <dgm:cxn modelId="{E1537A78-3E05-4384-8BEB-8BEA45BDF708}" type="presOf" srcId="{940480D0-C043-44AF-BE94-0644327B80C7}" destId="{8A35FC99-D510-40BC-A2C0-3EFA127D0A2D}" srcOrd="0" destOrd="0" presId="urn:microsoft.com/office/officeart/2005/8/layout/cycle3"/>
    <dgm:cxn modelId="{1BF9245E-5F8A-4A0A-8D27-784F902EACA8}" type="presOf" srcId="{182159D4-2C51-4D29-A510-7998336E37B4}" destId="{3BD80CBC-9A3E-4B13-843B-BCF85D064418}" srcOrd="0" destOrd="0" presId="urn:microsoft.com/office/officeart/2005/8/layout/cycle3"/>
    <dgm:cxn modelId="{3ED90FEB-1D55-4117-9713-FB0B963AA2CA}" type="presParOf" srcId="{582B0731-7F30-4987-8A29-F9AFB74C906F}" destId="{690E4568-EEA7-46B4-9B6E-80349DE925C4}" srcOrd="0" destOrd="0" presId="urn:microsoft.com/office/officeart/2005/8/layout/cycle3"/>
    <dgm:cxn modelId="{55B6F7D6-651A-4E83-BC51-13364CB10EBD}" type="presParOf" srcId="{690E4568-EEA7-46B4-9B6E-80349DE925C4}" destId="{D2227FC9-D483-4F34-8A7D-02DE1D467014}" srcOrd="0" destOrd="0" presId="urn:microsoft.com/office/officeart/2005/8/layout/cycle3"/>
    <dgm:cxn modelId="{EE70FFC2-98C9-4971-8611-5D5FB7D4588A}" type="presParOf" srcId="{690E4568-EEA7-46B4-9B6E-80349DE925C4}" destId="{05F58FB4-5E05-4169-90FD-21A3F07040D5}" srcOrd="1" destOrd="0" presId="urn:microsoft.com/office/officeart/2005/8/layout/cycle3"/>
    <dgm:cxn modelId="{3709E3DF-0DE0-4E60-A273-F52FDA09CA0D}" type="presParOf" srcId="{690E4568-EEA7-46B4-9B6E-80349DE925C4}" destId="{3BD80CBC-9A3E-4B13-843B-BCF85D064418}" srcOrd="2" destOrd="0" presId="urn:microsoft.com/office/officeart/2005/8/layout/cycle3"/>
    <dgm:cxn modelId="{2ABD8158-70E0-4BFB-AE9B-64FF3E39FE50}" type="presParOf" srcId="{690E4568-EEA7-46B4-9B6E-80349DE925C4}" destId="{C36A12D8-BF01-4B39-BA30-49EF5BF05713}" srcOrd="3" destOrd="0" presId="urn:microsoft.com/office/officeart/2005/8/layout/cycle3"/>
    <dgm:cxn modelId="{96D649C9-D22B-4B30-A86A-A3559F817DDF}" type="presParOf" srcId="{690E4568-EEA7-46B4-9B6E-80349DE925C4}" destId="{F61E276D-E91E-48BC-8A3C-D241C1603641}" srcOrd="4" destOrd="0" presId="urn:microsoft.com/office/officeart/2005/8/layout/cycle3"/>
    <dgm:cxn modelId="{A8EA0329-85FA-4F4C-86D4-7859081FE053}" type="presParOf" srcId="{690E4568-EEA7-46B4-9B6E-80349DE925C4}" destId="{8A35FC99-D510-40BC-A2C0-3EFA127D0A2D}" srcOrd="5" destOrd="0" presId="urn:microsoft.com/office/officeart/2005/8/layout/cycle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1B983-88BB-4D19-BDD7-EDC2CC89501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85A760C-B322-42C1-A3CB-21EB92906123}">
      <dgm:prSet phldrT="[Texto]"/>
      <dgm:spPr>
        <a:solidFill>
          <a:srgbClr val="F47D1A"/>
        </a:solidFill>
      </dgm:spPr>
      <dgm:t>
        <a:bodyPr/>
        <a:lstStyle/>
        <a:p>
          <a:pPr algn="just"/>
          <a:r>
            <a:rPr lang="pt-BR" dirty="0" smtClean="0"/>
            <a:t>Em meio às Tragédias, Rute se converte ao SENHOR; (Rute 1:16-17)</a:t>
          </a:r>
          <a:endParaRPr lang="pt-BR" dirty="0"/>
        </a:p>
      </dgm:t>
    </dgm:pt>
    <dgm:pt modelId="{441CC212-2809-468E-9D0D-89B8A60E6ACF}" type="parTrans" cxnId="{E9B9B7DC-0238-4460-9470-BA79882D59AD}">
      <dgm:prSet/>
      <dgm:spPr/>
      <dgm:t>
        <a:bodyPr/>
        <a:lstStyle/>
        <a:p>
          <a:endParaRPr lang="pt-BR"/>
        </a:p>
      </dgm:t>
    </dgm:pt>
    <dgm:pt modelId="{27460832-63B9-4117-9065-804D13189629}" type="sibTrans" cxnId="{E9B9B7DC-0238-4460-9470-BA79882D59AD}">
      <dgm:prSet/>
      <dgm:spPr/>
      <dgm:t>
        <a:bodyPr/>
        <a:lstStyle/>
        <a:p>
          <a:endParaRPr lang="pt-BR"/>
        </a:p>
      </dgm:t>
    </dgm:pt>
    <dgm:pt modelId="{E7945D9A-C6F5-4769-BAE0-81D29945875B}">
      <dgm:prSet phldrT="[Texto]"/>
      <dgm:spPr>
        <a:solidFill>
          <a:srgbClr val="F47D1A"/>
        </a:solidFill>
      </dgm:spPr>
      <dgm:t>
        <a:bodyPr/>
        <a:lstStyle/>
        <a:p>
          <a:pPr algn="just"/>
          <a:r>
            <a:rPr lang="pt-BR" dirty="0" smtClean="0"/>
            <a:t>Pela FÉ e testemunho de Rute, Noemi é revigorada; (Rute 2)</a:t>
          </a:r>
          <a:endParaRPr lang="pt-BR" dirty="0"/>
        </a:p>
      </dgm:t>
    </dgm:pt>
    <dgm:pt modelId="{CCB6334A-217D-424C-AEA5-532A72AB46C5}" type="parTrans" cxnId="{9BE211E1-F1EB-483D-B2F1-E58C6C1CE6C4}">
      <dgm:prSet/>
      <dgm:spPr/>
      <dgm:t>
        <a:bodyPr/>
        <a:lstStyle/>
        <a:p>
          <a:endParaRPr lang="pt-BR"/>
        </a:p>
      </dgm:t>
    </dgm:pt>
    <dgm:pt modelId="{3FFDD9DD-24F9-433A-BC9E-D0AA53C50C15}" type="sibTrans" cxnId="{9BE211E1-F1EB-483D-B2F1-E58C6C1CE6C4}">
      <dgm:prSet/>
      <dgm:spPr/>
      <dgm:t>
        <a:bodyPr/>
        <a:lstStyle/>
        <a:p>
          <a:endParaRPr lang="pt-BR"/>
        </a:p>
      </dgm:t>
    </dgm:pt>
    <dgm:pt modelId="{629DE14D-51B8-4620-BE31-A670A37A9841}">
      <dgm:prSet phldrT="[Texto]"/>
      <dgm:spPr>
        <a:solidFill>
          <a:srgbClr val="F47D1A"/>
        </a:solidFill>
      </dgm:spPr>
      <dgm:t>
        <a:bodyPr/>
        <a:lstStyle/>
        <a:p>
          <a:pPr algn="just"/>
          <a:r>
            <a:rPr lang="pt-BR" dirty="0" smtClean="0"/>
            <a:t>Rute exerce sua FÉ e pede para ser resgatada; ( Rute 3)</a:t>
          </a:r>
          <a:endParaRPr lang="pt-BR" dirty="0"/>
        </a:p>
      </dgm:t>
    </dgm:pt>
    <dgm:pt modelId="{F798E3C4-58E9-4D33-9880-A0B2E0EC75AE}" type="parTrans" cxnId="{82082D98-575D-4964-9BA1-89EC74BD2A6E}">
      <dgm:prSet/>
      <dgm:spPr/>
      <dgm:t>
        <a:bodyPr/>
        <a:lstStyle/>
        <a:p>
          <a:endParaRPr lang="pt-BR"/>
        </a:p>
      </dgm:t>
    </dgm:pt>
    <dgm:pt modelId="{2F19AC82-63B5-4135-AFAC-02701720B2AB}" type="sibTrans" cxnId="{82082D98-575D-4964-9BA1-89EC74BD2A6E}">
      <dgm:prSet/>
      <dgm:spPr/>
      <dgm:t>
        <a:bodyPr/>
        <a:lstStyle/>
        <a:p>
          <a:endParaRPr lang="pt-BR"/>
        </a:p>
      </dgm:t>
    </dgm:pt>
    <dgm:pt modelId="{761F7D83-433E-4D5E-87B4-05737BB71D70}">
      <dgm:prSet/>
      <dgm:spPr>
        <a:solidFill>
          <a:srgbClr val="F47D1A"/>
        </a:solidFill>
      </dgm:spPr>
      <dgm:t>
        <a:bodyPr/>
        <a:lstStyle/>
        <a:p>
          <a:pPr algn="just"/>
          <a:r>
            <a:rPr lang="pt-BR" dirty="0" smtClean="0"/>
            <a:t>Deus se compadece de Noemi e Rute , restaura sua sorte e lhes dá um herdeiro; (Rute 4)</a:t>
          </a:r>
          <a:endParaRPr lang="pt-BR" dirty="0"/>
        </a:p>
      </dgm:t>
    </dgm:pt>
    <dgm:pt modelId="{B7503A7F-174F-4365-9484-0958F579FB16}" type="parTrans" cxnId="{69D86A5D-5A4F-4B01-BCE4-6F46B6FA9740}">
      <dgm:prSet/>
      <dgm:spPr/>
      <dgm:t>
        <a:bodyPr/>
        <a:lstStyle/>
        <a:p>
          <a:endParaRPr lang="pt-BR"/>
        </a:p>
      </dgm:t>
    </dgm:pt>
    <dgm:pt modelId="{31A85D6C-5482-419D-B93C-DE2A9DF59271}" type="sibTrans" cxnId="{69D86A5D-5A4F-4B01-BCE4-6F46B6FA9740}">
      <dgm:prSet/>
      <dgm:spPr/>
      <dgm:t>
        <a:bodyPr/>
        <a:lstStyle/>
        <a:p>
          <a:endParaRPr lang="pt-BR"/>
        </a:p>
      </dgm:t>
    </dgm:pt>
    <dgm:pt modelId="{CE5264B2-4603-49A8-99B6-487352C292F9}" type="pres">
      <dgm:prSet presAssocID="{5DE1B983-88BB-4D19-BDD7-EDC2CC89501A}" presName="linearFlow" presStyleCnt="0">
        <dgm:presLayoutVars>
          <dgm:dir/>
          <dgm:resizeHandles val="exact"/>
        </dgm:presLayoutVars>
      </dgm:prSet>
      <dgm:spPr/>
    </dgm:pt>
    <dgm:pt modelId="{2194E1ED-1D89-464F-83EA-F8C85DC7A098}" type="pres">
      <dgm:prSet presAssocID="{685A760C-B322-42C1-A3CB-21EB92906123}" presName="composite" presStyleCnt="0"/>
      <dgm:spPr/>
    </dgm:pt>
    <dgm:pt modelId="{751B247C-D7FF-43DD-AB41-5BA71BB256BA}" type="pres">
      <dgm:prSet presAssocID="{685A760C-B322-42C1-A3CB-21EB92906123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2BD5BD-065F-48DD-934E-F42C47614EF7}" type="pres">
      <dgm:prSet presAssocID="{685A760C-B322-42C1-A3CB-21EB9290612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5E9A8-7D32-4728-B967-0155CC0A9E6D}" type="pres">
      <dgm:prSet presAssocID="{27460832-63B9-4117-9065-804D13189629}" presName="spacing" presStyleCnt="0"/>
      <dgm:spPr/>
    </dgm:pt>
    <dgm:pt modelId="{27D54912-86CA-4B47-AA2B-564AB61F2D0B}" type="pres">
      <dgm:prSet presAssocID="{E7945D9A-C6F5-4769-BAE0-81D29945875B}" presName="composite" presStyleCnt="0"/>
      <dgm:spPr/>
    </dgm:pt>
    <dgm:pt modelId="{DF83578F-797F-4B96-940D-27D868EAC00F}" type="pres">
      <dgm:prSet presAssocID="{E7945D9A-C6F5-4769-BAE0-81D29945875B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06BF95-2B05-4FC2-ACE6-C6E167BADF82}" type="pres">
      <dgm:prSet presAssocID="{E7945D9A-C6F5-4769-BAE0-81D29945875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546BAE-FF44-490A-BFDC-85104CC57714}" type="pres">
      <dgm:prSet presAssocID="{3FFDD9DD-24F9-433A-BC9E-D0AA53C50C15}" presName="spacing" presStyleCnt="0"/>
      <dgm:spPr/>
    </dgm:pt>
    <dgm:pt modelId="{83DB1A75-8B20-4D4F-A03A-73E1A957A160}" type="pres">
      <dgm:prSet presAssocID="{629DE14D-51B8-4620-BE31-A670A37A9841}" presName="composite" presStyleCnt="0"/>
      <dgm:spPr/>
    </dgm:pt>
    <dgm:pt modelId="{04FDA327-9A78-44D5-B0EC-626532F60190}" type="pres">
      <dgm:prSet presAssocID="{629DE14D-51B8-4620-BE31-A670A37A9841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4EAEA2-CD8F-47DF-9CC2-9C201989E5C1}" type="pres">
      <dgm:prSet presAssocID="{629DE14D-51B8-4620-BE31-A670A37A984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A9B03A-5B7E-4AFA-B77B-4BDD0B2561B4}" type="pres">
      <dgm:prSet presAssocID="{2F19AC82-63B5-4135-AFAC-02701720B2AB}" presName="spacing" presStyleCnt="0"/>
      <dgm:spPr/>
    </dgm:pt>
    <dgm:pt modelId="{177C558B-0EEE-482F-AC68-EA401D688158}" type="pres">
      <dgm:prSet presAssocID="{761F7D83-433E-4D5E-87B4-05737BB71D70}" presName="composite" presStyleCnt="0"/>
      <dgm:spPr/>
    </dgm:pt>
    <dgm:pt modelId="{602E9700-E82E-4840-A067-28A26661AF98}" type="pres">
      <dgm:prSet presAssocID="{761F7D83-433E-4D5E-87B4-05737BB71D70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AFD5E53-DBE9-4788-82A2-1077791A086A}" type="pres">
      <dgm:prSet presAssocID="{761F7D83-433E-4D5E-87B4-05737BB71D7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2B6040-CECA-4CAD-93FA-0578A2D8C1D9}" type="presOf" srcId="{5DE1B983-88BB-4D19-BDD7-EDC2CC89501A}" destId="{CE5264B2-4603-49A8-99B6-487352C292F9}" srcOrd="0" destOrd="0" presId="urn:microsoft.com/office/officeart/2005/8/layout/vList3"/>
    <dgm:cxn modelId="{82082D98-575D-4964-9BA1-89EC74BD2A6E}" srcId="{5DE1B983-88BB-4D19-BDD7-EDC2CC89501A}" destId="{629DE14D-51B8-4620-BE31-A670A37A9841}" srcOrd="2" destOrd="0" parTransId="{F798E3C4-58E9-4D33-9880-A0B2E0EC75AE}" sibTransId="{2F19AC82-63B5-4135-AFAC-02701720B2AB}"/>
    <dgm:cxn modelId="{B2ED65F0-78CE-4F89-BDF5-6CA9A37E9ACE}" type="presOf" srcId="{685A760C-B322-42C1-A3CB-21EB92906123}" destId="{F32BD5BD-065F-48DD-934E-F42C47614EF7}" srcOrd="0" destOrd="0" presId="urn:microsoft.com/office/officeart/2005/8/layout/vList3"/>
    <dgm:cxn modelId="{E9B9B7DC-0238-4460-9470-BA79882D59AD}" srcId="{5DE1B983-88BB-4D19-BDD7-EDC2CC89501A}" destId="{685A760C-B322-42C1-A3CB-21EB92906123}" srcOrd="0" destOrd="0" parTransId="{441CC212-2809-468E-9D0D-89B8A60E6ACF}" sibTransId="{27460832-63B9-4117-9065-804D13189629}"/>
    <dgm:cxn modelId="{1EB7F7C0-694D-4035-98B9-304710F4E71A}" type="presOf" srcId="{761F7D83-433E-4D5E-87B4-05737BB71D70}" destId="{8AFD5E53-DBE9-4788-82A2-1077791A086A}" srcOrd="0" destOrd="0" presId="urn:microsoft.com/office/officeart/2005/8/layout/vList3"/>
    <dgm:cxn modelId="{9BE211E1-F1EB-483D-B2F1-E58C6C1CE6C4}" srcId="{5DE1B983-88BB-4D19-BDD7-EDC2CC89501A}" destId="{E7945D9A-C6F5-4769-BAE0-81D29945875B}" srcOrd="1" destOrd="0" parTransId="{CCB6334A-217D-424C-AEA5-532A72AB46C5}" sibTransId="{3FFDD9DD-24F9-433A-BC9E-D0AA53C50C15}"/>
    <dgm:cxn modelId="{76B2298C-92FA-42B7-9E8E-6ED02EE4497F}" type="presOf" srcId="{E7945D9A-C6F5-4769-BAE0-81D29945875B}" destId="{9006BF95-2B05-4FC2-ACE6-C6E167BADF82}" srcOrd="0" destOrd="0" presId="urn:microsoft.com/office/officeart/2005/8/layout/vList3"/>
    <dgm:cxn modelId="{1419DA2C-BDA5-4EFF-A5B6-2FDAEB1364B2}" type="presOf" srcId="{629DE14D-51B8-4620-BE31-A670A37A9841}" destId="{8D4EAEA2-CD8F-47DF-9CC2-9C201989E5C1}" srcOrd="0" destOrd="0" presId="urn:microsoft.com/office/officeart/2005/8/layout/vList3"/>
    <dgm:cxn modelId="{69D86A5D-5A4F-4B01-BCE4-6F46B6FA9740}" srcId="{5DE1B983-88BB-4D19-BDD7-EDC2CC89501A}" destId="{761F7D83-433E-4D5E-87B4-05737BB71D70}" srcOrd="3" destOrd="0" parTransId="{B7503A7F-174F-4365-9484-0958F579FB16}" sibTransId="{31A85D6C-5482-419D-B93C-DE2A9DF59271}"/>
    <dgm:cxn modelId="{5424D70B-34CA-4462-B55B-0FACC6C262E4}" type="presParOf" srcId="{CE5264B2-4603-49A8-99B6-487352C292F9}" destId="{2194E1ED-1D89-464F-83EA-F8C85DC7A098}" srcOrd="0" destOrd="0" presId="urn:microsoft.com/office/officeart/2005/8/layout/vList3"/>
    <dgm:cxn modelId="{60E20B52-2363-4F07-A834-621AEF151305}" type="presParOf" srcId="{2194E1ED-1D89-464F-83EA-F8C85DC7A098}" destId="{751B247C-D7FF-43DD-AB41-5BA71BB256BA}" srcOrd="0" destOrd="0" presId="urn:microsoft.com/office/officeart/2005/8/layout/vList3"/>
    <dgm:cxn modelId="{91D04A15-F33D-40CF-A9D6-DA1D73414C98}" type="presParOf" srcId="{2194E1ED-1D89-464F-83EA-F8C85DC7A098}" destId="{F32BD5BD-065F-48DD-934E-F42C47614EF7}" srcOrd="1" destOrd="0" presId="urn:microsoft.com/office/officeart/2005/8/layout/vList3"/>
    <dgm:cxn modelId="{B305FC39-BFE1-4DCB-9FD4-4678AE378827}" type="presParOf" srcId="{CE5264B2-4603-49A8-99B6-487352C292F9}" destId="{23B5E9A8-7D32-4728-B967-0155CC0A9E6D}" srcOrd="1" destOrd="0" presId="urn:microsoft.com/office/officeart/2005/8/layout/vList3"/>
    <dgm:cxn modelId="{C1928B76-BF46-46D3-B9A0-6FACF173ACD9}" type="presParOf" srcId="{CE5264B2-4603-49A8-99B6-487352C292F9}" destId="{27D54912-86CA-4B47-AA2B-564AB61F2D0B}" srcOrd="2" destOrd="0" presId="urn:microsoft.com/office/officeart/2005/8/layout/vList3"/>
    <dgm:cxn modelId="{FBB7AD5D-1C59-4697-A0D5-937B6858D4B6}" type="presParOf" srcId="{27D54912-86CA-4B47-AA2B-564AB61F2D0B}" destId="{DF83578F-797F-4B96-940D-27D868EAC00F}" srcOrd="0" destOrd="0" presId="urn:microsoft.com/office/officeart/2005/8/layout/vList3"/>
    <dgm:cxn modelId="{B93B427F-5DD6-4F07-B14E-C84C7FD244D4}" type="presParOf" srcId="{27D54912-86CA-4B47-AA2B-564AB61F2D0B}" destId="{9006BF95-2B05-4FC2-ACE6-C6E167BADF82}" srcOrd="1" destOrd="0" presId="urn:microsoft.com/office/officeart/2005/8/layout/vList3"/>
    <dgm:cxn modelId="{02BB493B-6EDC-451F-B273-DE7F2C0B8DFF}" type="presParOf" srcId="{CE5264B2-4603-49A8-99B6-487352C292F9}" destId="{E9546BAE-FF44-490A-BFDC-85104CC57714}" srcOrd="3" destOrd="0" presId="urn:microsoft.com/office/officeart/2005/8/layout/vList3"/>
    <dgm:cxn modelId="{56074F73-86F5-4EB7-B35B-AA253A72D1B6}" type="presParOf" srcId="{CE5264B2-4603-49A8-99B6-487352C292F9}" destId="{83DB1A75-8B20-4D4F-A03A-73E1A957A160}" srcOrd="4" destOrd="0" presId="urn:microsoft.com/office/officeart/2005/8/layout/vList3"/>
    <dgm:cxn modelId="{70465C95-D51B-4104-9937-7599A9807B51}" type="presParOf" srcId="{83DB1A75-8B20-4D4F-A03A-73E1A957A160}" destId="{04FDA327-9A78-44D5-B0EC-626532F60190}" srcOrd="0" destOrd="0" presId="urn:microsoft.com/office/officeart/2005/8/layout/vList3"/>
    <dgm:cxn modelId="{5749FCF6-1269-4F7B-B8F4-B14A842D5257}" type="presParOf" srcId="{83DB1A75-8B20-4D4F-A03A-73E1A957A160}" destId="{8D4EAEA2-CD8F-47DF-9CC2-9C201989E5C1}" srcOrd="1" destOrd="0" presId="urn:microsoft.com/office/officeart/2005/8/layout/vList3"/>
    <dgm:cxn modelId="{3023ACDE-13A9-4756-AA80-09258DAF6900}" type="presParOf" srcId="{CE5264B2-4603-49A8-99B6-487352C292F9}" destId="{76A9B03A-5B7E-4AFA-B77B-4BDD0B2561B4}" srcOrd="5" destOrd="0" presId="urn:microsoft.com/office/officeart/2005/8/layout/vList3"/>
    <dgm:cxn modelId="{4604C639-CAE3-43C5-899B-EE97AB891B47}" type="presParOf" srcId="{CE5264B2-4603-49A8-99B6-487352C292F9}" destId="{177C558B-0EEE-482F-AC68-EA401D688158}" srcOrd="6" destOrd="0" presId="urn:microsoft.com/office/officeart/2005/8/layout/vList3"/>
    <dgm:cxn modelId="{61DAEC60-CE68-4B2D-B3E0-85E222621E0C}" type="presParOf" srcId="{177C558B-0EEE-482F-AC68-EA401D688158}" destId="{602E9700-E82E-4840-A067-28A26661AF98}" srcOrd="0" destOrd="0" presId="urn:microsoft.com/office/officeart/2005/8/layout/vList3"/>
    <dgm:cxn modelId="{63F8ABCA-D880-4C11-8C8C-6D276EAA1B06}" type="presParOf" srcId="{177C558B-0EEE-482F-AC68-EA401D688158}" destId="{8AFD5E53-DBE9-4788-82A2-1077791A086A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700"/>
              </a:spcBef>
              <a:defRPr sz="3200"/>
            </a:lvl1pPr>
            <a:lvl2pPr algn="ctr">
              <a:spcBef>
                <a:spcPts val="700"/>
              </a:spcBef>
              <a:defRPr sz="3200"/>
            </a:lvl2pPr>
            <a:lvl3pPr algn="ctr">
              <a:spcBef>
                <a:spcPts val="700"/>
              </a:spcBef>
              <a:defRPr sz="3200"/>
            </a:lvl3pPr>
            <a:lvl4pPr algn="ctr">
              <a:spcBef>
                <a:spcPts val="700"/>
              </a:spcBef>
              <a:defRPr sz="3200"/>
            </a:lvl4pPr>
            <a:lvl5pPr algn="ctr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08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77501"/>
            <a:ext cx="8229600" cy="1018406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1095906"/>
            <a:ext cx="4040188" cy="107896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Um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Dois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Três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Quatro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oment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08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 cap="none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 anchor="t"/>
          <a:lstStyle>
            <a:lvl1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Um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Dois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Três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Quatro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 b="0" cap="none">
                <a:uFillTx/>
              </a:defRPr>
            </a:pPr>
            <a:r>
              <a:rPr sz="4000" b="1" cap="all">
                <a:uFill>
                  <a:solidFill/>
                </a:uFill>
              </a:rP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</p:sldLayoutIdLst>
  <p:transition spd="med"/>
  <p:txStyles>
    <p:titleStyle>
      <a:lvl1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1pPr>
      <a:lvl2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2pPr>
      <a:lvl3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3pPr>
      <a:lvl4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4pPr>
      <a:lvl5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5pPr>
      <a:lvl6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6pPr>
      <a:lvl7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7pPr>
      <a:lvl8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8pPr>
      <a:lvl9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9pPr>
    </p:titleStyle>
    <p:bodyStyle>
      <a:lvl1pPr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aonline.com.br/acf/is/5/13+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aonline.com.br/acf/gl/3/11" TargetMode="External"/><Relationship Id="rId2" Type="http://schemas.openxmlformats.org/officeDocument/2006/relationships/hyperlink" Target="http://www.bibliaonline.com.br/acf/hb/10/3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9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0.jpe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976069"/>
            <a:ext cx="8229600" cy="25174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 defTabSz="210311">
              <a:defRPr sz="1800" b="0">
                <a:solidFill>
                  <a:srgbClr val="000000"/>
                </a:solidFill>
                <a:uFillTx/>
              </a:defRPr>
            </a:pPr>
            <a: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CLASSE: </a:t>
            </a:r>
            <a:b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FAMÍLIA, PROJETO DE DEUS</a:t>
            </a:r>
            <a: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lang="pt-BR" sz="2990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ESTUDO DE CASOS BÍBLICOS</a:t>
            </a:r>
            <a:r>
              <a:rPr sz="2484" b="1">
                <a:solidFill>
                  <a:srgbClr val="9A403E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484" b="1">
                <a:solidFill>
                  <a:srgbClr val="9A403E"/>
                </a:solidFill>
                <a:uFill>
                  <a:solidFill>
                    <a:srgbClr val="F79646"/>
                  </a:solidFill>
                </a:uFill>
              </a:rPr>
            </a:br>
            <a:endParaRPr sz="2484" b="1">
              <a:solidFill>
                <a:srgbClr val="9A403E"/>
              </a:solidFill>
              <a:uFill>
                <a:solidFill>
                  <a:srgbClr val="F79646"/>
                </a:solidFill>
              </a:u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79328" y="5181601"/>
            <a:ext cx="354424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ctr">
              <a:defRPr sz="1800"/>
            </a:pPr>
            <a:r>
              <a:rPr lang="pt-BR" sz="4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2</a:t>
            </a:r>
            <a:r>
              <a:rPr sz="4400" b="1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º </a:t>
            </a:r>
            <a:r>
              <a:rPr lang="pt-BR" sz="4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TRI</a:t>
            </a:r>
            <a:r>
              <a:rPr sz="4400" b="1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MESTRE 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Calibri"/>
            </a:endParaRPr>
          </a:p>
          <a:p>
            <a:pPr lvl="0" algn="ctr">
              <a:defRPr sz="1800"/>
            </a:pPr>
            <a:r>
              <a:rPr sz="4400" b="1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2014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142976" y="2143116"/>
            <a:ext cx="6858048" cy="35004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spcBef>
                <a:spcPts val="400"/>
              </a:spcBef>
            </a:pPr>
            <a:r>
              <a:rPr lang="pt-BR" sz="2000" dirty="0" smtClean="0"/>
              <a:t>“Habitando, pois, os filhos de Israel no meio dos </a:t>
            </a:r>
            <a:r>
              <a:rPr lang="pt-BR" sz="2000" dirty="0" err="1" smtClean="0"/>
              <a:t>cananeus</a:t>
            </a:r>
            <a:r>
              <a:rPr lang="pt-BR" sz="2000" dirty="0" smtClean="0"/>
              <a:t>, dos </a:t>
            </a:r>
            <a:r>
              <a:rPr lang="pt-BR" sz="2000" dirty="0" err="1" smtClean="0"/>
              <a:t>heteus</a:t>
            </a:r>
            <a:r>
              <a:rPr lang="pt-BR" sz="2000" dirty="0" smtClean="0"/>
              <a:t>, e </a:t>
            </a:r>
            <a:r>
              <a:rPr lang="pt-BR" sz="2000" dirty="0" err="1" smtClean="0"/>
              <a:t>amorreus</a:t>
            </a:r>
            <a:r>
              <a:rPr lang="pt-BR" sz="2000" dirty="0" smtClean="0"/>
              <a:t>, e </a:t>
            </a:r>
            <a:r>
              <a:rPr lang="pt-BR" sz="2000" dirty="0" err="1" smtClean="0"/>
              <a:t>perizeus</a:t>
            </a:r>
            <a:r>
              <a:rPr lang="pt-BR" sz="2000" dirty="0" smtClean="0"/>
              <a:t>, e </a:t>
            </a:r>
            <a:r>
              <a:rPr lang="pt-BR" sz="2000" dirty="0" err="1" smtClean="0"/>
              <a:t>heveus</a:t>
            </a:r>
            <a:r>
              <a:rPr lang="pt-BR" sz="2000" dirty="0" smtClean="0"/>
              <a:t>, e </a:t>
            </a:r>
            <a:r>
              <a:rPr lang="pt-BR" sz="2000" dirty="0" err="1" smtClean="0"/>
              <a:t>jebuseus</a:t>
            </a:r>
            <a:r>
              <a:rPr lang="pt-BR" sz="2000" dirty="0" smtClean="0"/>
              <a:t>,</a:t>
            </a:r>
            <a:br>
              <a:rPr lang="pt-BR" sz="2000" dirty="0" smtClean="0"/>
            </a:br>
            <a:r>
              <a:rPr lang="pt-BR" sz="2000" dirty="0" smtClean="0"/>
              <a:t>Tomaram de suas filhas para si por mulheres, e deram as suas filhas aos filhos deles; e serviram aos seus deuses.</a:t>
            </a:r>
            <a:br>
              <a:rPr lang="pt-BR" sz="2000" dirty="0" smtClean="0"/>
            </a:br>
            <a:r>
              <a:rPr lang="pt-BR" sz="2000" dirty="0" smtClean="0"/>
              <a:t>E os filhos de Israel fizeram o que era mau aos olhos do Senhor, e se esqueceram do Senhor seu Deus; e serviram aos </a:t>
            </a:r>
            <a:r>
              <a:rPr lang="pt-BR" sz="2000" dirty="0" err="1" smtClean="0"/>
              <a:t>baalins</a:t>
            </a:r>
            <a:r>
              <a:rPr lang="pt-BR" sz="2000" dirty="0" smtClean="0"/>
              <a:t> e a </a:t>
            </a:r>
            <a:r>
              <a:rPr lang="pt-BR" sz="2000" dirty="0" err="1" smtClean="0"/>
              <a:t>Astarote</a:t>
            </a:r>
            <a:r>
              <a:rPr lang="pt-BR" sz="2000" dirty="0" smtClean="0"/>
              <a:t>.”</a:t>
            </a:r>
          </a:p>
          <a:p>
            <a:pPr lvl="0" algn="r">
              <a:spcBef>
                <a:spcPts val="400"/>
              </a:spcBef>
            </a:pPr>
            <a:r>
              <a:rPr lang="pt-BR" sz="2000" dirty="0" smtClean="0"/>
              <a:t>Juízes 3:5-7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1014"/>
            <a:ext cx="8229600" cy="1173408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714480" y="6000744"/>
            <a:ext cx="640080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800" dirty="0" smtClean="0">
                <a:solidFill>
                  <a:srgbClr val="F47D1A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OBS: A história de BOAZ e RUTE acontece entre 600 a 900 anos após o casamento de ISAQUE e REBECA;</a:t>
            </a:r>
            <a:endParaRPr kumimoji="0" lang="pt-BR" sz="1800" i="0" u="none" strike="noStrike" kern="0" cap="none" spc="0" normalizeH="0" baseline="0" noProof="0" dirty="0" smtClean="0">
              <a:ln>
                <a:noFill/>
              </a:ln>
              <a:solidFill>
                <a:srgbClr val="F47D1A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1285852" y="1357298"/>
          <a:ext cx="678661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99C4DE-2445-43BD-AA1A-8162EEC0E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6499C4DE-2445-43BD-AA1A-8162EEC0E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075A8F-4A1C-4264-BD26-F06A360D5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21075A8F-4A1C-4264-BD26-F06A360D5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A61EFA-2967-431A-B861-645166AB3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A7A61EFA-2967-431A-B861-645166AB3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FF9B63-C963-44A4-AAB9-AB2CC0D51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15FF9B63-C963-44A4-AAB9-AB2CC0D51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D99CB3-1182-498C-BB49-DC8375734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3ED99CB3-1182-498C-BB49-DC8375734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4477AB-77E7-4A1E-A023-EE778EB75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graphicEl>
                                              <a:dgm id="{A84477AB-77E7-4A1E-A023-EE778EB75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6B19D5-7111-474F-AE13-53B3900F6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336B19D5-7111-474F-AE13-53B3900F6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1513A2-270A-4AF1-B91B-1344FC621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graphicEl>
                                              <a:dgm id="{8F1513A2-270A-4AF1-B91B-1344FC621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Genealogia de </a:t>
            </a:r>
            <a:r>
              <a:rPr lang="pt-BR" dirty="0" err="1" smtClean="0"/>
              <a:t>Daví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1538" y="1285860"/>
            <a:ext cx="4000528" cy="5040154"/>
          </a:xfrm>
          <a:prstGeom prst="roundRect">
            <a:avLst>
              <a:gd name="adj" fmla="val 5063"/>
            </a:avLst>
          </a:prstGeom>
          <a:solidFill>
            <a:srgbClr val="FF9966">
              <a:alpha val="49804"/>
            </a:srgbClr>
          </a:solidFill>
          <a:ln w="25400" cap="flat">
            <a:solidFill>
              <a:srgbClr val="F47D1A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Bef>
                <a:spcPts val="400"/>
              </a:spcBef>
            </a:pPr>
            <a:r>
              <a:rPr lang="pt-BR" sz="2000" dirty="0" smtClean="0"/>
              <a:t>Rute 4:18 a </a:t>
            </a:r>
            <a:r>
              <a:rPr lang="pt-BR" sz="2000" dirty="0" smtClean="0"/>
              <a:t>22 NVI</a:t>
            </a:r>
            <a:endParaRPr lang="pt-BR" sz="2000" dirty="0" smtClean="0"/>
          </a:p>
          <a:p>
            <a:pPr algn="just">
              <a:spcBef>
                <a:spcPts val="400"/>
              </a:spcBef>
            </a:pPr>
            <a:endParaRPr lang="pt-BR" sz="1800" dirty="0" smtClean="0"/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18 Esta é a história dos 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antepassados de </a:t>
            </a:r>
            <a:r>
              <a:rPr lang="pt-BR" sz="1800" dirty="0" err="1" smtClean="0"/>
              <a:t>Daví</a:t>
            </a:r>
            <a:r>
              <a:rPr lang="pt-BR" sz="1800" dirty="0" smtClean="0"/>
              <a:t>, desde Perez: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Perez gerou </a:t>
            </a:r>
            <a:r>
              <a:rPr lang="pt-BR" sz="1800" dirty="0" err="1" smtClean="0"/>
              <a:t>Hezrom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19 </a:t>
            </a:r>
            <a:r>
              <a:rPr lang="pt-BR" sz="1800" dirty="0" err="1" smtClean="0"/>
              <a:t>Herzrom</a:t>
            </a:r>
            <a:r>
              <a:rPr lang="pt-BR" sz="1800" dirty="0" smtClean="0"/>
              <a:t> gerou </a:t>
            </a:r>
            <a:r>
              <a:rPr lang="pt-BR" sz="1800" dirty="0" err="1" smtClean="0"/>
              <a:t>Rão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err="1" smtClean="0"/>
              <a:t>Rão</a:t>
            </a:r>
            <a:r>
              <a:rPr lang="pt-BR" sz="1800" dirty="0" smtClean="0"/>
              <a:t> gerou </a:t>
            </a:r>
            <a:r>
              <a:rPr lang="pt-BR" sz="1800" dirty="0" err="1" smtClean="0"/>
              <a:t>Aminadabe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20 </a:t>
            </a:r>
            <a:r>
              <a:rPr lang="pt-BR" sz="1800" dirty="0" err="1" smtClean="0"/>
              <a:t>Aminadabe</a:t>
            </a:r>
            <a:r>
              <a:rPr lang="pt-BR" sz="1800" dirty="0" smtClean="0"/>
              <a:t> gerou </a:t>
            </a:r>
            <a:r>
              <a:rPr lang="pt-BR" sz="1800" dirty="0" err="1" smtClean="0"/>
              <a:t>Naassom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err="1" smtClean="0"/>
              <a:t>Naassom</a:t>
            </a:r>
            <a:r>
              <a:rPr lang="pt-BR" sz="1800" dirty="0" smtClean="0"/>
              <a:t> gerou </a:t>
            </a:r>
            <a:r>
              <a:rPr lang="pt-BR" sz="1800" dirty="0" err="1" smtClean="0"/>
              <a:t>Salmom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21 </a:t>
            </a:r>
            <a:r>
              <a:rPr lang="pt-BR" sz="1800" dirty="0" err="1" smtClean="0"/>
              <a:t>Salmon</a:t>
            </a:r>
            <a:r>
              <a:rPr lang="pt-BR" sz="1800" dirty="0" smtClean="0"/>
              <a:t> gerou </a:t>
            </a:r>
            <a:r>
              <a:rPr lang="pt-BR" sz="1800" dirty="0" err="1" smtClean="0"/>
              <a:t>Boaz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err="1" smtClean="0"/>
              <a:t>Boaz</a:t>
            </a:r>
            <a:r>
              <a:rPr lang="pt-BR" sz="1800" dirty="0" smtClean="0"/>
              <a:t> gerou </a:t>
            </a:r>
            <a:r>
              <a:rPr lang="pt-BR" sz="1800" dirty="0" err="1" smtClean="0"/>
              <a:t>Obede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22 </a:t>
            </a:r>
            <a:r>
              <a:rPr lang="pt-BR" sz="1800" dirty="0" err="1" smtClean="0"/>
              <a:t>Obede</a:t>
            </a:r>
            <a:r>
              <a:rPr lang="pt-BR" sz="1800" dirty="0" smtClean="0"/>
              <a:t> gero Jessé;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e Jessé gerou </a:t>
            </a:r>
            <a:r>
              <a:rPr lang="pt-BR" sz="1800" dirty="0" err="1" smtClean="0"/>
              <a:t>Daví</a:t>
            </a:r>
            <a:r>
              <a:rPr lang="pt-BR" sz="1800" dirty="0" smtClean="0"/>
              <a:t>.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214942" y="1620061"/>
            <a:ext cx="3786214" cy="4237831"/>
          </a:xfrm>
          <a:prstGeom prst="roundRect">
            <a:avLst>
              <a:gd name="adj" fmla="val 4777"/>
            </a:avLst>
          </a:prstGeom>
          <a:solidFill>
            <a:srgbClr val="FF9966">
              <a:alpha val="50000"/>
            </a:srgbClr>
          </a:solidFill>
          <a:ln w="25400" cap="flat">
            <a:solidFill>
              <a:srgbClr val="F47D1A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Bef>
                <a:spcPts val="400"/>
              </a:spcBef>
            </a:pPr>
            <a:r>
              <a:rPr lang="pt-BR" sz="2000" dirty="0" smtClean="0"/>
              <a:t>Mateus 1:4 a </a:t>
            </a:r>
            <a:r>
              <a:rPr lang="pt-BR" sz="2000" dirty="0" smtClean="0"/>
              <a:t>6 NVI</a:t>
            </a:r>
            <a:endParaRPr lang="pt-BR" sz="2000" dirty="0" smtClean="0"/>
          </a:p>
          <a:p>
            <a:pPr algn="just">
              <a:spcBef>
                <a:spcPts val="400"/>
              </a:spcBef>
            </a:pPr>
            <a:endParaRPr lang="pt-BR" sz="2400" dirty="0" smtClean="0"/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4 Arão gerou </a:t>
            </a:r>
            <a:r>
              <a:rPr lang="pt-BR" sz="1800" dirty="0" err="1" smtClean="0"/>
              <a:t>Aminadabe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err="1" smtClean="0"/>
              <a:t>Aminadabe</a:t>
            </a:r>
            <a:r>
              <a:rPr lang="pt-BR" sz="1800" dirty="0" smtClean="0"/>
              <a:t> gerou </a:t>
            </a:r>
            <a:r>
              <a:rPr lang="pt-BR" sz="1800" dirty="0" err="1" smtClean="0"/>
              <a:t>Naassom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err="1" smtClean="0"/>
              <a:t>Naassom</a:t>
            </a:r>
            <a:r>
              <a:rPr lang="pt-BR" sz="1800" dirty="0" smtClean="0"/>
              <a:t> gerou </a:t>
            </a:r>
            <a:r>
              <a:rPr lang="pt-BR" sz="1800" dirty="0" err="1" smtClean="0"/>
              <a:t>Salmon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5 </a:t>
            </a:r>
            <a:r>
              <a:rPr lang="pt-BR" sz="1800" dirty="0" err="1" smtClean="0"/>
              <a:t>Salmon</a:t>
            </a:r>
            <a:r>
              <a:rPr lang="pt-BR" sz="1800" dirty="0" smtClean="0"/>
              <a:t> gerou </a:t>
            </a:r>
            <a:r>
              <a:rPr lang="pt-BR" sz="1800" dirty="0" err="1" smtClean="0"/>
              <a:t>Boaz</a:t>
            </a:r>
            <a:r>
              <a:rPr lang="pt-BR" sz="1800" dirty="0" smtClean="0"/>
              <a:t>,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cuja mãe foi </a:t>
            </a:r>
            <a:r>
              <a:rPr lang="pt-BR" sz="1800" dirty="0" err="1" smtClean="0"/>
              <a:t>Raabe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err="1" smtClean="0"/>
              <a:t>Boaz</a:t>
            </a:r>
            <a:r>
              <a:rPr lang="pt-BR" sz="1800" dirty="0" smtClean="0"/>
              <a:t> gerou </a:t>
            </a:r>
            <a:r>
              <a:rPr lang="pt-BR" sz="1800" dirty="0" err="1" smtClean="0"/>
              <a:t>Obede</a:t>
            </a:r>
            <a:r>
              <a:rPr lang="pt-BR" sz="1800" dirty="0" smtClean="0"/>
              <a:t>,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cuja mãe foi Rute;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err="1" smtClean="0"/>
              <a:t>Obede</a:t>
            </a:r>
            <a:r>
              <a:rPr lang="pt-BR" sz="1800" dirty="0" smtClean="0"/>
              <a:t> gerou Jessé;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>6 e Jessé gerou o rei </a:t>
            </a:r>
            <a:r>
              <a:rPr lang="pt-BR" sz="1800" dirty="0" err="1" smtClean="0"/>
              <a:t>Daví</a:t>
            </a:r>
            <a:r>
              <a:rPr lang="pt-BR" sz="1800" dirty="0" smtClean="0"/>
              <a:t>.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746" y="469642"/>
            <a:ext cx="8229600" cy="1173408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Capítulo 1:</a:t>
            </a:r>
            <a:br>
              <a:rPr lang="pt-BR" dirty="0" smtClean="0"/>
            </a:br>
            <a:r>
              <a:rPr lang="pt-BR" dirty="0" smtClean="0"/>
              <a:t>Desobediência, obstinação e morte!</a:t>
            </a:r>
            <a:br>
              <a:rPr lang="pt-BR" dirty="0" smtClean="0"/>
            </a:br>
            <a:r>
              <a:rPr lang="pt-BR" sz="2200" dirty="0" smtClean="0"/>
              <a:t>Rute 1:1-5</a:t>
            </a:r>
            <a:endParaRPr lang="pt-BR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14414" y="1857364"/>
          <a:ext cx="7215238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238"/>
              </a:tblGrid>
              <a:tr h="358051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A</a:t>
                      </a:r>
                      <a:r>
                        <a:rPr lang="pt-BR" sz="2000" b="1" baseline="0" dirty="0" smtClean="0"/>
                        <a:t> RUÍNA DE UMA FAMÍLIA</a:t>
                      </a:r>
                      <a:endParaRPr lang="pt-BR" sz="20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213981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1</a:t>
                      </a:r>
                      <a:r>
                        <a:rPr lang="pt-BR" sz="2000" dirty="0" smtClean="0"/>
                        <a:t> E sucedeu que, nos dias em que os juízes julgavam, houve uma fome na terra; por isso um homem de Belém de Judá saiu a peregrinar nos campos de </a:t>
                      </a:r>
                      <a:r>
                        <a:rPr lang="pt-BR" sz="2000" dirty="0" err="1" smtClean="0"/>
                        <a:t>Moabe</a:t>
                      </a:r>
                      <a:r>
                        <a:rPr lang="pt-BR" sz="2000" dirty="0" smtClean="0"/>
                        <a:t>, ele e sua mulher, e seus dois filhos;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2</a:t>
                      </a:r>
                      <a:r>
                        <a:rPr lang="pt-BR" sz="2000" dirty="0" smtClean="0"/>
                        <a:t> E era o nome deste homem </a:t>
                      </a:r>
                      <a:r>
                        <a:rPr lang="pt-BR" sz="2000" dirty="0" err="1" smtClean="0"/>
                        <a:t>Elimeleque</a:t>
                      </a:r>
                      <a:r>
                        <a:rPr lang="pt-BR" sz="2000" dirty="0" smtClean="0"/>
                        <a:t>, e o de sua mulher Noemi, e os de seus dois filhos </a:t>
                      </a:r>
                      <a:r>
                        <a:rPr lang="pt-BR" sz="2000" dirty="0" err="1" smtClean="0"/>
                        <a:t>Malom</a:t>
                      </a:r>
                      <a:r>
                        <a:rPr lang="pt-BR" sz="2000" dirty="0" smtClean="0"/>
                        <a:t> e </a:t>
                      </a:r>
                      <a:r>
                        <a:rPr lang="pt-BR" sz="2000" dirty="0" err="1" smtClean="0"/>
                        <a:t>Quiliom</a:t>
                      </a:r>
                      <a:r>
                        <a:rPr lang="pt-BR" sz="2000" dirty="0" smtClean="0"/>
                        <a:t>, </a:t>
                      </a:r>
                      <a:r>
                        <a:rPr lang="pt-BR" sz="2000" dirty="0" err="1" smtClean="0"/>
                        <a:t>efrateus</a:t>
                      </a:r>
                      <a:r>
                        <a:rPr lang="pt-BR" sz="2000" dirty="0" smtClean="0"/>
                        <a:t>, de Belém de Judá; e chegaram aos campos de </a:t>
                      </a:r>
                      <a:r>
                        <a:rPr lang="pt-BR" sz="2000" dirty="0" err="1" smtClean="0"/>
                        <a:t>Moabe</a:t>
                      </a:r>
                      <a:r>
                        <a:rPr lang="pt-BR" sz="2000" dirty="0" smtClean="0"/>
                        <a:t>, e ficaram ali.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3</a:t>
                      </a:r>
                      <a:r>
                        <a:rPr lang="pt-BR" sz="2000" dirty="0" smtClean="0"/>
                        <a:t> E morreu </a:t>
                      </a:r>
                      <a:r>
                        <a:rPr lang="pt-BR" sz="2000" dirty="0" err="1" smtClean="0"/>
                        <a:t>Elimeleque</a:t>
                      </a:r>
                      <a:r>
                        <a:rPr lang="pt-BR" sz="2000" dirty="0" smtClean="0"/>
                        <a:t>, marido de Noemi; e ficou ela com os seus dois filhos,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4</a:t>
                      </a:r>
                      <a:r>
                        <a:rPr lang="pt-BR" sz="2000" dirty="0" smtClean="0"/>
                        <a:t> Os quais tomaram para si mulheres </a:t>
                      </a:r>
                      <a:r>
                        <a:rPr lang="pt-BR" sz="2000" dirty="0" err="1" smtClean="0"/>
                        <a:t>moabitas</a:t>
                      </a:r>
                      <a:r>
                        <a:rPr lang="pt-BR" sz="2000" dirty="0" smtClean="0"/>
                        <a:t>; e era o nome de uma </a:t>
                      </a:r>
                      <a:r>
                        <a:rPr lang="pt-BR" sz="2000" dirty="0" err="1" smtClean="0"/>
                        <a:t>Orfa</a:t>
                      </a:r>
                      <a:r>
                        <a:rPr lang="pt-BR" sz="2000" dirty="0" smtClean="0"/>
                        <a:t>, e o da outra Rute; e ficaram ali quase dez anos.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5</a:t>
                      </a:r>
                      <a:r>
                        <a:rPr lang="pt-BR" sz="2000" dirty="0" smtClean="0"/>
                        <a:t> E morreram também ambos, </a:t>
                      </a:r>
                      <a:r>
                        <a:rPr lang="pt-BR" sz="2000" dirty="0" err="1" smtClean="0"/>
                        <a:t>Malom</a:t>
                      </a:r>
                      <a:r>
                        <a:rPr lang="pt-BR" sz="2000" dirty="0" smtClean="0"/>
                        <a:t> e </a:t>
                      </a:r>
                      <a:r>
                        <a:rPr lang="pt-BR" sz="2000" dirty="0" err="1" smtClean="0"/>
                        <a:t>Quiliom</a:t>
                      </a:r>
                      <a:r>
                        <a:rPr lang="pt-BR" sz="2000" dirty="0" smtClean="0"/>
                        <a:t>, ficando assim a mulher desamparada dos seus dois filhos e de seu marido.</a:t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>(Almeida Corrigida e Revisada Fiel)</a:t>
                      </a:r>
                      <a:endParaRPr lang="pt-BR" sz="20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1: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945974"/>
          <a:ext cx="750099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JUÍZO: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A fome sobre o povo de Israel era fruto da sua desobediência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 Deus. Aquela geração não conhecia ao SENHOR, apenas a seu NOME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1:1);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baseline="0" dirty="0" smtClean="0"/>
                        <a:t>A família precisa discernir o tempo e o lugar em que vive para não participar inconscientemente do pecado de sua geração.</a:t>
                      </a:r>
                    </a:p>
                    <a:p>
                      <a:pPr algn="l"/>
                      <a:r>
                        <a:rPr lang="pt-BR" sz="1800" dirty="0" smtClean="0"/>
                        <a:t>Exemplos:</a:t>
                      </a:r>
                    </a:p>
                    <a:p>
                      <a:pPr algn="l"/>
                      <a:r>
                        <a:rPr lang="pt-BR" sz="1800" dirty="0" smtClean="0"/>
                        <a:t>Elias e a Viúva de </a:t>
                      </a:r>
                      <a:r>
                        <a:rPr lang="pt-BR" sz="1800" dirty="0" err="1" smtClean="0"/>
                        <a:t>Sarepta</a:t>
                      </a:r>
                      <a:r>
                        <a:rPr lang="pt-BR" sz="1800" dirty="0" smtClean="0"/>
                        <a:t> – 1 Reis 17:8 a 15; </a:t>
                      </a:r>
                    </a:p>
                    <a:p>
                      <a:pPr algn="l"/>
                      <a:r>
                        <a:rPr lang="pt-BR" sz="1800" dirty="0" smtClean="0"/>
                        <a:t>Daniel, </a:t>
                      </a:r>
                      <a:r>
                        <a:rPr lang="pt-BR" sz="1800" dirty="0" err="1" smtClean="0"/>
                        <a:t>Hananias</a:t>
                      </a:r>
                      <a:r>
                        <a:rPr lang="pt-BR" sz="1800" dirty="0" smtClean="0"/>
                        <a:t>, </a:t>
                      </a:r>
                      <a:r>
                        <a:rPr lang="pt-BR" sz="1800" dirty="0" err="1" smtClean="0"/>
                        <a:t>Misael</a:t>
                      </a:r>
                      <a:r>
                        <a:rPr lang="pt-BR" sz="1800" dirty="0" smtClean="0"/>
                        <a:t> e Azarias no Exílio</a:t>
                      </a:r>
                      <a:r>
                        <a:rPr lang="pt-BR" sz="1800" baseline="0" dirty="0" smtClean="0"/>
                        <a:t> da Babilônia - </a:t>
                      </a:r>
                      <a:r>
                        <a:rPr lang="pt-BR" sz="1800" dirty="0" smtClean="0"/>
                        <a:t>Daniel 1:6;</a:t>
                      </a:r>
                    </a:p>
                    <a:p>
                      <a:pPr algn="l"/>
                      <a:r>
                        <a:rPr lang="pt-BR" sz="1800" dirty="0" smtClean="0"/>
                        <a:t>A Igreja</a:t>
                      </a:r>
                      <a:r>
                        <a:rPr lang="pt-BR" sz="1800" baseline="0" dirty="0" smtClean="0"/>
                        <a:t> Primitiva perseguida até o 5º século;</a:t>
                      </a:r>
                    </a:p>
                    <a:p>
                      <a:pPr algn="l"/>
                      <a:r>
                        <a:rPr lang="pt-BR" sz="1800" baseline="0" dirty="0" smtClean="0"/>
                        <a:t>A Grande Tribulação que virá;</a:t>
                      </a:r>
                    </a:p>
                    <a:p>
                      <a:pPr algn="l"/>
                      <a:endParaRPr lang="pt-BR" sz="1800" dirty="0" smtClean="0"/>
                    </a:p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PROMESSA: </a:t>
                      </a:r>
                      <a:r>
                        <a:rPr lang="pt-BR" sz="1800" b="0" dirty="0" smtClean="0"/>
                        <a:t>Deus</a:t>
                      </a:r>
                      <a:r>
                        <a:rPr lang="pt-BR" sz="1800" b="0" baseline="0" dirty="0" smtClean="0"/>
                        <a:t> está no controle de tudo para realizar o seu querer e cuidará sempre de sua igreja nos momentos difíceis.</a:t>
                      </a:r>
                      <a:endParaRPr lang="pt-BR" sz="18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Texto 2"/>
          <p:cNvSpPr txBox="1">
            <a:spLocks/>
          </p:cNvSpPr>
          <p:nvPr/>
        </p:nvSpPr>
        <p:spPr>
          <a:xfrm rot="16200000">
            <a:off x="-1428792" y="4357694"/>
            <a:ext cx="3857652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 caminho da Tribulação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9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1: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571612"/>
          <a:ext cx="750099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INCREDULIDADE: A família tentou fugir de seus problemas, ou ainda, tentou resolver seus problemas fora da dependência de Deus. (Rute 1:1);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/>
                        <a:t>Por que fugir para </a:t>
                      </a:r>
                      <a:r>
                        <a:rPr lang="pt-BR" sz="1800" b="1" dirty="0" err="1" smtClean="0"/>
                        <a:t>Moabe</a:t>
                      </a:r>
                      <a:r>
                        <a:rPr lang="pt-BR" sz="1800" b="1" dirty="0" smtClean="0"/>
                        <a:t>,</a:t>
                      </a:r>
                      <a:r>
                        <a:rPr lang="pt-BR" sz="1800" b="1" baseline="0" dirty="0" smtClean="0"/>
                        <a:t> terra dos inimigos de Israel?</a:t>
                      </a:r>
                    </a:p>
                    <a:p>
                      <a:pPr algn="l"/>
                      <a:r>
                        <a:rPr lang="pt-BR" sz="1800" b="1" baseline="0" dirty="0" err="1" smtClean="0"/>
                        <a:t>Ló</a:t>
                      </a:r>
                      <a:r>
                        <a:rPr lang="pt-BR" sz="1800" b="1" baseline="0" dirty="0" smtClean="0"/>
                        <a:t> fez a mesma coisa e os </a:t>
                      </a:r>
                      <a:r>
                        <a:rPr lang="pt-BR" sz="1800" b="1" baseline="0" dirty="0" err="1" smtClean="0"/>
                        <a:t>Moabitas</a:t>
                      </a:r>
                      <a:r>
                        <a:rPr lang="pt-BR" sz="1800" b="1" baseline="0" dirty="0" smtClean="0"/>
                        <a:t> e </a:t>
                      </a:r>
                      <a:r>
                        <a:rPr lang="pt-BR" sz="1800" b="1" baseline="0" dirty="0" err="1" smtClean="0"/>
                        <a:t>Amonitas</a:t>
                      </a:r>
                      <a:r>
                        <a:rPr lang="pt-BR" sz="1800" b="1" baseline="0" dirty="0" smtClean="0"/>
                        <a:t> são o fruto de sua decisão errada.</a:t>
                      </a:r>
                    </a:p>
                    <a:p>
                      <a:pPr algn="l"/>
                      <a:r>
                        <a:rPr lang="pt-BR" sz="1800" dirty="0" smtClean="0"/>
                        <a:t>O que fez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baseline="0" dirty="0" err="1" smtClean="0"/>
                        <a:t>Elimeleque</a:t>
                      </a:r>
                      <a:r>
                        <a:rPr lang="pt-BR" sz="1800" baseline="0" dirty="0" smtClean="0"/>
                        <a:t> à sua Família?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baseline="0" dirty="0" smtClean="0"/>
                        <a:t>T</a:t>
                      </a:r>
                      <a:r>
                        <a:rPr lang="pt-BR" sz="1800" dirty="0" smtClean="0"/>
                        <a:t>omou a decisão errada. Quando os problemas surgem, há 3 opções disponíveis: negá-los, fugir ou usá-los em nosso favor.</a:t>
                      </a:r>
                      <a:r>
                        <a:rPr lang="pt-BR" sz="1800" baseline="0" dirty="0" smtClean="0"/>
                        <a:t> (</a:t>
                      </a:r>
                      <a:r>
                        <a:rPr lang="pt-BR" sz="1800" dirty="0" err="1" smtClean="0"/>
                        <a:t>Rm</a:t>
                      </a:r>
                      <a:r>
                        <a:rPr lang="pt-BR" sz="1800" dirty="0" smtClean="0"/>
                        <a:t> 8:28);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dirty="0" smtClean="0"/>
                        <a:t>Tomou as decisões pela vista e não pela FÉ. (Abraão fez o mesmo </a:t>
                      </a:r>
                      <a:r>
                        <a:rPr lang="pt-BR" sz="1800" dirty="0" err="1" smtClean="0"/>
                        <a:t>Gn</a:t>
                      </a:r>
                      <a:r>
                        <a:rPr lang="pt-BR" sz="1800" dirty="0" smtClean="0"/>
                        <a:t> 12);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dirty="0" smtClean="0"/>
                        <a:t>Concentrou-se nas necessidades imediatas e não na vontade de Deus. (Tentação de Jesus </a:t>
                      </a:r>
                      <a:r>
                        <a:rPr lang="pt-BR" sz="1800" dirty="0" err="1" smtClean="0"/>
                        <a:t>Mt</a:t>
                      </a:r>
                      <a:r>
                        <a:rPr lang="pt-BR" sz="1800" dirty="0" smtClean="0"/>
                        <a:t>. 4:1-4);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dirty="0" smtClean="0"/>
                        <a:t>Submeteu-se ao inimigo e não a Deus. (</a:t>
                      </a:r>
                      <a:r>
                        <a:rPr lang="pt-BR" sz="1800" dirty="0" err="1" smtClean="0"/>
                        <a:t>Dt</a:t>
                      </a:r>
                      <a:r>
                        <a:rPr lang="pt-BR" sz="1800" dirty="0" smtClean="0"/>
                        <a:t> 23, </a:t>
                      </a:r>
                      <a:r>
                        <a:rPr lang="pt-BR" sz="1800" dirty="0" err="1" smtClean="0"/>
                        <a:t>Nm</a:t>
                      </a:r>
                      <a:r>
                        <a:rPr lang="pt-BR" sz="1800" dirty="0" smtClean="0"/>
                        <a:t> 22-25 e </a:t>
                      </a:r>
                      <a:r>
                        <a:rPr lang="pt-BR" sz="1800" dirty="0" err="1" smtClean="0"/>
                        <a:t>Jz</a:t>
                      </a:r>
                      <a:r>
                        <a:rPr lang="pt-BR" sz="1800" dirty="0" smtClean="0"/>
                        <a:t> 3:12-14);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/>
                    </a:p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ADVERTÊNCIA: </a:t>
                      </a:r>
                      <a:r>
                        <a:rPr lang="pt-BR" sz="1800" dirty="0" smtClean="0"/>
                        <a:t>Cuidado com os convites; cuidado com as propostas e com os ambientes que sua família tem freqüentado!</a:t>
                      </a:r>
                      <a:endParaRPr lang="pt-BR" sz="18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Texto 2"/>
          <p:cNvSpPr txBox="1">
            <a:spLocks/>
          </p:cNvSpPr>
          <p:nvPr/>
        </p:nvSpPr>
        <p:spPr>
          <a:xfrm rot="16200000">
            <a:off x="-1428792" y="4357694"/>
            <a:ext cx="3857652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 caminho da Tribulação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1: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000108"/>
          <a:ext cx="7500990" cy="582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0495"/>
                <a:gridCol w="3750495"/>
              </a:tblGrid>
              <a:tr h="863084">
                <a:tc gridSpan="2">
                  <a:txBody>
                    <a:bodyPr/>
                    <a:lstStyle/>
                    <a:p>
                      <a:pPr lvl="0" algn="just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3. OBSTINAÇÃO: Ao insistir em permanecer em </a:t>
                      </a:r>
                      <a:r>
                        <a:rPr lang="pt-BR" sz="1800" dirty="0" err="1" smtClean="0">
                          <a:solidFill>
                            <a:schemeClr val="bg1"/>
                          </a:solidFill>
                        </a:rPr>
                        <a:t>Moabe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</a:rPr>
                        <a:t> a situação da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 família de Noemi só piorou.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</a:rPr>
                        <a:t> Seus filhos se casam com mulheres </a:t>
                      </a:r>
                      <a:r>
                        <a:rPr lang="pt-BR" sz="1800" baseline="0" dirty="0" err="1" smtClean="0">
                          <a:solidFill>
                            <a:schemeClr val="bg1"/>
                          </a:solidFill>
                        </a:rPr>
                        <a:t>moabitas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</a:rPr>
                        <a:t> e são disciplinados com a morte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. (Rute 1:2 a 4);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76776">
                <a:tc gridSpan="2"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Independente</a:t>
                      </a:r>
                      <a:r>
                        <a:rPr lang="pt-BR" sz="1600" b="1" baseline="0" dirty="0" smtClean="0"/>
                        <a:t> do caráter ou do procedimento das duas mulheres </a:t>
                      </a:r>
                      <a:r>
                        <a:rPr lang="pt-BR" sz="1600" b="1" baseline="0" dirty="0" err="1" smtClean="0"/>
                        <a:t>moabitas</a:t>
                      </a:r>
                      <a:r>
                        <a:rPr lang="pt-BR" sz="1600" b="1" baseline="0" dirty="0" smtClean="0"/>
                        <a:t> (</a:t>
                      </a:r>
                      <a:r>
                        <a:rPr lang="pt-BR" sz="1600" b="1" baseline="0" dirty="0" err="1" smtClean="0"/>
                        <a:t>Orfa</a:t>
                      </a:r>
                      <a:r>
                        <a:rPr lang="pt-BR" sz="1600" b="1" baseline="0" dirty="0" smtClean="0"/>
                        <a:t> e Rute) </a:t>
                      </a:r>
                      <a:r>
                        <a:rPr lang="pt-BR" sz="1600" b="1" dirty="0" smtClean="0"/>
                        <a:t>o que está</a:t>
                      </a:r>
                      <a:r>
                        <a:rPr lang="pt-BR" sz="1600" b="1" baseline="0" dirty="0" smtClean="0"/>
                        <a:t> em jogo aqui é a natureza do pecado dos Israelitas. (</a:t>
                      </a:r>
                      <a:r>
                        <a:rPr lang="pt-BR" sz="1600" b="1" baseline="0" dirty="0" err="1" smtClean="0"/>
                        <a:t>Jz</a:t>
                      </a:r>
                      <a:r>
                        <a:rPr lang="pt-BR" sz="1600" b="1" baseline="0" dirty="0" smtClean="0"/>
                        <a:t> 21:25)</a:t>
                      </a:r>
                    </a:p>
                    <a:p>
                      <a:pPr algn="ctr"/>
                      <a:r>
                        <a:rPr lang="pt-BR" sz="1600" dirty="0" smtClean="0"/>
                        <a:t>O que a Aliança Mosaica</a:t>
                      </a:r>
                      <a:r>
                        <a:rPr lang="pt-BR" sz="1600" baseline="0" dirty="0" smtClean="0"/>
                        <a:t> prescrevia?</a:t>
                      </a:r>
                      <a:endParaRPr lang="pt-BR" sz="160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6464"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/>
                        <a:t>BENÇÃO</a:t>
                      </a:r>
                      <a:r>
                        <a:rPr lang="pt-BR" sz="1600" baseline="0" dirty="0" smtClean="0"/>
                        <a:t> (Monte </a:t>
                      </a:r>
                      <a:r>
                        <a:rPr lang="pt-BR" sz="1600" baseline="0" dirty="0" err="1" smtClean="0"/>
                        <a:t>Gerisim</a:t>
                      </a:r>
                      <a:r>
                        <a:rPr lang="pt-BR" sz="1600" baseline="0" dirty="0" smtClean="0"/>
                        <a:t>): </a:t>
                      </a:r>
                      <a:r>
                        <a:rPr lang="pt-BR" sz="1600" baseline="0" dirty="0" err="1" smtClean="0"/>
                        <a:t>Dt</a:t>
                      </a:r>
                      <a:r>
                        <a:rPr lang="pt-BR" sz="1600" baseline="0" dirty="0" smtClean="0"/>
                        <a:t> 28:2-6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MALDIÇÃO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(Monte </a:t>
                      </a:r>
                      <a:r>
                        <a:rPr lang="pt-BR" sz="160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Ebal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): </a:t>
                      </a:r>
                      <a:r>
                        <a:rPr lang="pt-BR" sz="160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Dt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28:15-19</a:t>
                      </a:r>
                      <a:endParaRPr lang="pt-BR" sz="16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  <a:tr h="2618022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</a:t>
                      </a:r>
                      <a:r>
                        <a:rPr lang="pt-BR" sz="1600" dirty="0" smtClean="0"/>
                        <a:t> E todas estas bênçãos virão sobre ti e te alcançarão, quando ouvires a voz do Senhor teu Deus: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3</a:t>
                      </a:r>
                      <a:r>
                        <a:rPr lang="pt-BR" sz="1600" dirty="0" smtClean="0"/>
                        <a:t> Bendito serás na cidade, e bendito serás no campo.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4</a:t>
                      </a:r>
                      <a:r>
                        <a:rPr lang="pt-BR" sz="1600" dirty="0" smtClean="0"/>
                        <a:t> Bendito o fruto do teu ventre, e o fruto da tua terra, e o fruto dos teus animais; e as crias das tuas vacas e das tuas ovelhas.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5</a:t>
                      </a:r>
                      <a:r>
                        <a:rPr lang="pt-BR" sz="1600" dirty="0" smtClean="0"/>
                        <a:t> Bendito o teu cesto e a tua amassadeira.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6</a:t>
                      </a:r>
                      <a:r>
                        <a:rPr lang="pt-BR" sz="1600" dirty="0" smtClean="0"/>
                        <a:t> Bendito serás ao entrares, e bendito serás ao saíres.</a:t>
                      </a:r>
                      <a:endParaRPr lang="pt-BR" sz="18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15</a:t>
                      </a:r>
                      <a:r>
                        <a:rPr lang="pt-BR" sz="1600" dirty="0" smtClean="0"/>
                        <a:t> Será, porém, que, se não deres ouvidos à voz do Senhor teu Deus, para não cuidares em cumprir todos os seus mandamentos e os seus estatutos, que hoje te ordeno, então virão sobre ti todas estas maldições, e te alcançarão: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16</a:t>
                      </a:r>
                      <a:r>
                        <a:rPr lang="pt-BR" sz="1600" dirty="0" smtClean="0"/>
                        <a:t> Maldito serás tu na cidade, e maldito serás no campo.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17</a:t>
                      </a:r>
                      <a:r>
                        <a:rPr lang="pt-BR" sz="1600" dirty="0" smtClean="0"/>
                        <a:t> Maldito o teu cesto e a tua amassadeira.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18</a:t>
                      </a:r>
                      <a:r>
                        <a:rPr lang="pt-BR" sz="1600" dirty="0" smtClean="0"/>
                        <a:t> Maldito o fruto do teu ventre, e o fruto da tua terra, e as crias das tuas vacas, e das tuas ovelhas.</a:t>
                      </a:r>
                      <a:br>
                        <a:rPr lang="pt-BR" sz="1600" dirty="0" smtClean="0"/>
                      </a:br>
                      <a:r>
                        <a:rPr lang="pt-BR" sz="1600" b="1" dirty="0" smtClean="0"/>
                        <a:t>19</a:t>
                      </a:r>
                      <a:r>
                        <a:rPr lang="pt-BR" sz="1600" dirty="0" smtClean="0"/>
                        <a:t> Maldito serás ao entrares, e maldito serás ao saíres.</a:t>
                      </a:r>
                      <a:endParaRPr lang="pt-BR" sz="16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  <a:tr h="920623">
                <a:tc>
                  <a:txBody>
                    <a:bodyPr/>
                    <a:lstStyle/>
                    <a:p>
                      <a:pPr marL="0" marR="0" lvl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Portanto o meu povo será levado cativo, por falta de entendimento; e os seus nobres terão fome, e a sua multidão se secará de sede. </a:t>
                      </a:r>
                      <a:r>
                        <a:rPr lang="pt-BR" sz="1400" dirty="0" smtClean="0">
                          <a:hlinkClick r:id="rId2"/>
                        </a:rPr>
                        <a:t>Isaías 5:13</a:t>
                      </a:r>
                      <a:endParaRPr lang="pt-BR" sz="14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ço Reservado para Texto 2"/>
          <p:cNvSpPr txBox="1">
            <a:spLocks/>
          </p:cNvSpPr>
          <p:nvPr/>
        </p:nvSpPr>
        <p:spPr>
          <a:xfrm rot="16200000">
            <a:off x="-1428792" y="4357694"/>
            <a:ext cx="3857652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 caminho da Tribulação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Lições </a:t>
            </a:r>
            <a:r>
              <a:rPr lang="pt-BR" sz="4000" dirty="0" smtClean="0"/>
              <a:t>importantes </a:t>
            </a:r>
            <a:r>
              <a:rPr lang="pt-BR" sz="4000" dirty="0" smtClean="0"/>
              <a:t>no </a:t>
            </a:r>
            <a:r>
              <a:rPr lang="pt-BR" sz="4000" dirty="0" smtClean="0"/>
              <a:t>Capítulo 1:</a:t>
            </a:r>
            <a:endParaRPr lang="pt-BR" sz="40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28792" y="4357694"/>
            <a:ext cx="3857652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 caminho da Tribulação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571612"/>
          <a:ext cx="750099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4. DISCIPLINA: A intenção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de Deus nunca é a de disciplinar o seu povo, mas Ele não pode negar a sua Palavra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1:5);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/>
                        <a:t>Qual</a:t>
                      </a:r>
                      <a:r>
                        <a:rPr lang="pt-BR" sz="1800" b="1" baseline="0" dirty="0" smtClean="0"/>
                        <a:t> a vontade de Deus para sua Família?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/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       </a:t>
                      </a:r>
                      <a:r>
                        <a:rPr lang="pt-BR" sz="1800" b="1" dirty="0" smtClean="0"/>
                        <a:t>11</a:t>
                      </a:r>
                      <a:r>
                        <a:rPr lang="pt-BR" sz="1800" dirty="0" smtClean="0"/>
                        <a:t> Porque eu bem sei os pensamentos que tenho a vosso respeito, diz o Senhor; pensamentos de paz, e não de mal, para vos dar o fim que esperais.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12</a:t>
                      </a:r>
                      <a:r>
                        <a:rPr lang="pt-BR" sz="1800" dirty="0" smtClean="0"/>
                        <a:t> Então me invocareis, e ireis, e orareis a mim, e eu vos ouvirei.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13</a:t>
                      </a:r>
                      <a:r>
                        <a:rPr lang="pt-BR" sz="1800" dirty="0" smtClean="0"/>
                        <a:t> E buscar-me-eis, e me achareis, quando me buscardes com todo o vosso coração.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14</a:t>
                      </a:r>
                      <a:r>
                        <a:rPr lang="pt-BR" sz="1800" dirty="0" smtClean="0"/>
                        <a:t> E serei achado de vós, diz o Senhor, e farei voltar os vossos cativos e congregar-vos-ei de todas as nações, e de todos os lugares para onde vos lancei, diz o Senhor, e tornarei a trazer-vos ao lugar de onde vos transportei.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Jeremias</a:t>
                      </a:r>
                      <a:r>
                        <a:rPr lang="pt-BR" sz="1800" baseline="0" dirty="0" smtClean="0"/>
                        <a:t> 29:11-14 - ACRF</a:t>
                      </a:r>
                      <a:endParaRPr lang="pt-BR" sz="180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1: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071547"/>
          <a:ext cx="7500990" cy="5623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870982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5. MISERICÓRDIA: Mesmo que 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fruto da nossa desobediência gere MORTE como consequência, a MISERICÓRDIA de Deus é suficiente e poderosa para gerar frutos de VIDA e ESPERANÇA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1:5);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2692127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      56</a:t>
                      </a:r>
                      <a:r>
                        <a:rPr lang="pt-BR" sz="1800" dirty="0" smtClean="0"/>
                        <a:t> Ora, o aguilhão da morte é o pecado, e a força do pecado é a lei.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      </a:t>
                      </a:r>
                      <a:r>
                        <a:rPr lang="pt-BR" sz="1800" b="1" dirty="0" smtClean="0"/>
                        <a:t>57</a:t>
                      </a:r>
                      <a:r>
                        <a:rPr lang="pt-BR" sz="1800" dirty="0" smtClean="0"/>
                        <a:t> Mas graças a Deus que nos dá a vitória por nosso Senhor Jesus Cristo.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           (1 Co 15:56-57 - ARCF)</a:t>
                      </a:r>
                    </a:p>
                    <a:p>
                      <a:pPr algn="just"/>
                      <a:r>
                        <a:rPr lang="pt-BR" sz="1800" dirty="0" smtClean="0"/>
                        <a:t>      </a:t>
                      </a:r>
                      <a:r>
                        <a:rPr lang="pt-BR" sz="1800" b="1" dirty="0" smtClean="0"/>
                        <a:t>24</a:t>
                      </a:r>
                      <a:r>
                        <a:rPr lang="pt-BR" sz="1800" dirty="0" smtClean="0"/>
                        <a:t> Na verdade, na verdade vos digo que, se o grão de trigo, caindo na terra, não morrer, fica ele só; mas se morrer, dá muito fruto. (</a:t>
                      </a:r>
                      <a:r>
                        <a:rPr lang="pt-BR" sz="1800" dirty="0" err="1" smtClean="0"/>
                        <a:t>Jo</a:t>
                      </a:r>
                      <a:r>
                        <a:rPr lang="pt-BR" sz="1800" dirty="0" smtClean="0"/>
                        <a:t> 12:24 - ARCF)</a:t>
                      </a:r>
                      <a:endParaRPr lang="pt-BR" sz="1800" b="1" dirty="0" smtClean="0"/>
                    </a:p>
                    <a:p>
                      <a:pPr algn="just"/>
                      <a:r>
                        <a:rPr lang="pt-BR" sz="1800" b="1" dirty="0" smtClean="0"/>
                        <a:t>Dada</a:t>
                      </a:r>
                      <a:r>
                        <a:rPr lang="pt-BR" sz="1800" b="1" baseline="0" dirty="0" smtClean="0"/>
                        <a:t> a nossa limitação, como é difícil para nós enxergarmos o futuro com uma boa perspectiva nos momentos de tribulação e de grandes dificuldades</a:t>
                      </a:r>
                      <a:r>
                        <a:rPr lang="pt-BR" sz="1800" b="1" dirty="0" smtClean="0"/>
                        <a:t>.</a:t>
                      </a:r>
                      <a:endParaRPr lang="pt-BR" sz="1800" b="1" baseline="0" dirty="0" smtClean="0"/>
                    </a:p>
                    <a:p>
                      <a:pPr marL="342900" marR="0" lvl="0" indent="-34290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Esses momentos nos levam a considerar</a:t>
                      </a:r>
                      <a:r>
                        <a:rPr lang="pt-BR" sz="1800" baseline="0" dirty="0" smtClean="0"/>
                        <a:t> e reconhecer: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dirty="0" smtClean="0"/>
                        <a:t>Como somos</a:t>
                      </a:r>
                      <a:r>
                        <a:rPr lang="pt-BR" sz="1800" baseline="0" dirty="0" smtClean="0"/>
                        <a:t> pequenos diante das adversidades da vida;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baseline="0" dirty="0" smtClean="0"/>
                        <a:t>Que não temos o controle sobre nada;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baseline="0" dirty="0" smtClean="0"/>
                        <a:t>Como é importante aprender a depender e a confiar só em Deus;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  <a:tr h="1508987">
                <a:tc>
                  <a:txBody>
                    <a:bodyPr/>
                    <a:lstStyle/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baseline="0" dirty="0" smtClean="0"/>
                        <a:t>PROMESSA:</a:t>
                      </a:r>
                    </a:p>
                    <a:p>
                      <a:pPr marL="342900" marR="0" lvl="0" indent="-3429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       </a:t>
                      </a:r>
                      <a:r>
                        <a:rPr lang="pt-BR" sz="1500" b="1" dirty="0" smtClean="0"/>
                        <a:t>13</a:t>
                      </a:r>
                      <a:r>
                        <a:rPr lang="pt-BR" sz="1500" dirty="0" smtClean="0"/>
                        <a:t> Se eu fechar os céus, e não houver chuva; ou se ordenar aos gafanhotos que consumam a terra; ou se enviar a peste entre o meu povo;</a:t>
                      </a:r>
                      <a:br>
                        <a:rPr lang="pt-BR" sz="1500" dirty="0" smtClean="0"/>
                      </a:br>
                      <a:r>
                        <a:rPr lang="pt-BR" sz="1500" b="1" dirty="0" smtClean="0"/>
                        <a:t>14</a:t>
                      </a:r>
                      <a:r>
                        <a:rPr lang="pt-BR" sz="1500" dirty="0" smtClean="0"/>
                        <a:t> E se o meu povo, que se chama pelo meu nome, se humilhar, e orar, e buscar a minha face e se converter dos seus maus caminhos, então eu ouvirei dos céus, e perdoarei os seus pecados, e sararei a sua terra. (2 </a:t>
                      </a:r>
                      <a:r>
                        <a:rPr lang="pt-BR" sz="1500" dirty="0" err="1" smtClean="0"/>
                        <a:t>Cro</a:t>
                      </a:r>
                      <a:r>
                        <a:rPr lang="pt-BR" sz="1500" baseline="0" dirty="0" smtClean="0"/>
                        <a:t> 7:13-14 - ARCF</a:t>
                      </a:r>
                      <a:r>
                        <a:rPr lang="pt-BR" sz="1500" dirty="0" smtClean="0"/>
                        <a:t>)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Texto 2"/>
          <p:cNvSpPr txBox="1">
            <a:spLocks/>
          </p:cNvSpPr>
          <p:nvPr/>
        </p:nvSpPr>
        <p:spPr>
          <a:xfrm rot="16200000">
            <a:off x="-1428792" y="4357694"/>
            <a:ext cx="3857652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 caminho da Tribulação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746" y="541080"/>
            <a:ext cx="8229600" cy="1173408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Capítulo 1:</a:t>
            </a:r>
            <a:br>
              <a:rPr lang="pt-BR" dirty="0" smtClean="0"/>
            </a:br>
            <a:r>
              <a:rPr lang="pt-BR" dirty="0" smtClean="0"/>
              <a:t>Dissimulação e Vergonha...</a:t>
            </a:r>
            <a:br>
              <a:rPr lang="pt-BR" dirty="0" smtClean="0"/>
            </a:br>
            <a:r>
              <a:rPr lang="pt-BR" sz="2200" dirty="0" smtClean="0"/>
              <a:t>Rute 1:6 a 15</a:t>
            </a:r>
            <a:endParaRPr lang="pt-BR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85852" y="2500306"/>
          <a:ext cx="6715172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O RETORNO PARA CASA (Rute</a:t>
                      </a:r>
                      <a:r>
                        <a:rPr lang="pt-BR" sz="2000" b="1" baseline="0" dirty="0" smtClean="0"/>
                        <a:t> 1:6 e 7</a:t>
                      </a:r>
                      <a:r>
                        <a:rPr lang="pt-BR" sz="2000" b="1" dirty="0" smtClean="0"/>
                        <a:t>)</a:t>
                      </a:r>
                      <a:endParaRPr lang="pt-BR" sz="20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6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dirty="0" smtClean="0"/>
                        <a:t>Então se levantou ela com as suas noras, e voltou dos campos de </a:t>
                      </a:r>
                      <a:r>
                        <a:rPr lang="pt-BR" sz="2000" dirty="0" err="1" smtClean="0"/>
                        <a:t>Moabe</a:t>
                      </a:r>
                      <a:r>
                        <a:rPr lang="pt-BR" sz="2000" dirty="0" smtClean="0"/>
                        <a:t>, porquanto na terra de </a:t>
                      </a:r>
                      <a:r>
                        <a:rPr lang="pt-BR" sz="2000" dirty="0" err="1" smtClean="0"/>
                        <a:t>Moabe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b="1" dirty="0" smtClean="0"/>
                        <a:t>ouviu que o Senhor tinha visitado o seu povo, dando-lhe pão.</a:t>
                      </a:r>
                    </a:p>
                    <a:p>
                      <a:pPr algn="l"/>
                      <a:r>
                        <a:rPr lang="pt-BR" sz="2000" b="1" dirty="0" smtClean="0"/>
                        <a:t>7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b="1" dirty="0" smtClean="0"/>
                        <a:t>Por isso saiu do lugar onde estivera, e as suas noras com ela.</a:t>
                      </a:r>
                      <a:r>
                        <a:rPr lang="pt-BR" sz="2000" dirty="0" smtClean="0"/>
                        <a:t> E, indo elas caminhando, para voltarem para a terra de Judá,</a:t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/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>(Almeida Corrigida e Revisada Fiel)</a:t>
                      </a:r>
                    </a:p>
                    <a:p>
                      <a:pPr marL="342900" indent="-342900" algn="l" rtl="0" latinLnBrk="1" hangingPunct="0">
                        <a:buAutoNum type="arabicPeriod"/>
                      </a:pPr>
                      <a:endParaRPr lang="pt-BR" sz="20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214282" y="1643050"/>
            <a:ext cx="7772401" cy="3056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274320">
              <a:defRPr sz="1800" b="0">
                <a:solidFill>
                  <a:srgbClr val="000000"/>
                </a:solidFill>
                <a:uFillTx/>
              </a:defRPr>
            </a:pPr>
            <a: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AULA 4: BOAZ E RUTE</a:t>
            </a:r>
            <a:b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 RESGATE DE UMA FAMÍLIA</a:t>
            </a:r>
            <a:endParaRPr sz="432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981199" y="142852"/>
            <a:ext cx="7162801" cy="288115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pt-BR" sz="4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LIVRO DE RUTE</a:t>
            </a:r>
            <a:endParaRPr sz="4400"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1: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857288" y="4143380"/>
            <a:ext cx="2714644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A volta para casa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273623"/>
          <a:ext cx="7500990" cy="4941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922165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Quando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erramos e Deus coloca nossas vidas à prova, o mais importante para Ele não é resolver os nossos problemas, mas sim restaurar o nosso relacionamento com Ele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1:6);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935619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/>
                        <a:t>Noemi</a:t>
                      </a:r>
                      <a:r>
                        <a:rPr lang="pt-BR" sz="1800" b="1" baseline="0" dirty="0" smtClean="0"/>
                        <a:t> continuava com as motivações erradas. Sua perspectiva era a mesma que conduziu sua família à situação de calamidade.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/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       “Trabalhai, não pela comida que perece, mas pela comida que permanece para a vida eterna, a qual o Filho do homem vos dará; porque a este o Pai, Deus, o selou.” (</a:t>
                      </a:r>
                      <a:r>
                        <a:rPr lang="pt-BR" sz="1700" dirty="0" err="1" smtClean="0"/>
                        <a:t>Jo</a:t>
                      </a:r>
                      <a:r>
                        <a:rPr lang="pt-BR" sz="1700" baseline="0" dirty="0" smtClean="0"/>
                        <a:t> 6:27 - ACRF</a:t>
                      </a:r>
                      <a:r>
                        <a:rPr lang="pt-BR" sz="1700" dirty="0" smtClean="0"/>
                        <a:t>)</a:t>
                      </a:r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dirty="0" smtClean="0"/>
                    </a:p>
                    <a:p>
                      <a:pPr marL="342900" marR="0" lvl="0" indent="-34290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       “Por isso vos digo: Não andeis cuidadosos quanto à vossa vida, pelo que haveis de comer ou pelo que haveis de beber; nem quanto ao vosso corpo, pelo que haveis de vestir. Não é a vida mais do que o mantimento, e o corpo mais do que o vestuário?</a:t>
                      </a:r>
                      <a:br>
                        <a:rPr lang="pt-BR" sz="1700" dirty="0" smtClean="0"/>
                      </a:br>
                      <a:r>
                        <a:rPr lang="pt-BR" sz="1700" dirty="0" smtClean="0"/>
                        <a:t>Olhai para as aves do céu, que nem semeiam, nem segam, nem ajuntam em celeiros; e vosso Pai celestial as alimenta. Não tendes vós muito mais valor do que elas?” (</a:t>
                      </a:r>
                      <a:r>
                        <a:rPr lang="pt-BR" sz="1700" dirty="0" err="1" smtClean="0"/>
                        <a:t>Mt</a:t>
                      </a:r>
                      <a:r>
                        <a:rPr lang="pt-BR" sz="1700" baseline="0" dirty="0" smtClean="0"/>
                        <a:t> 6:25-26 – ACRF</a:t>
                      </a:r>
                      <a:r>
                        <a:rPr lang="pt-BR" sz="1700" dirty="0" smtClean="0"/>
                        <a:t>)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1: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857288" y="4143380"/>
            <a:ext cx="2714644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A volta para casa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071546"/>
          <a:ext cx="7500990" cy="5264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956079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Em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meio às adversidades em nossas famílias é preciso colocar nosso compromisso com Deus à frente de outros interesses, ainda que isso exija de nós REPARAÇÃO e HUMILHAÇÃO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1:8 a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11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258895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/>
                        <a:t>8</a:t>
                      </a:r>
                      <a:r>
                        <a:rPr lang="pt-BR" sz="1800" dirty="0" smtClean="0"/>
                        <a:t> Disse Noemi às suas noras: Ide, voltai cada uma à casa de sua mãe; e o Senhor use convosco de benevolência, como vós usastes com os falecidos e comigo.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9</a:t>
                      </a:r>
                      <a:r>
                        <a:rPr lang="pt-BR" sz="1800" dirty="0" smtClean="0"/>
                        <a:t> O Senhor vos dê que acheis descanso cada uma em casa de seu marido. E, beijando-as ela, levantaram a sua voz e choraram.</a:t>
                      </a:r>
                    </a:p>
                    <a:p>
                      <a:pPr marL="0" marR="0" lvl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10</a:t>
                      </a:r>
                      <a:r>
                        <a:rPr lang="pt-BR" sz="1800" dirty="0" smtClean="0"/>
                        <a:t> E disseram-lhe: Certamente voltaremos contigo ao teu povo.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11</a:t>
                      </a:r>
                      <a:r>
                        <a:rPr lang="pt-BR" sz="1800" dirty="0" smtClean="0"/>
                        <a:t> Porém Noemi disse: Voltai, minhas filhas. Por que iríeis comigo? Tenho eu ainda no meu ventre mais filhos, para que vos sejam por maridos?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Noemi</a:t>
                      </a:r>
                      <a:r>
                        <a:rPr lang="pt-BR" sz="1800" b="1" baseline="0" dirty="0" smtClean="0"/>
                        <a:t>, talvez por culpa, medo e vergonha, tentou esconder os pecados de sua família de diante de seu povo e com isso pecou novamente com a DISSIMULAÇÃO.</a:t>
                      </a:r>
                    </a:p>
                    <a:p>
                      <a:pPr marL="0" marR="0" lvl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Noemi</a:t>
                      </a:r>
                      <a:r>
                        <a:rPr lang="pt-BR" sz="1800" b="1" baseline="0" dirty="0" smtClean="0"/>
                        <a:t> não enxergou a oportunidade de um bem maior para suas noras, pois seus olhos estavam fixos nas necessidades temporais. Como resultado ela perdeu uma delas. (</a:t>
                      </a:r>
                      <a:r>
                        <a:rPr lang="pt-BR" sz="1800" b="1" baseline="0" dirty="0" err="1" smtClean="0"/>
                        <a:t>Rt</a:t>
                      </a:r>
                      <a:r>
                        <a:rPr lang="pt-BR" sz="1800" b="1" baseline="0" dirty="0" smtClean="0"/>
                        <a:t> 1:14)</a:t>
                      </a:r>
                      <a:endParaRPr lang="pt-BR" sz="2000" b="1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746" y="541080"/>
            <a:ext cx="8229600" cy="1173408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Capítulo 1:</a:t>
            </a:r>
            <a:br>
              <a:rPr lang="pt-BR" dirty="0" smtClean="0"/>
            </a:br>
            <a:r>
              <a:rPr lang="pt-BR" dirty="0" smtClean="0"/>
              <a:t>Conversão Genuína!</a:t>
            </a:r>
            <a:br>
              <a:rPr lang="pt-BR" dirty="0" smtClean="0"/>
            </a:br>
            <a:r>
              <a:rPr lang="pt-BR" sz="2200" dirty="0" smtClean="0"/>
              <a:t>Rute 1:16 a 22</a:t>
            </a:r>
            <a:endParaRPr lang="pt-BR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85852" y="2428868"/>
          <a:ext cx="678661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6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A CONVERSÃO DE</a:t>
                      </a:r>
                      <a:r>
                        <a:rPr lang="pt-BR" sz="2000" b="1" baseline="0" dirty="0" smtClean="0"/>
                        <a:t> RUTE</a:t>
                      </a:r>
                      <a:r>
                        <a:rPr lang="pt-BR" sz="2000" b="1" dirty="0" smtClean="0"/>
                        <a:t> (Rute</a:t>
                      </a:r>
                      <a:r>
                        <a:rPr lang="pt-BR" sz="2000" b="1" baseline="0" dirty="0" smtClean="0"/>
                        <a:t> 1:16 e 17</a:t>
                      </a:r>
                      <a:r>
                        <a:rPr lang="pt-BR" sz="2000" b="1" dirty="0" smtClean="0"/>
                        <a:t>)</a:t>
                      </a:r>
                      <a:endParaRPr lang="pt-BR" sz="20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16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dirty="0" smtClean="0"/>
                        <a:t>Disse, porém, Rute: Não me instes para que te abandone, e deixe de seguir-te</a:t>
                      </a:r>
                      <a:r>
                        <a:rPr lang="pt-BR" sz="2000" b="1" dirty="0" smtClean="0"/>
                        <a:t>; porque aonde quer que tu fores irei eu, e onde quer que pousares, ali pousarei eu; o teu povo é o meu povo, o teu Deus é o meu Deus</a:t>
                      </a:r>
                      <a:r>
                        <a:rPr lang="pt-BR" sz="2000" dirty="0" smtClean="0"/>
                        <a:t>;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17</a:t>
                      </a:r>
                      <a:r>
                        <a:rPr lang="pt-BR" sz="2000" dirty="0" smtClean="0"/>
                        <a:t> Onde quer que morreres morrerei eu, e ali serei sepultada. </a:t>
                      </a:r>
                      <a:r>
                        <a:rPr lang="pt-BR" sz="2000" b="1" dirty="0" smtClean="0"/>
                        <a:t>Faça-me assim o Senhor, e outro tanto, se outra coisa que não seja a morte me separar de ti</a:t>
                      </a:r>
                      <a:r>
                        <a:rPr lang="pt-BR" sz="2000" dirty="0" smtClean="0"/>
                        <a:t>.</a:t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/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>(Al</a:t>
                      </a:r>
                      <a:r>
                        <a:rPr lang="pt-BR" sz="2000" dirty="0" smtClean="0"/>
                        <a:t>meida Corrigida e Revisada Fiel)</a:t>
                      </a:r>
                    </a:p>
                    <a:p>
                      <a:pPr marL="342900" indent="-342900" algn="l" rtl="0" latinLnBrk="1" hangingPunct="0">
                        <a:buAutoNum type="arabicPeriod"/>
                      </a:pPr>
                      <a:endParaRPr lang="pt-BR" sz="20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1: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178759" y="4250537"/>
            <a:ext cx="3357586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Conversão genuína!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071546"/>
          <a:ext cx="7500990" cy="5469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71438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A PROVIDÊNCIA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e a MISERICÓRDIA de Deus muitas vezes vêm de onde jamais se esperaria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1:16);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258895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/>
                        <a:t>27</a:t>
                      </a:r>
                      <a:r>
                        <a:rPr lang="pt-BR" sz="1800" dirty="0" smtClean="0"/>
                        <a:t> Mas Deus escolheu as coisas loucas deste mundo para confundir as sábias; e Deus escolheu as coisas fracas deste mundo para confundir as fortes;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28</a:t>
                      </a:r>
                      <a:r>
                        <a:rPr lang="pt-BR" sz="1800" dirty="0" smtClean="0"/>
                        <a:t> E Deus escolheu as coisas vis deste mundo, e as desprezíveis, e as que não são, para aniquilar as que são;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29</a:t>
                      </a:r>
                      <a:r>
                        <a:rPr lang="pt-BR" sz="1800" dirty="0" smtClean="0"/>
                        <a:t> Para que nenhuma carne se glorie perante ele.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(1 Co 1:27-29 - ACRF)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A</a:t>
                      </a:r>
                      <a:r>
                        <a:rPr lang="pt-BR" sz="1800" b="1" baseline="0" dirty="0" smtClean="0"/>
                        <a:t> conversão genuína de Rute passou a ser o principal motivo para a restauração da família de Noemi.</a:t>
                      </a:r>
                    </a:p>
                    <a:p>
                      <a:pPr algn="l"/>
                      <a:r>
                        <a:rPr lang="pt-BR" sz="1800" b="1" baseline="0" dirty="0" err="1" smtClean="0"/>
                        <a:t>Raabe</a:t>
                      </a:r>
                      <a:r>
                        <a:rPr lang="pt-BR" sz="1800" b="1" baseline="0" dirty="0" smtClean="0"/>
                        <a:t>, mãe de </a:t>
                      </a:r>
                      <a:r>
                        <a:rPr lang="pt-BR" sz="1800" b="1" baseline="0" dirty="0" err="1" smtClean="0"/>
                        <a:t>Boaz</a:t>
                      </a:r>
                      <a:r>
                        <a:rPr lang="pt-BR" sz="1800" b="1" baseline="0" dirty="0" smtClean="0"/>
                        <a:t>, também foi convertida e aceita na Aliança </a:t>
                      </a:r>
                      <a:r>
                        <a:rPr lang="pt-BR" sz="1800" b="1" baseline="0" dirty="0" err="1" smtClean="0"/>
                        <a:t>Abraâmica</a:t>
                      </a:r>
                      <a:r>
                        <a:rPr lang="pt-BR" sz="1800" b="1" baseline="0" dirty="0" smtClean="0"/>
                        <a:t>.</a:t>
                      </a:r>
                    </a:p>
                    <a:p>
                      <a:pPr algn="l"/>
                      <a:endParaRPr lang="pt-BR" sz="1800" dirty="0" smtClean="0"/>
                    </a:p>
                    <a:p>
                      <a:pPr algn="just"/>
                      <a:r>
                        <a:rPr lang="pt-BR" sz="1800" dirty="0" smtClean="0"/>
                        <a:t>“E semeá-la-ei para mim na terra, e compadecer-me-ei dela que não obteve misericórdia; e eu direi àquele que não era meu povo: Tu és meu povo; e ele dirá: Tu és meu Deus!” (Oséias 2:23 - ACRF)</a:t>
                      </a:r>
                    </a:p>
                    <a:p>
                      <a:pPr algn="just"/>
                      <a:endParaRPr lang="pt-BR" sz="1800" b="1" baseline="0" dirty="0" smtClean="0"/>
                    </a:p>
                    <a:p>
                      <a:pPr algn="just"/>
                      <a:r>
                        <a:rPr lang="pt-BR" sz="1800" dirty="0" smtClean="0"/>
                        <a:t>“Como também diz em Oséias:Chamarei meu povo ao que não era meu povo;E amada à que não era amada.” (</a:t>
                      </a:r>
                      <a:r>
                        <a:rPr lang="pt-BR" sz="1800" dirty="0" err="1" smtClean="0"/>
                        <a:t>Rm</a:t>
                      </a:r>
                      <a:r>
                        <a:rPr lang="pt-BR" sz="1800" baseline="0" dirty="0" smtClean="0"/>
                        <a:t> 9:25 – ACRF)</a:t>
                      </a:r>
                      <a:endParaRPr lang="pt-BR" sz="1800" b="1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1: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178759" y="4250537"/>
            <a:ext cx="3357586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Conversão genuína!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071546"/>
          <a:ext cx="7500990" cy="5786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1105516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Independente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da nossa posição como membros de nossa FAMÍLIA, Deus pode trazer VIDA e RESTAURAÇÃO quando há arrependimento e compromisso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1:17);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680938">
                <a:tc>
                  <a:txBody>
                    <a:bodyPr/>
                    <a:lstStyle/>
                    <a:p>
                      <a:pPr algn="l"/>
                      <a:r>
                        <a:rPr lang="pt-BR" sz="1800" b="1" baseline="0" dirty="0" smtClean="0"/>
                        <a:t>Rute, apesar de estrangeira, assume um compromisso de vida não somente com sua sogra Noemi, mas também com a Aliança de Israel e com seu Deus.</a:t>
                      </a:r>
                      <a:endParaRPr lang="pt-BR" sz="1800" dirty="0" smtClean="0"/>
                    </a:p>
                    <a:p>
                      <a:pPr algn="just"/>
                      <a:r>
                        <a:rPr lang="pt-BR" sz="1800" b="0" dirty="0" smtClean="0"/>
                        <a:t>Exemplos</a:t>
                      </a:r>
                      <a:r>
                        <a:rPr lang="pt-BR" sz="1800" b="0" baseline="0" dirty="0" smtClean="0"/>
                        <a:t> nas famílias de Israel:</a:t>
                      </a:r>
                    </a:p>
                    <a:p>
                      <a:pPr algn="just"/>
                      <a:endParaRPr lang="pt-BR" sz="1800" b="0" baseline="0" dirty="0" smtClean="0"/>
                    </a:p>
                    <a:p>
                      <a:pPr algn="just"/>
                      <a:endParaRPr lang="pt-BR" sz="1800" b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85852" y="3143248"/>
          <a:ext cx="7143801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267"/>
                <a:gridCol w="2381267"/>
                <a:gridCol w="2381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bg1"/>
                          </a:solidFill>
                        </a:rPr>
                        <a:t>PERSONAGEM:</a:t>
                      </a:r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bg1"/>
                          </a:solidFill>
                        </a:rPr>
                        <a:t>QUEM ERA:</a:t>
                      </a:r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bg1"/>
                          </a:solidFill>
                        </a:rPr>
                        <a:t>QUEM PASSOU A SER:</a:t>
                      </a:r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Abraão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</a:t>
                      </a:r>
                      <a:r>
                        <a:rPr lang="pt-BR" sz="1600" baseline="0" dirty="0" smtClean="0"/>
                        <a:t>elho e sem filhos.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Pai</a:t>
                      </a:r>
                      <a:r>
                        <a:rPr lang="pt-BR" sz="1600" baseline="0" dirty="0" smtClean="0"/>
                        <a:t> da Fé e herdeiro da Promessa de Deus.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Jacó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/>
                        <a:t>Enganador e mentiroso.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Israel de Deus.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José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Filho</a:t>
                      </a:r>
                      <a:r>
                        <a:rPr lang="pt-BR" sz="1600" baseline="0" dirty="0" smtClean="0"/>
                        <a:t> caçula, desprezado pelos irmãos e escravo.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Líder do Egito</a:t>
                      </a:r>
                      <a:r>
                        <a:rPr lang="pt-BR" sz="1600" baseline="0" dirty="0" smtClean="0"/>
                        <a:t> e </a:t>
                      </a:r>
                      <a:r>
                        <a:rPr lang="pt-BR" sz="1600" dirty="0" smtClean="0"/>
                        <a:t>Salvador</a:t>
                      </a:r>
                      <a:r>
                        <a:rPr lang="pt-BR" sz="1600" baseline="0" dirty="0" smtClean="0"/>
                        <a:t> de Israel.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Moisés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Filho de</a:t>
                      </a:r>
                      <a:r>
                        <a:rPr lang="pt-BR" sz="1600" baseline="0" dirty="0" smtClean="0"/>
                        <a:t> escravos, gago e fugitivo.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Libertador de Israel e Profeta</a:t>
                      </a:r>
                      <a:r>
                        <a:rPr lang="pt-BR" sz="1600" baseline="0" dirty="0" smtClean="0"/>
                        <a:t> da Aliança.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Samuel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Filho de mulher estéril.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Profeta</a:t>
                      </a:r>
                      <a:r>
                        <a:rPr lang="pt-BR" sz="1600" baseline="0" dirty="0" smtClean="0"/>
                        <a:t> e Líder de Israel.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Daví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Filho caçula,</a:t>
                      </a:r>
                      <a:r>
                        <a:rPr lang="pt-BR" sz="1600" baseline="0" dirty="0" smtClean="0"/>
                        <a:t> subestimado pela família.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Rei de Israel.</a:t>
                      </a:r>
                      <a:r>
                        <a:rPr lang="pt-BR" sz="1600" baseline="0" dirty="0" smtClean="0"/>
                        <a:t> De sua linhagem veio</a:t>
                      </a:r>
                      <a:r>
                        <a:rPr lang="pt-BR" sz="1600" dirty="0" smtClean="0"/>
                        <a:t> Jesus.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1: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178759" y="4250537"/>
            <a:ext cx="3357586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Conversão genuína!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337328"/>
          <a:ext cx="750099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947024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3. Nunca devemos culpar a Deus quando somos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atribulados, muito menos quando é por causa da nossa desobediência à Ele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(Rute 1:20-22);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654030">
                <a:tc>
                  <a:txBody>
                    <a:bodyPr/>
                    <a:lstStyle/>
                    <a:p>
                      <a:pPr algn="l"/>
                      <a:r>
                        <a:rPr lang="pt-BR" sz="1800" b="1" baseline="0" dirty="0" smtClean="0"/>
                        <a:t>NOEMI (agradável) ficou amargurada com Deus (MARA), ao invés de reconhecer seus pecados; </a:t>
                      </a:r>
                    </a:p>
                    <a:p>
                      <a:pPr algn="l"/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dirty="0" smtClean="0"/>
                        <a:t>“Porém ela lhes dizia: Não me chameis Noemi; chamai-me Mara; porque grande amargura me tem dado o Todo-Poderoso.” (Rute 1:20 - ACRF)</a:t>
                      </a:r>
                      <a:br>
                        <a:rPr lang="pt-BR" sz="1800" dirty="0" smtClean="0"/>
                      </a:br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b="1" baseline="0" dirty="0" smtClean="0"/>
                        <a:t>NOEMI enxergava sua vida a partir de uma perspectiva de </a:t>
                      </a:r>
                      <a:r>
                        <a:rPr lang="pt-BR" sz="1800" b="1" baseline="0" dirty="0" err="1" smtClean="0"/>
                        <a:t>autopiedade</a:t>
                      </a:r>
                      <a:r>
                        <a:rPr lang="pt-BR" sz="1800" b="1" baseline="0" dirty="0" smtClean="0"/>
                        <a:t>, de </a:t>
                      </a:r>
                      <a:r>
                        <a:rPr lang="pt-BR" sz="1800" b="1" baseline="0" dirty="0" err="1" smtClean="0"/>
                        <a:t>autocompaixão</a:t>
                      </a:r>
                      <a:r>
                        <a:rPr lang="pt-BR" sz="1800" b="1" baseline="0" dirty="0" smtClean="0"/>
                        <a:t>;</a:t>
                      </a:r>
                      <a:endParaRPr lang="pt-BR" sz="1800" dirty="0" smtClean="0"/>
                    </a:p>
                    <a:p>
                      <a:pPr algn="just"/>
                      <a:endParaRPr lang="pt-BR" sz="1800" b="0" dirty="0" smtClean="0"/>
                    </a:p>
                    <a:p>
                      <a:pPr algn="just"/>
                      <a:r>
                        <a:rPr lang="pt-BR" sz="1800" dirty="0" smtClean="0"/>
                        <a:t>“Cheia parti, porém vazia o Senhor me fez tornar; por que pois me chamareis Noemi? O Senhor testifica contra mim, e o Todo-Poderoso me tem feito mal.” </a:t>
                      </a:r>
                    </a:p>
                    <a:p>
                      <a:pPr algn="l"/>
                      <a:r>
                        <a:rPr lang="pt-BR" sz="1800" dirty="0" smtClean="0"/>
                        <a:t>(Rute1:21 - ACRF)</a:t>
                      </a:r>
                      <a:br>
                        <a:rPr lang="pt-BR" sz="1800" dirty="0" smtClean="0"/>
                      </a:br>
                      <a:endParaRPr lang="pt-BR" sz="1800" b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-71462"/>
            <a:ext cx="7772400" cy="2041525"/>
          </a:xfrm>
        </p:spPr>
        <p:txBody>
          <a:bodyPr/>
          <a:lstStyle/>
          <a:p>
            <a:r>
              <a:rPr lang="pt-BR" dirty="0" smtClean="0"/>
              <a:t>RESUMO DO CAPÍTULO 1</a:t>
            </a:r>
            <a:br>
              <a:rPr lang="pt-BR" dirty="0" smtClean="0"/>
            </a:br>
            <a:r>
              <a:rPr lang="pt-BR" dirty="0" smtClean="0"/>
              <a:t>Rute </a:t>
            </a:r>
            <a:r>
              <a:rPr lang="pt-BR" dirty="0" smtClean="0"/>
              <a:t>1:1-22</a:t>
            </a:r>
            <a:endParaRPr lang="pt-BR" dirty="0"/>
          </a:p>
        </p:txBody>
      </p:sp>
      <p:graphicFrame>
        <p:nvGraphicFramePr>
          <p:cNvPr id="16" name="Diagrama 15"/>
          <p:cNvGraphicFramePr/>
          <p:nvPr/>
        </p:nvGraphicFramePr>
        <p:xfrm>
          <a:off x="-142908" y="2000240"/>
          <a:ext cx="545305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357818" y="1831344"/>
          <a:ext cx="3571900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Uma decisão errada:</a:t>
                      </a:r>
                      <a:endParaRPr lang="pt-BR" sz="16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“E sucedeu que, nos dias em que os juízes julgavam, houve uma fome na terra; por isso um homem de Belém de Judá saiu a peregrinar nos campos de 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Moabe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, ele e sua mulher, e seus dois filhos.” (Rute 1:1)</a:t>
                      </a:r>
                      <a:endParaRPr lang="pt-BR" dirty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357818" y="3974484"/>
          <a:ext cx="3571900" cy="216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 err="1" smtClean="0"/>
                        <a:t>Consequências</a:t>
                      </a:r>
                      <a:r>
                        <a:rPr lang="pt-BR" sz="1600" b="1" baseline="0" dirty="0" smtClean="0"/>
                        <a:t> (</a:t>
                      </a:r>
                      <a:r>
                        <a:rPr lang="pt-BR" sz="1600" b="1" baseline="0" dirty="0" err="1" smtClean="0"/>
                        <a:t>Dt</a:t>
                      </a:r>
                      <a:r>
                        <a:rPr lang="pt-BR" sz="1600" b="1" baseline="0" dirty="0" smtClean="0"/>
                        <a:t>. 28-30)</a:t>
                      </a:r>
                      <a:endParaRPr lang="pt-BR" sz="16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 rtl="0" latinLnBrk="1" hangingPunct="0">
                        <a:buAutoNum type="arabicPeriod"/>
                      </a:pPr>
                      <a:r>
                        <a:rPr lang="pt-BR" sz="1600" dirty="0" smtClean="0">
                          <a:latin typeface="+mn-lt"/>
                        </a:rPr>
                        <a:t>Morte do chefe</a:t>
                      </a:r>
                      <a:r>
                        <a:rPr lang="pt-BR" sz="1600" baseline="0" dirty="0" smtClean="0">
                          <a:latin typeface="+mn-lt"/>
                        </a:rPr>
                        <a:t> da Família;</a:t>
                      </a:r>
                    </a:p>
                    <a:p>
                      <a:pPr marL="342900" indent="-342900" algn="just" rtl="0" latinLnBrk="1" hangingPunct="0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Casamento misto dos filhos;</a:t>
                      </a:r>
                    </a:p>
                    <a:p>
                      <a:pPr marL="342900" indent="-342900" algn="just" rtl="0" latinLnBrk="1" hangingPunct="0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Morte dos Filhos;</a:t>
                      </a:r>
                    </a:p>
                    <a:p>
                      <a:pPr marL="342900" indent="-342900" algn="just" rtl="0" latinLnBrk="1" hangingPunct="0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Desestruturação da Família;</a:t>
                      </a:r>
                    </a:p>
                    <a:p>
                      <a:pPr marL="342900" indent="-342900" algn="just" rtl="0" latinLnBrk="1" hangingPunct="0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Mais pobreza e desamparo;</a:t>
                      </a:r>
                    </a:p>
                    <a:p>
                      <a:pPr marL="342900" indent="-342900" algn="just" rtl="0" latinLnBrk="1" hangingPunct="0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Afastamento das </a:t>
                      </a:r>
                      <a:r>
                        <a:rPr lang="pt-BR" sz="160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bençãos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Deus;</a:t>
                      </a:r>
                    </a:p>
                    <a:p>
                      <a:pPr marL="342900" indent="-342900" algn="just" rtl="0" latinLnBrk="1" hangingPunct="0">
                        <a:buAutoNum type="arabicPeriod"/>
                      </a:pPr>
                      <a:endParaRPr lang="pt-BR" sz="16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746" y="541080"/>
            <a:ext cx="8229600" cy="1173408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Capítulo 2:</a:t>
            </a:r>
            <a:br>
              <a:rPr lang="pt-BR" dirty="0" smtClean="0"/>
            </a:br>
            <a:r>
              <a:rPr lang="pt-BR" dirty="0" smtClean="0"/>
              <a:t>Um encontro inesperado!</a:t>
            </a:r>
            <a:br>
              <a:rPr lang="pt-BR" dirty="0" smtClean="0"/>
            </a:br>
            <a:r>
              <a:rPr lang="pt-BR" sz="2200" dirty="0" smtClean="0"/>
              <a:t>Rute 2:1 a 16</a:t>
            </a:r>
            <a:endParaRPr lang="pt-BR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85852" y="2143116"/>
          <a:ext cx="6786610" cy="4235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610"/>
              </a:tblGrid>
              <a:tr h="37529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UM ENCONTRO INESPERADO (Rute</a:t>
                      </a:r>
                      <a:r>
                        <a:rPr lang="pt-BR" sz="2000" b="1" baseline="0" dirty="0" smtClean="0"/>
                        <a:t> 2:1 a 3</a:t>
                      </a:r>
                      <a:r>
                        <a:rPr lang="pt-BR" sz="2000" b="1" dirty="0" smtClean="0"/>
                        <a:t>)</a:t>
                      </a:r>
                      <a:endParaRPr lang="pt-BR" sz="20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839548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1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dirty="0" smtClean="0"/>
                        <a:t>E tinha Noemi um parente de seu marido, homem valente e poderoso, da família de </a:t>
                      </a:r>
                      <a:r>
                        <a:rPr lang="pt-BR" sz="2000" dirty="0" err="1" smtClean="0"/>
                        <a:t>Elimeleque</a:t>
                      </a:r>
                      <a:r>
                        <a:rPr lang="pt-BR" sz="2000" dirty="0" smtClean="0"/>
                        <a:t>; e era o seu nome </a:t>
                      </a:r>
                      <a:r>
                        <a:rPr lang="pt-BR" sz="2000" dirty="0" err="1" smtClean="0"/>
                        <a:t>Boaz</a:t>
                      </a:r>
                      <a:r>
                        <a:rPr lang="pt-BR" sz="2000" dirty="0" smtClean="0"/>
                        <a:t>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2 </a:t>
                      </a:r>
                      <a:r>
                        <a:rPr lang="pt-BR" sz="2000" dirty="0" smtClean="0"/>
                        <a:t>E Rute, a </a:t>
                      </a:r>
                      <a:r>
                        <a:rPr lang="pt-BR" sz="2000" dirty="0" err="1" smtClean="0"/>
                        <a:t>moabita</a:t>
                      </a:r>
                      <a:r>
                        <a:rPr lang="pt-BR" sz="2000" dirty="0" smtClean="0"/>
                        <a:t>, disse a Noemi: Deixa-me ir ao campo, e apanharei espigas atrás daquele em cujos olhos eu achar graça. E ela disse: Vai, minha filha.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3</a:t>
                      </a:r>
                      <a:r>
                        <a:rPr lang="pt-BR" sz="2000" dirty="0" smtClean="0"/>
                        <a:t> Foi, pois, e chegou, e apanhava espigas no campo após os segadores; e caiu-lhe em sorte uma parte do campo de </a:t>
                      </a:r>
                      <a:r>
                        <a:rPr lang="pt-BR" sz="2000" dirty="0" err="1" smtClean="0"/>
                        <a:t>Boaz</a:t>
                      </a:r>
                      <a:r>
                        <a:rPr lang="pt-BR" sz="2000" dirty="0" smtClean="0"/>
                        <a:t>, que era da família de </a:t>
                      </a:r>
                      <a:r>
                        <a:rPr lang="pt-BR" sz="2000" dirty="0" err="1" smtClean="0"/>
                        <a:t>Elimeleque</a:t>
                      </a:r>
                      <a:r>
                        <a:rPr lang="pt-BR" sz="2000" dirty="0" smtClean="0"/>
                        <a:t>.</a:t>
                      </a:r>
                    </a:p>
                    <a:p>
                      <a:pPr algn="l"/>
                      <a:r>
                        <a:rPr lang="pt-BR" sz="2000" b="1" dirty="0" smtClean="0"/>
                        <a:t>4</a:t>
                      </a:r>
                      <a:r>
                        <a:rPr lang="pt-BR" sz="2000" dirty="0" smtClean="0"/>
                        <a:t> E eis que </a:t>
                      </a:r>
                      <a:r>
                        <a:rPr lang="pt-BR" sz="2000" dirty="0" err="1" smtClean="0"/>
                        <a:t>Boaz</a:t>
                      </a:r>
                      <a:r>
                        <a:rPr lang="pt-BR" sz="2000" dirty="0" smtClean="0"/>
                        <a:t> veio de Belém, e disse aos segadores: O Senhor seja convosco. E disseram-lhe eles: O Senhor te abençoe.</a:t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/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>(Al</a:t>
                      </a:r>
                      <a:r>
                        <a:rPr lang="pt-BR" sz="2000" dirty="0" smtClean="0"/>
                        <a:t>meida Corrigida e Revisada Fiel)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2: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Um encontro inesperado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337328"/>
          <a:ext cx="7500990" cy="4940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73435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Nossa motivação precisa estar dimensionada em Deus,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pela FÉ, e nunca nas circunstâncias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2:2);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654030">
                <a:tc>
                  <a:txBody>
                    <a:bodyPr/>
                    <a:lstStyle/>
                    <a:p>
                      <a:pPr algn="l"/>
                      <a:r>
                        <a:rPr lang="pt-BR" sz="1800" b="1" baseline="0" dirty="0" smtClean="0"/>
                        <a:t>Rute sabia de sua condição e a de sua sogra. Eram: mulheres, viúvas, pobres, vulneráveis e ela estrangeira.</a:t>
                      </a:r>
                    </a:p>
                    <a:p>
                      <a:pPr algn="l"/>
                      <a:r>
                        <a:rPr lang="pt-BR" sz="1800" b="0" baseline="0" dirty="0" smtClean="0"/>
                        <a:t>Elas ocupavam a posição mais baixa na sociedade Israelita! Especialmente Rute, por ser </a:t>
                      </a:r>
                      <a:r>
                        <a:rPr lang="pt-BR" sz="1800" b="0" baseline="0" dirty="0" err="1" smtClean="0"/>
                        <a:t>moabita</a:t>
                      </a:r>
                      <a:r>
                        <a:rPr lang="pt-BR" sz="1800" b="0" baseline="0" dirty="0" smtClean="0"/>
                        <a:t>.</a:t>
                      </a:r>
                    </a:p>
                    <a:p>
                      <a:pPr algn="l"/>
                      <a:r>
                        <a:rPr lang="pt-BR" sz="1800" b="1" baseline="0" dirty="0" smtClean="0"/>
                        <a:t>Mas Rute também se amparou na Lei de Deus;</a:t>
                      </a:r>
                    </a:p>
                    <a:p>
                      <a:pPr algn="l"/>
                      <a:r>
                        <a:rPr lang="pt-BR" sz="1800" dirty="0" smtClean="0"/>
                        <a:t>“Quando também fizerdes a colheita da vossa terra, o canto do teu campo não segarás totalmente, nem as espigas caídas colherás da tua sega.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Semelhantemente não rabiscarás a tua vinha, nem colherás os bagos caídos da tua vinha; deixá-los-ás ao pobre e ao estrangeiro. Eu sou o Senhor vosso Deus.” (Lv 19:9-10 - ACRF)</a:t>
                      </a:r>
                    </a:p>
                    <a:p>
                      <a:pPr algn="l"/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“E, quando fizerdes a colheita da vossa terra, não acabarás de segar os cantos do teu campo, nem colherás as espigas caídas da tua sega; para o pobre e para o estrangeiro as deixarás. Eu sou o Senhor vosso Deus.” (Lv 23:22 - ACRF)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(Também em DT. 24:19-22)</a:t>
                      </a:r>
                      <a:endParaRPr lang="pt-BR" sz="1800" b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2: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Um encontro inesperado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608818"/>
          <a:ext cx="7500990" cy="4106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448598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CASUALIDADE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(Acaso) </a:t>
                      </a:r>
                      <a:r>
                        <a:rPr lang="pt-BR" sz="2000" baseline="0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CAUSALIDADE (Providência)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2:3);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65403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“Foi, pois, e chegou, e apanhava espigas no campo após os segadores; </a:t>
                      </a:r>
                      <a:r>
                        <a:rPr lang="pt-BR" sz="1800" b="1" dirty="0" smtClean="0"/>
                        <a:t>e caiu-lhe em sorte uma parte do campo de </a:t>
                      </a:r>
                      <a:r>
                        <a:rPr lang="pt-BR" sz="1800" b="1" dirty="0" err="1" smtClean="0"/>
                        <a:t>Boaz</a:t>
                      </a:r>
                      <a:r>
                        <a:rPr lang="pt-BR" sz="1800" dirty="0" smtClean="0"/>
                        <a:t>, que era da família de </a:t>
                      </a:r>
                      <a:r>
                        <a:rPr lang="pt-BR" sz="1800" dirty="0" err="1" smtClean="0"/>
                        <a:t>Elimeleque</a:t>
                      </a:r>
                      <a:r>
                        <a:rPr lang="pt-BR" sz="1800" dirty="0" smtClean="0"/>
                        <a:t>.”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(Rute 2:3 – ACRF)</a:t>
                      </a:r>
                    </a:p>
                    <a:p>
                      <a:pPr algn="l"/>
                      <a:endParaRPr lang="pt-BR" sz="1800" b="1" baseline="0" dirty="0" smtClean="0"/>
                    </a:p>
                    <a:p>
                      <a:pPr algn="just"/>
                      <a:r>
                        <a:rPr lang="pt-BR" sz="1800" b="1" baseline="0" dirty="0" smtClean="0"/>
                        <a:t>Existe uma grande diferença entre acreditar na ACASO e crer na PROVIDÊNCIA de DEUS. Sua PROVIDÊNCIA usa a CASUALIDADE.</a:t>
                      </a:r>
                    </a:p>
                    <a:p>
                      <a:pPr algn="l"/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dirty="0" smtClean="0"/>
                        <a:t>“A bênção do Senhor é que enriquece; e não traz consigo dores.” (</a:t>
                      </a:r>
                      <a:r>
                        <a:rPr lang="pt-BR" sz="1800" dirty="0" err="1" smtClean="0"/>
                        <a:t>Pv</a:t>
                      </a:r>
                      <a:r>
                        <a:rPr lang="pt-BR" sz="1800" dirty="0" smtClean="0"/>
                        <a:t> 10:22 – ACRF)</a:t>
                      </a:r>
                    </a:p>
                    <a:p>
                      <a:pPr algn="l"/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“Inútil vos será levantar de madrugada, repousar tarde, comer o pão que penosamente granjeastes; aos seus amados ele o dá enquanto dormem.” (</a:t>
                      </a:r>
                      <a:r>
                        <a:rPr lang="pt-BR" sz="1800" dirty="0" err="1" smtClean="0"/>
                        <a:t>Sl</a:t>
                      </a:r>
                      <a:r>
                        <a:rPr lang="pt-BR" sz="1800" dirty="0" smtClean="0"/>
                        <a:t> 127:2 - ARA)</a:t>
                      </a:r>
                      <a:endParaRPr lang="pt-BR" sz="18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214423"/>
            <a:ext cx="7772400" cy="1000131"/>
          </a:xfrm>
        </p:spPr>
        <p:txBody>
          <a:bodyPr/>
          <a:lstStyle/>
          <a:p>
            <a:r>
              <a:rPr lang="pt-BR" dirty="0" smtClean="0"/>
              <a:t>REVISÃO: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214282" y="2143116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2: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Um encontro inesperado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00" y="1236364"/>
          <a:ext cx="7500990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448598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3. Mesmo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quando estamos em desvantagem, o SENHOR usa o nosso testemunho de vida em nosso favor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2:5 a 9);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65403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“Então disse </a:t>
                      </a:r>
                      <a:r>
                        <a:rPr lang="pt-BR" sz="1800" dirty="0" err="1" smtClean="0"/>
                        <a:t>Boaz</a:t>
                      </a:r>
                      <a:r>
                        <a:rPr lang="pt-BR" sz="1800" dirty="0" smtClean="0"/>
                        <a:t> a Rute: Ouve, filha minha; </a:t>
                      </a:r>
                      <a:r>
                        <a:rPr lang="pt-BR" sz="1800" b="1" dirty="0" smtClean="0"/>
                        <a:t>não vás colher em outro campo, nem tampouco passes daqui; porém aqui ficarás com as minhas moças</a:t>
                      </a:r>
                      <a:r>
                        <a:rPr lang="pt-BR" sz="1800" dirty="0" smtClean="0"/>
                        <a:t>.</a:t>
                      </a:r>
                      <a:r>
                        <a:rPr lang="pt-BR" sz="1800" b="1" dirty="0" smtClean="0"/>
                        <a:t/>
                      </a:r>
                      <a:br>
                        <a:rPr lang="pt-BR" sz="1800" b="1" dirty="0" smtClean="0"/>
                      </a:br>
                      <a:r>
                        <a:rPr lang="pt-BR" sz="1800" b="0" dirty="0" smtClean="0"/>
                        <a:t>Os teus olhos estarão atentos no campo que segarem, </a:t>
                      </a:r>
                      <a:r>
                        <a:rPr lang="pt-BR" sz="1800" b="1" dirty="0" smtClean="0"/>
                        <a:t>e irás após elas; não dei ordem aos moços, que não te molestem? Tendo tu sede, vai aos vasos, e bebe do que os moços tirarem</a:t>
                      </a:r>
                      <a:r>
                        <a:rPr lang="pt-BR" sz="1800" dirty="0" smtClean="0"/>
                        <a:t>.” (Rute 2:8-9 - ACRF)</a:t>
                      </a:r>
                      <a:br>
                        <a:rPr lang="pt-BR" sz="1800" dirty="0" smtClean="0"/>
                      </a:br>
                      <a:endParaRPr lang="pt-BR" sz="1800" dirty="0" smtClean="0"/>
                    </a:p>
                    <a:p>
                      <a:pPr algn="l"/>
                      <a:r>
                        <a:rPr lang="pt-BR" sz="1800" dirty="0" smtClean="0"/>
                        <a:t>“E respondeu </a:t>
                      </a:r>
                      <a:r>
                        <a:rPr lang="pt-BR" sz="1800" dirty="0" err="1" smtClean="0"/>
                        <a:t>Boaz</a:t>
                      </a:r>
                      <a:r>
                        <a:rPr lang="pt-BR" sz="1800" dirty="0" smtClean="0"/>
                        <a:t>, e disse-lhe: </a:t>
                      </a:r>
                      <a:r>
                        <a:rPr lang="pt-BR" sz="1800" b="1" dirty="0" smtClean="0"/>
                        <a:t>Bem se me contou quanto fizeste à tua sogra</a:t>
                      </a:r>
                      <a:r>
                        <a:rPr lang="pt-BR" sz="1800" dirty="0" smtClean="0"/>
                        <a:t>, </a:t>
                      </a:r>
                      <a:r>
                        <a:rPr lang="pt-BR" sz="1800" b="1" dirty="0" smtClean="0"/>
                        <a:t>depois da morte de teu marido; e deixaste a teu pai e a tua mãe, e a terra onde nasceste, e vieste para um povo que antes não conheceste</a:t>
                      </a:r>
                      <a:r>
                        <a:rPr lang="pt-BR" sz="1800" dirty="0" smtClean="0"/>
                        <a:t>.”  (Rute 2:11 – ACRF)</a:t>
                      </a:r>
                    </a:p>
                    <a:p>
                      <a:pPr algn="l"/>
                      <a:endParaRPr lang="pt-BR" sz="1800" b="1" baseline="0" dirty="0" smtClean="0"/>
                    </a:p>
                    <a:p>
                      <a:pPr algn="just"/>
                      <a:r>
                        <a:rPr lang="pt-BR" sz="1800" b="1" baseline="0" dirty="0" smtClean="0"/>
                        <a:t>A verdade é que a nossa vida é complexa e a PROVIDÊNCIA (vs. 8 e 9) e a PONTUALIDADE (vs. 4 e 5) de Deus cooperam com a nossa atitude de FÉ e de humildade na sua presença (vs. 10 e 13)</a:t>
                      </a:r>
                    </a:p>
                    <a:p>
                      <a:pPr algn="l"/>
                      <a:endParaRPr lang="pt-BR" sz="18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2: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Um encontro inesperado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00" y="1025866"/>
          <a:ext cx="7500990" cy="550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448598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4. A economia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de Deus garante uma provisão abundante, mas não admite desperdícios. O fim das </a:t>
                      </a:r>
                      <a:r>
                        <a:rPr lang="pt-BR" sz="2000" baseline="0" dirty="0" err="1" smtClean="0">
                          <a:solidFill>
                            <a:schemeClr val="bg1"/>
                          </a:solidFill>
                        </a:rPr>
                        <a:t>bençãos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que recebemos é o de que sejam compartilhadas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2:14 a 19);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654030">
                <a:tc>
                  <a:txBody>
                    <a:bodyPr/>
                    <a:lstStyle/>
                    <a:p>
                      <a:pPr algn="just"/>
                      <a:r>
                        <a:rPr lang="pt-BR" sz="1700" b="1" baseline="0" dirty="0" smtClean="0"/>
                        <a:t>Todas as ordenanças de Jesus estão no </a:t>
                      </a:r>
                      <a:r>
                        <a:rPr lang="pt-BR" sz="1700" b="1" baseline="0" dirty="0" err="1" smtClean="0"/>
                        <a:t>A.T.</a:t>
                      </a:r>
                      <a:r>
                        <a:rPr lang="pt-BR" sz="1700" b="1" baseline="0" dirty="0" smtClean="0"/>
                        <a:t> Ele sempre pregou o Espírito dos mandamentos! Os fariseus faziam o contrário; transformaram as ordenanças num fim e não em um meio de Graça. Estavam contaminados com a SUPERCONFORMIDADE (LEGALISMO)!</a:t>
                      </a:r>
                    </a:p>
                    <a:p>
                      <a:pPr algn="l"/>
                      <a:endParaRPr lang="pt-BR" sz="1700" b="0" baseline="0" dirty="0" smtClean="0"/>
                    </a:p>
                    <a:p>
                      <a:pPr algn="l"/>
                      <a:r>
                        <a:rPr lang="pt-BR" sz="1700" dirty="0" smtClean="0"/>
                        <a:t>“,e recordar as palavras do Senhor Jesus, que disse: Mais bem-aventurada coisa é dar do que receber.” (</a:t>
                      </a:r>
                      <a:r>
                        <a:rPr lang="pt-BR" sz="1700" dirty="0" err="1" smtClean="0"/>
                        <a:t>At</a:t>
                      </a:r>
                      <a:r>
                        <a:rPr lang="pt-BR" sz="1700" baseline="0" dirty="0" smtClean="0"/>
                        <a:t> 20:35b - ACRF</a:t>
                      </a:r>
                      <a:r>
                        <a:rPr lang="pt-BR" sz="1700" dirty="0" smtClean="0"/>
                        <a:t>)</a:t>
                      </a:r>
                      <a:br>
                        <a:rPr lang="pt-BR" sz="1700" dirty="0" smtClean="0"/>
                      </a:br>
                      <a:r>
                        <a:rPr lang="pt-BR" sz="1700" dirty="0" smtClean="0"/>
                        <a:t>“O pão nosso de cada dia nos dá hoje;” (</a:t>
                      </a:r>
                      <a:r>
                        <a:rPr lang="pt-BR" sz="1700" dirty="0" err="1" smtClean="0"/>
                        <a:t>Mt</a:t>
                      </a:r>
                      <a:r>
                        <a:rPr lang="pt-BR" sz="1700" dirty="0" smtClean="0"/>
                        <a:t>. 6:11 - ACRF)</a:t>
                      </a:r>
                      <a:br>
                        <a:rPr lang="pt-BR" sz="1700" dirty="0" smtClean="0"/>
                      </a:br>
                      <a:r>
                        <a:rPr lang="pt-BR" sz="1700" dirty="0" smtClean="0"/>
                        <a:t/>
                      </a:r>
                      <a:br>
                        <a:rPr lang="pt-BR" sz="1700" dirty="0" smtClean="0"/>
                      </a:br>
                      <a:r>
                        <a:rPr lang="pt-BR" sz="1700" b="1" baseline="0" dirty="0" smtClean="0"/>
                        <a:t>ATENÇÃO! Cuidado com a contaminação do CONSUMISMO e do MATERIALISMO em sua família. Não se conforme!</a:t>
                      </a:r>
                    </a:p>
                    <a:p>
                      <a:pPr algn="l"/>
                      <a:r>
                        <a:rPr lang="pt-BR" sz="1700" dirty="0" smtClean="0"/>
                        <a:t>“Ninguém pode servir a dois senhores; porque ou há de odiar um e amar o outro, ou se dedicará a um e desprezará o outro. Não podeis servir a Deus e a </a:t>
                      </a:r>
                      <a:r>
                        <a:rPr lang="pt-BR" sz="1700" dirty="0" err="1" smtClean="0"/>
                        <a:t>Mamom</a:t>
                      </a:r>
                      <a:r>
                        <a:rPr lang="pt-BR" sz="1700" dirty="0" smtClean="0"/>
                        <a:t>.”</a:t>
                      </a:r>
                      <a:r>
                        <a:rPr lang="pt-BR" sz="1700" baseline="0" dirty="0" smtClean="0"/>
                        <a:t> (</a:t>
                      </a:r>
                      <a:r>
                        <a:rPr lang="pt-BR" sz="1700" baseline="0" dirty="0" err="1" smtClean="0"/>
                        <a:t>Mt</a:t>
                      </a:r>
                      <a:r>
                        <a:rPr lang="pt-BR" sz="1700" baseline="0" dirty="0" smtClean="0"/>
                        <a:t> 6:24 - ACRF)</a:t>
                      </a:r>
                      <a:endParaRPr lang="pt-BR" sz="1700" b="1" baseline="0" dirty="0" smtClean="0"/>
                    </a:p>
                    <a:p>
                      <a:pPr algn="l"/>
                      <a:r>
                        <a:rPr lang="pt-BR" sz="1700" dirty="0" smtClean="0"/>
                        <a:t>“Porque o amor ao dinheiro é a raiz de toda a espécie de males; e nessa cobiça alguns se desviaram da fé, e se traspassaram a si mesmos com muitas dores.” (1 </a:t>
                      </a:r>
                      <a:r>
                        <a:rPr lang="pt-BR" sz="1700" dirty="0" err="1" smtClean="0"/>
                        <a:t>Tm</a:t>
                      </a:r>
                      <a:r>
                        <a:rPr lang="pt-BR" sz="1700" dirty="0" smtClean="0"/>
                        <a:t> 6:9-10 - ACRF)</a:t>
                      </a:r>
                      <a:endParaRPr lang="pt-BR" sz="17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2: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Um encontro inesperado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00" y="1170674"/>
          <a:ext cx="7500990" cy="5401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448598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5. A VOZ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e o FAVOR de Deus são inconfundíveis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2:20 a 23);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654030">
                <a:tc>
                  <a:txBody>
                    <a:bodyPr/>
                    <a:lstStyle/>
                    <a:p>
                      <a:pPr algn="just"/>
                      <a:r>
                        <a:rPr lang="pt-BR" sz="1700" b="1" baseline="0" dirty="0" smtClean="0"/>
                        <a:t>Naomi pela primeira vez reconhece o FAVOR de Deus para consigo e se enche de ESPERANÇA!</a:t>
                      </a:r>
                      <a:endParaRPr lang="pt-BR" sz="1700" b="0" baseline="0" dirty="0" smtClean="0"/>
                    </a:p>
                    <a:p>
                      <a:pPr algn="l"/>
                      <a:r>
                        <a:rPr lang="pt-BR" sz="1700" dirty="0" smtClean="0"/>
                        <a:t>“</a:t>
                      </a:r>
                      <a:r>
                        <a:rPr lang="pt-BR" sz="1800" dirty="0" smtClean="0"/>
                        <a:t>Então disse-lhe sua sogra: Onde colheste hoje, e onde trabalhaste? </a:t>
                      </a:r>
                      <a:r>
                        <a:rPr lang="pt-BR" sz="1800" b="1" dirty="0" smtClean="0"/>
                        <a:t>Bendito seja aquele que te reconheceu.</a:t>
                      </a:r>
                      <a:r>
                        <a:rPr lang="pt-BR" sz="1800" dirty="0" smtClean="0"/>
                        <a:t> E relatou à sua sogra com quem tinha trabalhado, e disse: O nome do homem com quem hoje trabalhei é </a:t>
                      </a:r>
                      <a:r>
                        <a:rPr lang="pt-BR" sz="1800" dirty="0" err="1" smtClean="0"/>
                        <a:t>Boaz</a:t>
                      </a:r>
                      <a:r>
                        <a:rPr lang="pt-BR" sz="1800" dirty="0" smtClean="0"/>
                        <a:t>.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Então Noemi disse à sua nora: </a:t>
                      </a:r>
                      <a:r>
                        <a:rPr lang="pt-BR" sz="1800" b="1" dirty="0" smtClean="0"/>
                        <a:t>Bendito seja ele do Senhor, que ainda não tem deixado a sua beneficência nem para com os vivos nem para com os mortos</a:t>
                      </a:r>
                      <a:r>
                        <a:rPr lang="pt-BR" sz="1800" dirty="0" smtClean="0"/>
                        <a:t>. Disse-lhe mais Noemi: </a:t>
                      </a:r>
                      <a:r>
                        <a:rPr lang="pt-BR" sz="1800" b="1" dirty="0" smtClean="0"/>
                        <a:t>Este homem é nosso parente chegado, e um dentre os nossos </a:t>
                      </a:r>
                      <a:r>
                        <a:rPr lang="pt-BR" sz="1800" b="1" dirty="0" err="1" smtClean="0"/>
                        <a:t>remidores</a:t>
                      </a:r>
                      <a:r>
                        <a:rPr lang="pt-BR" sz="1800" dirty="0" smtClean="0"/>
                        <a:t>.”</a:t>
                      </a:r>
                      <a:r>
                        <a:rPr lang="pt-BR" sz="1700" dirty="0" smtClean="0"/>
                        <a:t> (Rute 2:19-20 - ACRF)</a:t>
                      </a:r>
                      <a:br>
                        <a:rPr lang="pt-BR" sz="1700" dirty="0" smtClean="0"/>
                      </a:br>
                      <a:r>
                        <a:rPr lang="pt-BR" sz="1700" dirty="0" smtClean="0"/>
                        <a:t/>
                      </a:r>
                      <a:br>
                        <a:rPr lang="pt-BR" sz="1700" dirty="0" smtClean="0"/>
                      </a:br>
                      <a:r>
                        <a:rPr lang="pt-BR" sz="1700" b="1" baseline="0" dirty="0" smtClean="0"/>
                        <a:t>Os grandes milagres muitas vezes começam quando aprendemos a ser gratos pelos pequenos!</a:t>
                      </a:r>
                    </a:p>
                    <a:p>
                      <a:pPr algn="l"/>
                      <a:r>
                        <a:rPr lang="pt-BR" sz="1800" dirty="0" smtClean="0"/>
                        <a:t>“,mas o justo pela sua fé viverá.” (</a:t>
                      </a:r>
                      <a:r>
                        <a:rPr lang="pt-BR" sz="1800" dirty="0" err="1" smtClean="0"/>
                        <a:t>Habacuque</a:t>
                      </a:r>
                      <a:r>
                        <a:rPr lang="pt-BR" sz="1800" dirty="0" smtClean="0"/>
                        <a:t> 2:4b – ACRF)</a:t>
                      </a:r>
                      <a:endParaRPr lang="pt-BR" sz="1700" b="1" baseline="0" dirty="0" smtClean="0"/>
                    </a:p>
                    <a:p>
                      <a:pPr algn="l"/>
                      <a:r>
                        <a:rPr lang="pt-BR" sz="1700" b="1" baseline="0" dirty="0" smtClean="0"/>
                        <a:t>“</a:t>
                      </a:r>
                      <a:r>
                        <a:rPr lang="pt-BR" sz="1800" dirty="0" smtClean="0"/>
                        <a:t>Mas o justo viverá pela fé; E, se ele recuar, a minha alma não tem prazer nele.” (Hebreus</a:t>
                      </a:r>
                      <a:r>
                        <a:rPr lang="pt-BR" sz="1800" baseline="0" dirty="0" smtClean="0"/>
                        <a:t> 10:38 </a:t>
                      </a:r>
                      <a:r>
                        <a:rPr lang="pt-BR" sz="1800" baseline="0" dirty="0" smtClean="0">
                          <a:hlinkClick r:id="rId2"/>
                        </a:rPr>
                        <a:t>–</a:t>
                      </a:r>
                      <a:r>
                        <a:rPr lang="pt-BR" sz="1800" baseline="0" dirty="0" smtClean="0"/>
                        <a:t> ACRF</a:t>
                      </a:r>
                      <a:r>
                        <a:rPr lang="pt-BR" sz="1800" dirty="0" smtClean="0"/>
                        <a:t>)</a:t>
                      </a:r>
                    </a:p>
                    <a:p>
                      <a:pPr algn="l"/>
                      <a:r>
                        <a:rPr lang="pt-BR" sz="1800" dirty="0" smtClean="0"/>
                        <a:t>“E é evidente que pela lei ninguém será justificado diante de Deus, porque o justo viverá pela fé.” (</a:t>
                      </a:r>
                      <a:r>
                        <a:rPr lang="pt-BR" sz="1800" dirty="0" err="1" smtClean="0"/>
                        <a:t>Gl</a:t>
                      </a:r>
                      <a:r>
                        <a:rPr lang="pt-BR" sz="1800" dirty="0" smtClean="0"/>
                        <a:t> 3:11 </a:t>
                      </a:r>
                      <a:r>
                        <a:rPr lang="pt-BR" sz="1800" dirty="0" smtClean="0">
                          <a:hlinkClick r:id="rId3"/>
                        </a:rPr>
                        <a:t>–</a:t>
                      </a:r>
                      <a:r>
                        <a:rPr lang="pt-BR" sz="1800" dirty="0" smtClean="0"/>
                        <a:t> ACRF)</a:t>
                      </a:r>
                    </a:p>
                    <a:p>
                      <a:pPr algn="l"/>
                      <a:r>
                        <a:rPr lang="pt-BR" sz="1800" b="1" baseline="0" dirty="0" smtClean="0"/>
                        <a:t>1 Reis 18:44 – Elias viu uma pequena </a:t>
                      </a:r>
                      <a:r>
                        <a:rPr lang="pt-BR" sz="1800" b="1" baseline="0" dirty="0" err="1" smtClean="0"/>
                        <a:t>núvem</a:t>
                      </a:r>
                      <a:r>
                        <a:rPr lang="pt-BR" sz="1800" b="1" baseline="0" dirty="0" smtClean="0"/>
                        <a:t> e creu!</a:t>
                      </a:r>
                      <a:endParaRPr lang="pt-BR" sz="17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746" y="541080"/>
            <a:ext cx="8229600" cy="1173408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Capítulo 3:</a:t>
            </a:r>
            <a:br>
              <a:rPr lang="pt-BR" dirty="0" smtClean="0"/>
            </a:br>
            <a:r>
              <a:rPr lang="pt-BR" dirty="0" smtClean="0"/>
              <a:t>Em busca de Resgate!</a:t>
            </a:r>
            <a:br>
              <a:rPr lang="pt-BR" dirty="0" smtClean="0"/>
            </a:br>
            <a:r>
              <a:rPr lang="pt-BR" sz="2200" dirty="0" smtClean="0"/>
              <a:t>Rute 3:1 a 18</a:t>
            </a:r>
            <a:endParaRPr lang="pt-BR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85852" y="2143116"/>
          <a:ext cx="6786610" cy="4429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610"/>
              </a:tblGrid>
              <a:tr h="37529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RUTE BUSCA O RESGATE</a:t>
                      </a:r>
                      <a:r>
                        <a:rPr lang="pt-BR" sz="1800" b="1" baseline="0" dirty="0" smtClean="0"/>
                        <a:t> DE SUA FAMÍLIA EM BOAZ</a:t>
                      </a:r>
                      <a:r>
                        <a:rPr lang="pt-BR" sz="1800" b="1" dirty="0" smtClean="0"/>
                        <a:t> (Rute</a:t>
                      </a:r>
                      <a:r>
                        <a:rPr lang="pt-BR" sz="1800" b="1" baseline="0" dirty="0" smtClean="0"/>
                        <a:t> 3:1 a 5</a:t>
                      </a:r>
                      <a:r>
                        <a:rPr lang="pt-BR" sz="1800" b="1" dirty="0" smtClean="0"/>
                        <a:t>)</a:t>
                      </a:r>
                      <a:endParaRPr lang="pt-BR" sz="18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839548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1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dirty="0" smtClean="0"/>
                        <a:t>E disse-lhe Noemi, sua sogra: Minha filha, não hei de buscar descanso, para que fiques bem?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2</a:t>
                      </a:r>
                      <a:r>
                        <a:rPr lang="pt-BR" sz="2000" dirty="0" smtClean="0"/>
                        <a:t> Ora, pois, não é </a:t>
                      </a:r>
                      <a:r>
                        <a:rPr lang="pt-BR" sz="2000" dirty="0" err="1" smtClean="0"/>
                        <a:t>Boaz</a:t>
                      </a:r>
                      <a:r>
                        <a:rPr lang="pt-BR" sz="2000" dirty="0" smtClean="0"/>
                        <a:t>, com cujas moças estiveste, de nossa parentela? Eis que esta noite padejará a cevada na eira.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3</a:t>
                      </a:r>
                      <a:r>
                        <a:rPr lang="pt-BR" sz="2000" dirty="0" smtClean="0"/>
                        <a:t> Lava-te, pois, e unge-te, e veste os teus vestidos, e desce à eira; porém não te dês a conhecer ao homem, até que tenha acabado de comer e beber.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4</a:t>
                      </a:r>
                      <a:r>
                        <a:rPr lang="pt-BR" sz="2000" dirty="0" smtClean="0"/>
                        <a:t> E há de ser que, quando ele se deitar, notarás o lugar em que se deitar; então entrarás, e descobrir-lhe-ás os pés, e te deitarás, e ele te fará saber o que deves fazer.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5</a:t>
                      </a:r>
                      <a:r>
                        <a:rPr lang="pt-BR" sz="2000" dirty="0" smtClean="0"/>
                        <a:t> E ela lhe disse: Tudo quanto me disseres, farei.</a:t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/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>(Al</a:t>
                      </a:r>
                      <a:r>
                        <a:rPr lang="pt-BR" sz="2000" dirty="0" smtClean="0"/>
                        <a:t>meida Corrigida e Revisada Fiel)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3: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lang="pt-BR" sz="2800" dirty="0" smtClean="0">
                <a:solidFill>
                  <a:srgbClr val="FF9966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Em busca de Resgate!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571612"/>
          <a:ext cx="750099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563047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Deus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nos desperta a tirarmos o foco de nossos problemas e buscar o favor </a:t>
                      </a:r>
                      <a:r>
                        <a:rPr lang="pt-BR" sz="2000" baseline="0" dirty="0" err="1" smtClean="0">
                          <a:solidFill>
                            <a:schemeClr val="bg1"/>
                          </a:solidFill>
                        </a:rPr>
                        <a:t>dEle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para o nosso próximo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3:1);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2934767">
                <a:tc>
                  <a:txBody>
                    <a:bodyPr/>
                    <a:lstStyle/>
                    <a:p>
                      <a:pPr algn="just"/>
                      <a:r>
                        <a:rPr lang="pt-BR" sz="1800" b="1" baseline="0" dirty="0" smtClean="0"/>
                        <a:t>Quando Noemi deixou de lado sua amargura contra Deus, percebeu pelo exemplo de Rute, que a benção de Deus vem sobre nós quando nos dispomos a buscar o interesse do nosso próximo.</a:t>
                      </a:r>
                    </a:p>
                    <a:p>
                      <a:pPr algn="just"/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dirty="0" smtClean="0"/>
                        <a:t>“E disse-lhe Noemi, sua sogra: Minha filha, </a:t>
                      </a:r>
                      <a:r>
                        <a:rPr lang="pt-BR" sz="1800" b="1" dirty="0" smtClean="0"/>
                        <a:t>não hei de buscar descanso, para que fiques bem?</a:t>
                      </a:r>
                      <a:r>
                        <a:rPr lang="pt-BR" sz="1800" dirty="0" smtClean="0"/>
                        <a:t>” (Rute</a:t>
                      </a:r>
                      <a:r>
                        <a:rPr lang="pt-BR" sz="1800" baseline="0" dirty="0" smtClean="0"/>
                        <a:t> 3:1 - ACRF</a:t>
                      </a:r>
                      <a:r>
                        <a:rPr lang="pt-BR" sz="1800" dirty="0" smtClean="0"/>
                        <a:t>)</a:t>
                      </a:r>
                      <a:br>
                        <a:rPr lang="pt-BR" sz="1800" dirty="0" smtClean="0"/>
                      </a:br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b="1" baseline="0" dirty="0" err="1" smtClean="0"/>
                        <a:t>Daví</a:t>
                      </a:r>
                      <a:r>
                        <a:rPr lang="pt-BR" sz="1800" b="1" baseline="0" dirty="0" smtClean="0"/>
                        <a:t> mesmo perseguido por Saul, buscou fazer o bem a outras pessoas com o que estava a seu dispor. </a:t>
                      </a:r>
                      <a:r>
                        <a:rPr lang="pt-BR" sz="1800" b="0" baseline="0" dirty="0" smtClean="0"/>
                        <a:t>(1 </a:t>
                      </a:r>
                      <a:r>
                        <a:rPr lang="pt-BR" sz="1800" b="0" baseline="0" dirty="0" err="1" smtClean="0"/>
                        <a:t>Sm</a:t>
                      </a:r>
                      <a:r>
                        <a:rPr lang="pt-BR" sz="1800" b="0" baseline="0" dirty="0" smtClean="0"/>
                        <a:t> 25:14-16)</a:t>
                      </a:r>
                    </a:p>
                    <a:p>
                      <a:pPr algn="l"/>
                      <a:r>
                        <a:rPr lang="pt-BR" sz="1800" b="1" baseline="0" dirty="0" smtClean="0"/>
                        <a:t>Abraão orou pelas mulheres estéreis de </a:t>
                      </a:r>
                      <a:r>
                        <a:rPr lang="pt-BR" sz="1800" b="1" baseline="0" dirty="0" err="1" smtClean="0"/>
                        <a:t>Abimeleque</a:t>
                      </a:r>
                      <a:r>
                        <a:rPr lang="pt-BR" sz="1800" b="1" baseline="0" dirty="0" smtClean="0"/>
                        <a:t> e Deus as curou, mas ele e Sara ainda não tinham filhos.</a:t>
                      </a:r>
                      <a:r>
                        <a:rPr lang="pt-BR" sz="1800" b="0" baseline="0" dirty="0" smtClean="0"/>
                        <a:t> (</a:t>
                      </a:r>
                      <a:r>
                        <a:rPr lang="pt-BR" sz="1800" b="0" baseline="0" dirty="0" err="1" smtClean="0"/>
                        <a:t>Gn</a:t>
                      </a:r>
                      <a:r>
                        <a:rPr lang="pt-BR" sz="1800" b="0" baseline="0" dirty="0" smtClean="0"/>
                        <a:t> 20:17)</a:t>
                      </a:r>
                    </a:p>
                    <a:p>
                      <a:pPr algn="l"/>
                      <a:r>
                        <a:rPr lang="pt-BR" sz="1800" b="1" baseline="0" dirty="0" smtClean="0"/>
                        <a:t>Jesus orou por seus assassinos durante sua crucificação.</a:t>
                      </a:r>
                      <a:r>
                        <a:rPr lang="pt-BR" sz="1800" b="0" baseline="0" dirty="0" smtClean="0"/>
                        <a:t>  (Lucas 23:34)</a:t>
                      </a:r>
                    </a:p>
                    <a:p>
                      <a:pPr algn="l"/>
                      <a:endParaRPr lang="pt-BR" sz="1800" b="0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3: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Em busca de Resgate!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864895"/>
          <a:ext cx="7500990" cy="3635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563047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Mesmo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sob as condições menos favoráveis Deus espera de nós uma postura e ATITUDE de FÉ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3:2 a 9);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2934767">
                <a:tc>
                  <a:txBody>
                    <a:bodyPr/>
                    <a:lstStyle/>
                    <a:p>
                      <a:pPr algn="just"/>
                      <a:r>
                        <a:rPr lang="pt-BR" sz="1800" b="1" baseline="0" dirty="0" smtClean="0"/>
                        <a:t>Rute buscou refúgio em quem poderia lhe proteger, mesmo estando ciente de sua pequena chance de sucesso.</a:t>
                      </a:r>
                    </a:p>
                    <a:p>
                      <a:pPr algn="just"/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dirty="0" smtClean="0"/>
                        <a:t>“E disse ele: Quem és tu? E ela disse: </a:t>
                      </a:r>
                      <a:r>
                        <a:rPr lang="pt-BR" sz="1800" b="1" dirty="0" smtClean="0"/>
                        <a:t>Sou Rute, tua serva; estende pois tua capa sobre a tua serva, porque tu és o </a:t>
                      </a:r>
                      <a:r>
                        <a:rPr lang="pt-BR" sz="1800" b="1" dirty="0" err="1" smtClean="0"/>
                        <a:t>remidor</a:t>
                      </a:r>
                      <a:r>
                        <a:rPr lang="pt-BR" sz="1800" dirty="0" smtClean="0"/>
                        <a:t>.” (Rute 3:9 - ACRF)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“Por isso sinto prazer nas fraquezas, nas injúrias, nas necessidades, nas perseguições, nas angústias por amor de Cristo. Porque quando estou fraco então sou forte.” (2 Co 12:10 - ACRF)</a:t>
                      </a:r>
                      <a:br>
                        <a:rPr lang="pt-BR" sz="1800" dirty="0" smtClean="0"/>
                      </a:br>
                      <a:endParaRPr lang="pt-BR" sz="18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3: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Em busca de Resgate!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714488"/>
          <a:ext cx="750099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563047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3. A importância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de atentar para os valores de Deus na hora de constituir uma FAMÍLIA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3:10-11);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2934767">
                <a:tc>
                  <a:txBody>
                    <a:bodyPr/>
                    <a:lstStyle/>
                    <a:p>
                      <a:pPr algn="just"/>
                      <a:r>
                        <a:rPr lang="pt-BR" sz="1800" b="1" baseline="0" dirty="0" smtClean="0"/>
                        <a:t>Rute era mais jovem que </a:t>
                      </a:r>
                      <a:r>
                        <a:rPr lang="pt-BR" sz="1800" b="1" baseline="0" dirty="0" err="1" smtClean="0"/>
                        <a:t>Boaz</a:t>
                      </a:r>
                      <a:r>
                        <a:rPr lang="pt-BR" sz="1800" b="1" baseline="0" dirty="0" smtClean="0"/>
                        <a:t> e não buscou uma satisfação egoísta e temporária, antes procurou o que seria melhor para sua FAMÍLIA e seu futuro.</a:t>
                      </a:r>
                    </a:p>
                    <a:p>
                      <a:pPr algn="just"/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dirty="0" smtClean="0"/>
                        <a:t>“E disse ele: Bendita sejas tu do Senhor, minha filha; </a:t>
                      </a:r>
                      <a:r>
                        <a:rPr lang="pt-BR" sz="1800" b="1" dirty="0" smtClean="0"/>
                        <a:t>melhor fizeste esta tua última benevolência do que a primeira, pois após nenhum dos jovens foste, quer pobre quer rico</a:t>
                      </a:r>
                      <a:r>
                        <a:rPr lang="pt-BR" sz="1800" dirty="0" smtClean="0"/>
                        <a:t>.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Agora, pois, minha filha, não temas; </a:t>
                      </a:r>
                      <a:r>
                        <a:rPr lang="pt-BR" sz="1800" b="1" dirty="0" smtClean="0"/>
                        <a:t>tudo quanto disseste te farei, pois toda a cidade do meu povo sabe que és mulher virtuosa</a:t>
                      </a:r>
                      <a:r>
                        <a:rPr lang="pt-BR" sz="1800" dirty="0" smtClean="0"/>
                        <a:t>.” (Rute 3:10-11 - ACRF)</a:t>
                      </a:r>
                    </a:p>
                    <a:p>
                      <a:pPr algn="l"/>
                      <a:endParaRPr lang="pt-BR" sz="1800" dirty="0" smtClean="0"/>
                    </a:p>
                    <a:p>
                      <a:pPr algn="l"/>
                      <a:r>
                        <a:rPr lang="pt-BR" sz="1800" b="1" dirty="0" smtClean="0"/>
                        <a:t>Nitidamente o interesse de Rute não estava em</a:t>
                      </a:r>
                      <a:r>
                        <a:rPr lang="pt-BR" sz="1800" b="1" baseline="0" dirty="0" smtClean="0"/>
                        <a:t> sua satisfação pessoal, mas no compromisso que ela tinha com Noemi e com sua FÉ em Deus.</a:t>
                      </a: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endParaRPr lang="pt-BR" sz="18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3: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464511" y="4250537"/>
            <a:ext cx="392909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Em busca de Resgate!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214422"/>
          <a:ext cx="7500990" cy="5025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67656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4. Deus possui um tempo para todas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as coisas. É preciso crer e confiar exercitando a OBEDIÊNCIA em sua PALAVRA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3:12-18);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324100">
                <a:tc>
                  <a:txBody>
                    <a:bodyPr/>
                    <a:lstStyle/>
                    <a:p>
                      <a:pPr algn="just"/>
                      <a:r>
                        <a:rPr lang="pt-BR" sz="1800" b="1" baseline="0" dirty="0" smtClean="0"/>
                        <a:t>Sabendo das circunstâncias, Rute precisou confiar na palavra de </a:t>
                      </a:r>
                      <a:r>
                        <a:rPr lang="pt-BR" sz="1800" b="1" baseline="0" dirty="0" err="1" smtClean="0"/>
                        <a:t>Boaz</a:t>
                      </a:r>
                      <a:r>
                        <a:rPr lang="pt-BR" sz="1800" b="1" baseline="0" dirty="0" smtClean="0"/>
                        <a:t>, crer e ser paciente. Ela não tinha o domínio da situação!</a:t>
                      </a:r>
                    </a:p>
                    <a:p>
                      <a:pPr algn="just"/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dirty="0" smtClean="0"/>
                        <a:t>“Porém agora é verdade que eu sou </a:t>
                      </a:r>
                      <a:r>
                        <a:rPr lang="pt-BR" sz="1800" dirty="0" err="1" smtClean="0"/>
                        <a:t>remidor</a:t>
                      </a:r>
                      <a:r>
                        <a:rPr lang="pt-BR" sz="1800" dirty="0" smtClean="0"/>
                        <a:t>, mas ainda outro </a:t>
                      </a:r>
                      <a:r>
                        <a:rPr lang="pt-BR" sz="1800" dirty="0" err="1" smtClean="0"/>
                        <a:t>remidor</a:t>
                      </a:r>
                      <a:r>
                        <a:rPr lang="pt-BR" sz="1800" dirty="0" smtClean="0"/>
                        <a:t> há mais chegado do que eu. </a:t>
                      </a:r>
                      <a:r>
                        <a:rPr lang="pt-BR" sz="1800" b="1" dirty="0" smtClean="0"/>
                        <a:t>Fica-te aqui esta noite, e será que, pela manhã, se ele te redimir, bem está, que te redima; porém, se não quiser te redimir, vive o Senhor, que eu te redimirei</a:t>
                      </a:r>
                      <a:r>
                        <a:rPr lang="pt-BR" sz="1800" dirty="0" smtClean="0"/>
                        <a:t>. Deita-te aqui até amanhã.” (Rute</a:t>
                      </a:r>
                      <a:r>
                        <a:rPr lang="pt-BR" sz="1800" baseline="0" dirty="0" smtClean="0"/>
                        <a:t> 3:12-13 - ACRF</a:t>
                      </a:r>
                      <a:r>
                        <a:rPr lang="pt-BR" sz="1800" dirty="0" smtClean="0"/>
                        <a:t>)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Enquanto</a:t>
                      </a:r>
                      <a:r>
                        <a:rPr lang="pt-BR" sz="1800" b="1" baseline="0" dirty="0" smtClean="0"/>
                        <a:t> esperamos, D</a:t>
                      </a:r>
                      <a:r>
                        <a:rPr lang="pt-BR" sz="1800" b="1" dirty="0" smtClean="0"/>
                        <a:t>eus não nos deixa</a:t>
                      </a:r>
                      <a:r>
                        <a:rPr lang="pt-BR" sz="1800" b="1" baseline="0" dirty="0" smtClean="0"/>
                        <a:t> de mãos vazias. Sua PROVIDÊNCIA é para aqueles que são OBEDIENTES.</a:t>
                      </a:r>
                    </a:p>
                    <a:p>
                      <a:pPr algn="l"/>
                      <a:endParaRPr lang="pt-BR" sz="1800" b="1" baseline="0" dirty="0" smtClean="0"/>
                    </a:p>
                    <a:p>
                      <a:pPr algn="l"/>
                      <a:r>
                        <a:rPr lang="pt-BR" sz="1800" dirty="0" smtClean="0"/>
                        <a:t>“Disse mais: Dá-me a capa que tens sobre ti, e segura-a. E ela a segurou; e ele mediu seis medidas de cevada, e lhas pôs em cima; então foi para a cidade.” (Rute 3:15 - ACRF)</a:t>
                      </a:r>
                      <a:endParaRPr lang="pt-BR" sz="18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746" y="541080"/>
            <a:ext cx="8229600" cy="1173408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Capítulo 4:</a:t>
            </a:r>
            <a:br>
              <a:rPr lang="pt-BR" dirty="0" smtClean="0"/>
            </a:br>
            <a:r>
              <a:rPr lang="pt-BR" dirty="0" smtClean="0"/>
              <a:t>A soberania de Deus, apesar de nós.</a:t>
            </a:r>
            <a:br>
              <a:rPr lang="pt-BR" dirty="0" smtClean="0"/>
            </a:br>
            <a:r>
              <a:rPr lang="pt-BR" sz="2200" dirty="0" smtClean="0"/>
              <a:t>Rute 4:1 a 17</a:t>
            </a:r>
            <a:endParaRPr lang="pt-BR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85852" y="2143116"/>
          <a:ext cx="6786610" cy="421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610"/>
              </a:tblGrid>
              <a:tr h="37529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BOAZ</a:t>
                      </a:r>
                      <a:r>
                        <a:rPr lang="pt-BR" sz="1800" b="1" baseline="0" dirty="0" smtClean="0"/>
                        <a:t> RESGATA RUTE </a:t>
                      </a:r>
                      <a:r>
                        <a:rPr lang="pt-BR" sz="1800" b="1" dirty="0" smtClean="0"/>
                        <a:t>(Rute</a:t>
                      </a:r>
                      <a:r>
                        <a:rPr lang="pt-BR" sz="1800" b="1" baseline="0" dirty="0" smtClean="0"/>
                        <a:t> 4:8 a 10</a:t>
                      </a:r>
                      <a:r>
                        <a:rPr lang="pt-BR" sz="1800" b="1" dirty="0" smtClean="0"/>
                        <a:t>)</a:t>
                      </a:r>
                      <a:endParaRPr lang="pt-BR" sz="18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839548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8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dirty="0" smtClean="0"/>
                        <a:t>Disse, pois, o </a:t>
                      </a:r>
                      <a:r>
                        <a:rPr lang="pt-BR" sz="2000" dirty="0" err="1" smtClean="0"/>
                        <a:t>remidor</a:t>
                      </a:r>
                      <a:r>
                        <a:rPr lang="pt-BR" sz="2000" dirty="0" smtClean="0"/>
                        <a:t> a </a:t>
                      </a:r>
                      <a:r>
                        <a:rPr lang="pt-BR" sz="2000" dirty="0" err="1" smtClean="0"/>
                        <a:t>Boaz</a:t>
                      </a:r>
                      <a:r>
                        <a:rPr lang="pt-BR" sz="2000" dirty="0" smtClean="0"/>
                        <a:t>: </a:t>
                      </a:r>
                      <a:r>
                        <a:rPr lang="pt-BR" sz="2000" b="1" dirty="0" smtClean="0"/>
                        <a:t>Toma-a para ti</a:t>
                      </a:r>
                      <a:r>
                        <a:rPr lang="pt-BR" sz="2000" dirty="0" smtClean="0"/>
                        <a:t>. E descalçou o sapato.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9</a:t>
                      </a:r>
                      <a:r>
                        <a:rPr lang="pt-BR" sz="2000" dirty="0" smtClean="0"/>
                        <a:t> Então </a:t>
                      </a:r>
                      <a:r>
                        <a:rPr lang="pt-BR" sz="2000" dirty="0" err="1" smtClean="0"/>
                        <a:t>Boaz</a:t>
                      </a:r>
                      <a:r>
                        <a:rPr lang="pt-BR" sz="2000" dirty="0" smtClean="0"/>
                        <a:t> disse aos anciãos e a todo o povo: Sois hoje testemunhas de que </a:t>
                      </a:r>
                      <a:r>
                        <a:rPr lang="pt-BR" sz="2000" b="1" dirty="0" smtClean="0"/>
                        <a:t>tomei tudo quanto foi de </a:t>
                      </a:r>
                      <a:r>
                        <a:rPr lang="pt-BR" sz="2000" b="1" dirty="0" err="1" smtClean="0"/>
                        <a:t>Elimeleque</a:t>
                      </a:r>
                      <a:r>
                        <a:rPr lang="pt-BR" sz="2000" b="1" dirty="0" smtClean="0"/>
                        <a:t>, e de </a:t>
                      </a:r>
                      <a:r>
                        <a:rPr lang="pt-BR" sz="2000" b="1" dirty="0" err="1" smtClean="0"/>
                        <a:t>Quiliom</a:t>
                      </a:r>
                      <a:r>
                        <a:rPr lang="pt-BR" sz="2000" b="1" dirty="0" smtClean="0"/>
                        <a:t>, e de </a:t>
                      </a:r>
                      <a:r>
                        <a:rPr lang="pt-BR" sz="2000" b="1" dirty="0" err="1" smtClean="0"/>
                        <a:t>Malom</a:t>
                      </a:r>
                      <a:r>
                        <a:rPr lang="pt-BR" sz="2000" b="1" dirty="0" smtClean="0"/>
                        <a:t>, da mão de Noemi</a:t>
                      </a:r>
                      <a:r>
                        <a:rPr lang="pt-BR" sz="2000" dirty="0" smtClean="0"/>
                        <a:t>,</a:t>
                      </a:r>
                      <a:br>
                        <a:rPr lang="pt-BR" sz="2000" dirty="0" smtClean="0"/>
                      </a:br>
                      <a:r>
                        <a:rPr lang="pt-BR" sz="2000" b="1" dirty="0" smtClean="0"/>
                        <a:t>10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b="1" dirty="0" smtClean="0"/>
                        <a:t>E de que também tomo por mulher a Rute, a </a:t>
                      </a:r>
                      <a:r>
                        <a:rPr lang="pt-BR" sz="2000" b="1" dirty="0" err="1" smtClean="0"/>
                        <a:t>moabita</a:t>
                      </a:r>
                      <a:r>
                        <a:rPr lang="pt-BR" sz="2000" dirty="0" smtClean="0"/>
                        <a:t>, que foi mulher de </a:t>
                      </a:r>
                      <a:r>
                        <a:rPr lang="pt-BR" sz="2000" dirty="0" err="1" smtClean="0"/>
                        <a:t>Malom</a:t>
                      </a:r>
                      <a:r>
                        <a:rPr lang="pt-BR" sz="2000" dirty="0" smtClean="0"/>
                        <a:t>, para suscitar o nome do falecido sobre a sua herança, para que o nome do falecido não seja desarraigado dentre seus irmãos e da porta do seu lugar; disto sois hoje testemunhas.</a:t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/>
                      </a:r>
                      <a:br>
                        <a:rPr lang="pt-BR" sz="2000" dirty="0" smtClean="0"/>
                      </a:br>
                      <a:r>
                        <a:rPr lang="pt-BR" sz="2000" dirty="0" smtClean="0"/>
                        <a:t>Al</a:t>
                      </a:r>
                      <a:r>
                        <a:rPr lang="pt-BR" sz="2000" dirty="0" smtClean="0"/>
                        <a:t>meida Corrigida e Revisada Fiel)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4</a:t>
            </a:r>
            <a:r>
              <a:rPr lang="pt-BR" sz="3600" dirty="0" smtClean="0"/>
              <a:t>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250197" y="4250537"/>
            <a:ext cx="3500462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A Soberania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de Deus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142984"/>
          <a:ext cx="7500990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67656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Nossa obediência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 Deus precisa ser uma OBEDIÊNCIA INTELIGENTE, pois os mandamentos de Deus não são um fim em si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4:5-6);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324100">
                <a:tc>
                  <a:txBody>
                    <a:bodyPr/>
                    <a:lstStyle/>
                    <a:p>
                      <a:pPr algn="just"/>
                      <a:r>
                        <a:rPr lang="pt-BR" sz="1800" b="1" baseline="0" dirty="0" err="1" smtClean="0"/>
                        <a:t>Boaz</a:t>
                      </a:r>
                      <a:r>
                        <a:rPr lang="pt-BR" sz="1800" b="1" baseline="0" dirty="0" smtClean="0"/>
                        <a:t> fez o outro RESGATADOR entender todas as implicações da obediência à Lei do </a:t>
                      </a:r>
                      <a:r>
                        <a:rPr lang="pt-BR" sz="1800" b="1" baseline="0" dirty="0" err="1" smtClean="0"/>
                        <a:t>Levirato</a:t>
                      </a:r>
                      <a:r>
                        <a:rPr lang="pt-BR" sz="1800" b="1" baseline="0" dirty="0" smtClean="0"/>
                        <a:t> e à Lei do Resgate.</a:t>
                      </a:r>
                    </a:p>
                    <a:p>
                      <a:pPr algn="just"/>
                      <a:r>
                        <a:rPr lang="pt-BR" sz="1800" dirty="0" smtClean="0"/>
                        <a:t>“Disse porém </a:t>
                      </a:r>
                      <a:r>
                        <a:rPr lang="pt-BR" sz="1800" dirty="0" err="1" smtClean="0"/>
                        <a:t>Boaz</a:t>
                      </a:r>
                      <a:r>
                        <a:rPr lang="pt-BR" sz="1800" dirty="0" smtClean="0"/>
                        <a:t>: </a:t>
                      </a:r>
                      <a:r>
                        <a:rPr lang="pt-BR" sz="1800" b="1" dirty="0" smtClean="0"/>
                        <a:t>No dia em que comprares a terra da mão de Noemi, também a comprarás da mão de Rute, a </a:t>
                      </a:r>
                      <a:r>
                        <a:rPr lang="pt-BR" sz="1800" b="1" dirty="0" err="1" smtClean="0"/>
                        <a:t>moabita</a:t>
                      </a:r>
                      <a:r>
                        <a:rPr lang="pt-BR" sz="1800" b="1" dirty="0" smtClean="0"/>
                        <a:t>, mulher do falecido, para suscitar o nome do falecido sobre a sua herança</a:t>
                      </a:r>
                      <a:r>
                        <a:rPr lang="pt-BR" sz="1800" dirty="0" smtClean="0"/>
                        <a:t>. Então disse o </a:t>
                      </a:r>
                      <a:r>
                        <a:rPr lang="pt-BR" sz="1800" dirty="0" err="1" smtClean="0"/>
                        <a:t>remidor</a:t>
                      </a:r>
                      <a:r>
                        <a:rPr lang="pt-BR" sz="1800" dirty="0" smtClean="0"/>
                        <a:t>: Para mim não a poderei redimir, </a:t>
                      </a:r>
                      <a:r>
                        <a:rPr lang="pt-BR" sz="1800" b="1" dirty="0" smtClean="0"/>
                        <a:t>para que não prejudique a minha herança</a:t>
                      </a:r>
                      <a:r>
                        <a:rPr lang="pt-BR" sz="1800" dirty="0" smtClean="0"/>
                        <a:t>; toma para ti o meu direito de remissão, porque eu não a poderei redimir.”</a:t>
                      </a:r>
                    </a:p>
                    <a:p>
                      <a:pPr algn="l"/>
                      <a:r>
                        <a:rPr lang="pt-BR" sz="1800" dirty="0" smtClean="0"/>
                        <a:t>(Rute</a:t>
                      </a:r>
                      <a:r>
                        <a:rPr lang="pt-BR" sz="1800" baseline="0" dirty="0" smtClean="0"/>
                        <a:t> 4:5-6 – ACRF)</a:t>
                      </a: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endParaRPr lang="pt-BR" sz="1800" b="1" baseline="0" dirty="0" smtClean="0"/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800" b="0" baseline="0" dirty="0" smtClean="0"/>
                        <a:t>O primeiro </a:t>
                      </a:r>
                      <a:r>
                        <a:rPr lang="pt-BR" sz="1800" b="0" baseline="0" dirty="0" err="1" smtClean="0"/>
                        <a:t>resgatador</a:t>
                      </a:r>
                      <a:r>
                        <a:rPr lang="pt-BR" sz="1800" b="0" baseline="0" dirty="0" smtClean="0"/>
                        <a:t> demonstrou estar interessado nos bens da família de Noemi que estavam Hipotecados e não atentou para a vida de Noemi e Rute; (v. 4)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800" b="0" baseline="0" dirty="0" smtClean="0"/>
                        <a:t>Quando o primeiro </a:t>
                      </a:r>
                      <a:r>
                        <a:rPr lang="pt-BR" sz="1800" b="0" baseline="0" dirty="0" err="1" smtClean="0"/>
                        <a:t>resgatador</a:t>
                      </a:r>
                      <a:r>
                        <a:rPr lang="pt-BR" sz="1800" b="0" baseline="0" dirty="0" smtClean="0"/>
                        <a:t> compreendeu que havia o risco de perder o que já possuía, desistiu de resgatar Noemi e Rute; (v. 6)</a:t>
                      </a:r>
                    </a:p>
                    <a:p>
                      <a:pPr marL="342900" indent="-342900" algn="just">
                        <a:buNone/>
                      </a:pPr>
                      <a:endParaRPr lang="pt-BR" sz="1800" b="0" baseline="0" dirty="0" smtClean="0"/>
                    </a:p>
                    <a:p>
                      <a:pPr algn="just"/>
                      <a:r>
                        <a:rPr lang="pt-BR" sz="1800" b="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Aqui há a aplicação prática de dois preceitos da Lei cívica de Israel (Lei Mosaica):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Levirato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e Resgate de propriedade;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2041525"/>
          </a:xfrm>
        </p:spPr>
        <p:txBody>
          <a:bodyPr/>
          <a:lstStyle/>
          <a:p>
            <a:r>
              <a:rPr lang="pt-BR" dirty="0" smtClean="0"/>
              <a:t>VERSÍCULO CHAVE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71604" y="2285992"/>
            <a:ext cx="6400800" cy="29718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“E nos trouxe a este lugar, e nos deu esta terra, terra que mana leite e mel.”</a:t>
            </a:r>
          </a:p>
          <a:p>
            <a:r>
              <a:rPr lang="pt-BR" dirty="0" smtClean="0"/>
              <a:t>Deuteronômio 26:9 (ACRF)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Lições </a:t>
            </a:r>
            <a:r>
              <a:rPr lang="pt-BR" sz="3600" dirty="0" smtClean="0"/>
              <a:t>importantes </a:t>
            </a:r>
            <a:r>
              <a:rPr lang="pt-BR" sz="3600" dirty="0" smtClean="0"/>
              <a:t>no </a:t>
            </a:r>
            <a:r>
              <a:rPr lang="pt-BR" sz="3600" dirty="0" smtClean="0"/>
              <a:t>Capítulo </a:t>
            </a:r>
            <a:r>
              <a:rPr lang="pt-BR" sz="3600" dirty="0" smtClean="0"/>
              <a:t>4</a:t>
            </a:r>
            <a:r>
              <a:rPr lang="pt-BR" sz="3600" dirty="0" smtClean="0"/>
              <a:t>:</a:t>
            </a:r>
            <a:endParaRPr lang="pt-BR" sz="36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1250197" y="4250537"/>
            <a:ext cx="3500462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A Soberania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de Deus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1538" y="1071546"/>
          <a:ext cx="750099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67656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A solução para nossos problemas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familiares primeiro deve Glorificar a Deus, para depois servir de </a:t>
                      </a:r>
                      <a:r>
                        <a:rPr lang="pt-BR" sz="2000" baseline="0" dirty="0" err="1" smtClean="0">
                          <a:solidFill>
                            <a:schemeClr val="bg1"/>
                          </a:solidFill>
                        </a:rPr>
                        <a:t>bençãos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para a vida de outras pessoas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(Rute 4:13-17);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324100">
                <a:tc>
                  <a:txBody>
                    <a:bodyPr/>
                    <a:lstStyle/>
                    <a:p>
                      <a:pPr algn="just"/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 fruto da união de Rute e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Boaz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, além de restaurar a sorte da família de Noemi, foi alvo da Aliança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Abraâmica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e serviu para abençoar a todo o Israel e a todas as famílias da terra.</a:t>
                      </a:r>
                    </a:p>
                    <a:p>
                      <a:pPr algn="just"/>
                      <a:endParaRPr lang="pt-BR" sz="1800" b="1" baseline="0" dirty="0" smtClean="0">
                        <a:solidFill>
                          <a:schemeClr val="tx1"/>
                        </a:solidFill>
                        <a:uFill>
                          <a:solidFill>
                            <a:srgbClr val="888888"/>
                          </a:solidFill>
                        </a:u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just"/>
                      <a:r>
                        <a:rPr lang="pt-BR" sz="1800" dirty="0" smtClean="0"/>
                        <a:t>“Assim tomou </a:t>
                      </a:r>
                      <a:r>
                        <a:rPr lang="pt-BR" sz="1800" dirty="0" err="1" smtClean="0"/>
                        <a:t>Boaz</a:t>
                      </a:r>
                      <a:r>
                        <a:rPr lang="pt-BR" sz="1800" dirty="0" smtClean="0"/>
                        <a:t> a Rute, </a:t>
                      </a:r>
                      <a:r>
                        <a:rPr lang="pt-BR" sz="1800" b="1" dirty="0" smtClean="0"/>
                        <a:t>e ela lhe foi por mulher; e ele a possuiu, e o Senhor lhe fez conceber, e deu à luz um filho</a:t>
                      </a:r>
                      <a:r>
                        <a:rPr lang="pt-BR" sz="1800" dirty="0" smtClean="0"/>
                        <a:t>.” (Rute 4:13 - ACRF)</a:t>
                      </a:r>
                      <a:br>
                        <a:rPr lang="pt-BR" sz="1800" dirty="0" smtClean="0"/>
                      </a:br>
                      <a:endParaRPr lang="pt-BR" sz="1800" b="1" dirty="0" smtClean="0">
                        <a:solidFill>
                          <a:schemeClr val="tx1"/>
                        </a:solidFill>
                        <a:uFill>
                          <a:solidFill>
                            <a:srgbClr val="888888"/>
                          </a:solidFill>
                        </a:u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just"/>
                      <a:r>
                        <a:rPr lang="pt-BR" sz="1800" dirty="0" smtClean="0"/>
                        <a:t>“Ele te será por restaurador da alma, e nutrirá a tua velhice, </a:t>
                      </a:r>
                      <a:r>
                        <a:rPr lang="pt-BR" sz="1800" b="1" dirty="0" smtClean="0"/>
                        <a:t>pois tua nora, que te ama, o deu à luz,</a:t>
                      </a:r>
                      <a:r>
                        <a:rPr lang="pt-BR" sz="1800" dirty="0" smtClean="0"/>
                        <a:t> e ela te é melhor do que sete filhos.</a:t>
                      </a:r>
                      <a:br>
                        <a:rPr lang="pt-BR" sz="1800" dirty="0" smtClean="0"/>
                      </a:br>
                      <a:r>
                        <a:rPr lang="pt-BR" sz="1800" b="1" dirty="0" smtClean="0"/>
                        <a:t>E Noemi tomou o filho</a:t>
                      </a:r>
                      <a:r>
                        <a:rPr lang="pt-BR" sz="1800" dirty="0" smtClean="0"/>
                        <a:t>, e o pôs no seu colo, e foi sua ama.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E as vizinhas lhe deram um nome, dizendo: A Noemi nasceu um filho. </a:t>
                      </a:r>
                      <a:r>
                        <a:rPr lang="pt-BR" sz="1800" b="1" dirty="0" smtClean="0"/>
                        <a:t>E deram-lhe o nome de </a:t>
                      </a:r>
                      <a:r>
                        <a:rPr lang="pt-BR" sz="1800" b="1" dirty="0" err="1" smtClean="0"/>
                        <a:t>Obede</a:t>
                      </a:r>
                      <a:r>
                        <a:rPr lang="pt-BR" sz="1800" b="1" dirty="0" smtClean="0"/>
                        <a:t>. Este é o pai de Jessé, pai de Davi</a:t>
                      </a:r>
                      <a:r>
                        <a:rPr lang="pt-BR" sz="1800" dirty="0" smtClean="0"/>
                        <a:t>.” </a:t>
                      </a:r>
                    </a:p>
                    <a:p>
                      <a:pPr algn="l"/>
                      <a:r>
                        <a:rPr lang="pt-BR" sz="1800" dirty="0" smtClean="0"/>
                        <a:t>(Rute 4:15-17</a:t>
                      </a:r>
                      <a:r>
                        <a:rPr lang="pt-BR" sz="1800" baseline="0" dirty="0" smtClean="0"/>
                        <a:t> - ACRF</a:t>
                      </a:r>
                      <a:r>
                        <a:rPr lang="pt-BR" sz="1800" dirty="0" smtClean="0"/>
                        <a:t>)</a:t>
                      </a:r>
                      <a:br>
                        <a:rPr lang="pt-BR" sz="1800" dirty="0" smtClean="0"/>
                      </a:br>
                      <a:endParaRPr lang="pt-BR" sz="1800" dirty="0" smtClean="0"/>
                    </a:p>
                    <a:p>
                      <a:pPr algn="l"/>
                      <a:r>
                        <a:rPr lang="pt-BR" sz="1800" dirty="0" smtClean="0"/>
                        <a:t>“Porque um menino nos nasceu, um filho se nos deu, e o principado está sobre os seus ombros, e se chamará o seu nome: Maravilhoso, Conselheiro, Deus Forte, Pai da Eternidade, Príncipe da Paz.” (Is</a:t>
                      </a:r>
                      <a:r>
                        <a:rPr lang="pt-BR" sz="1800" baseline="0" dirty="0" smtClean="0"/>
                        <a:t> 9:6 - ACRF</a:t>
                      </a:r>
                      <a:r>
                        <a:rPr lang="pt-BR" sz="1800" dirty="0" smtClean="0"/>
                        <a:t>)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uFill>
                          <a:solidFill>
                            <a:srgbClr val="888888"/>
                          </a:solidFill>
                        </a:u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14480" y="6457968"/>
            <a:ext cx="6400800" cy="400032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0"/>
            <a:ext cx="8229600" cy="1173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>
                  <a:solidFill>
                    <a:srgbClr val="F79646"/>
                  </a:solidFill>
                </a:uFill>
                <a:latin typeface="+mn-lt"/>
                <a:ea typeface="+mn-ea"/>
                <a:cs typeface="+mn-cs"/>
                <a:sym typeface="Calibri"/>
              </a:rPr>
              <a:t>Capítulo 4: O casamento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>
                <a:solidFill>
                  <a:srgbClr val="F79646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29190" y="1142984"/>
          <a:ext cx="3571900" cy="3064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</a:tblGrid>
              <a:tr h="35224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 NOIVA</a:t>
                      </a:r>
                      <a:r>
                        <a:rPr lang="pt-BR" sz="1600" b="1" baseline="0" dirty="0" smtClean="0"/>
                        <a:t> (Rute 4:11-12)</a:t>
                      </a:r>
                      <a:endParaRPr lang="pt-BR" sz="16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2576711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Rute era jovem e se converte ao Deus de Israel e se torna uma filha da Aliança;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Rute demonstra amor à sua sogra Noemi e arrisca seu futuro par ficar ao lado dela;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Se submete à Lei de Deus e se esquece de seu passado de humilhação;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Exerceu sua FÉ;</a:t>
                      </a:r>
                    </a:p>
                    <a:p>
                      <a:pPr marL="228600" indent="-228600" algn="just">
                        <a:buAutoNum type="arabicPeriod"/>
                      </a:pPr>
                      <a:endParaRPr lang="pt-BR" dirty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214414" y="1142984"/>
          <a:ext cx="3571900" cy="283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O NOIVO (Rute 4:1-10)</a:t>
                      </a:r>
                      <a:endParaRPr lang="pt-BR" sz="16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Era já velho e filho de uma mulher estrangeira:  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Raabe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Usou de sua fortuna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e influência para ajudar outras pessoas;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Obedeceu aos mandamentos de Deus e resgatou a família de sua parenta;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Aceitou suas responsabilidades de </a:t>
                      </a: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resgatador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; (Lv 25 e </a:t>
                      </a: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Dt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25)</a:t>
                      </a:r>
                    </a:p>
                    <a:p>
                      <a:pPr marL="342900" indent="-342900" algn="just">
                        <a:buNone/>
                      </a:pPr>
                      <a:endParaRPr lang="pt-BR" dirty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00232" y="4286256"/>
          <a:ext cx="5429288" cy="241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O HERDEIRO (Rute</a:t>
                      </a:r>
                      <a:r>
                        <a:rPr lang="pt-BR" sz="1600" b="1" baseline="0" dirty="0" smtClean="0"/>
                        <a:t> 4:13-22</a:t>
                      </a:r>
                      <a:r>
                        <a:rPr lang="pt-BR" sz="1600" b="1" dirty="0" smtClean="0"/>
                        <a:t>)</a:t>
                      </a:r>
                      <a:endParaRPr lang="pt-BR" sz="1600" b="1" dirty="0"/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Obede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 se tornou o herdeiro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de BOAZ e manteve o nome da família de </a:t>
                      </a: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Elimeleque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Obede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se tornou o consolador de Noemi e a expressão de um futuro promissor para sua família;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Obede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se tornou a fonte de uma nova liderança para Israel, por meio de </a:t>
                      </a: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Daví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seu neto;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Obede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se tornou parte da genealogia de Jesus, o salvador do mundo.</a:t>
                      </a:r>
                      <a:endParaRPr lang="pt-BR" dirty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-41285"/>
            <a:ext cx="7772400" cy="2041525"/>
          </a:xfrm>
        </p:spPr>
        <p:txBody>
          <a:bodyPr/>
          <a:lstStyle/>
          <a:p>
            <a:r>
              <a:rPr lang="pt-BR" dirty="0" smtClean="0"/>
              <a:t>Deus transforma a Maldição em Restauração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714348" y="1857364"/>
          <a:ext cx="7215238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1B247C-D7FF-43DD-AB41-5BA71BB2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51B247C-D7FF-43DD-AB41-5BA71BB2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51B247C-D7FF-43DD-AB41-5BA71BB2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BD5BD-065F-48DD-934E-F42C4761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F32BD5BD-065F-48DD-934E-F42C4761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32BD5BD-065F-48DD-934E-F42C4761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3578F-797F-4B96-940D-27D868EAC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F83578F-797F-4B96-940D-27D868EAC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F83578F-797F-4B96-940D-27D868EAC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06BF95-2B05-4FC2-ACE6-C6E167BAD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006BF95-2B05-4FC2-ACE6-C6E167BAD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006BF95-2B05-4FC2-ACE6-C6E167BAD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DA327-9A78-44D5-B0EC-626532F6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4FDA327-9A78-44D5-B0EC-626532F6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4FDA327-9A78-44D5-B0EC-626532F6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EAEA2-CD8F-47DF-9CC2-9C201989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D4EAEA2-CD8F-47DF-9CC2-9C201989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D4EAEA2-CD8F-47DF-9CC2-9C201989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E9700-E82E-4840-A067-28A26661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02E9700-E82E-4840-A067-28A26661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02E9700-E82E-4840-A067-28A26661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D5E53-DBE9-4788-82A2-1077791A0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AFD5E53-DBE9-4788-82A2-1077791A0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AFD5E53-DBE9-4788-82A2-1077791A0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000132"/>
          </a:xfrm>
        </p:spPr>
        <p:txBody>
          <a:bodyPr/>
          <a:lstStyle/>
          <a:p>
            <a:r>
              <a:rPr lang="pt-BR" dirty="0" err="1" smtClean="0"/>
              <a:t>Boaz</a:t>
            </a:r>
            <a:r>
              <a:rPr lang="pt-BR" dirty="0" smtClean="0"/>
              <a:t> e Rute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2976" y="2643182"/>
            <a:ext cx="1857388" cy="357190"/>
          </a:xfrm>
        </p:spPr>
        <p:txBody>
          <a:bodyPr>
            <a:normAutofit/>
          </a:bodyPr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SAÍDA DE MOABE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1000100" y="6286520"/>
            <a:ext cx="2000296" cy="35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RUTE PEDE RESGATE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6" name="Imagem 15" descr="BOAZ RESGATA NOEMI E R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754" y="4929198"/>
            <a:ext cx="198875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 descr="RuthAndNao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249322"/>
            <a:ext cx="1810800" cy="125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m 20" descr="Jean-Francois-Millet-Harvesters-Resting-Ruth-and-Boaz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143251"/>
            <a:ext cx="1810800" cy="1027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m 22" descr="BOAZ RUTE NAOMI E OBE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748" y="4929198"/>
            <a:ext cx="1609706" cy="134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 descr="ruth_naomi_orp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1214422"/>
            <a:ext cx="1810800" cy="144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Imagem 25" descr="REGIÃO DE MOAB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1214422"/>
            <a:ext cx="180976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Imagem 28" descr="RESPIGADORA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3143248"/>
            <a:ext cx="1810800" cy="1393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Imagem 29" descr="CONVERSÃO DE RUTE_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1214422"/>
            <a:ext cx="1357200" cy="140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Imagem 30" descr="BOAZ SE INTERESSA POR RUT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504" y="3143250"/>
            <a:ext cx="1571636" cy="132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Imagem 32" descr="BOAZ E RUT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16" y="3143250"/>
            <a:ext cx="1643074" cy="138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Imagem 34" descr="NASCE OBED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68" y="4929198"/>
            <a:ext cx="1285884" cy="1509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Imagem 35" descr="RUTE AOS PÉS DE BOAZ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2976" y="4929198"/>
            <a:ext cx="1786679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Espaço Reservado para Texto 2"/>
          <p:cNvSpPr txBox="1">
            <a:spLocks/>
          </p:cNvSpPr>
          <p:nvPr/>
        </p:nvSpPr>
        <p:spPr>
          <a:xfrm>
            <a:off x="3143240" y="2643182"/>
            <a:ext cx="2000264" cy="35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DESPEDIDA DE ORFA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Espaço Reservado para Texto 2"/>
          <p:cNvSpPr txBox="1">
            <a:spLocks/>
          </p:cNvSpPr>
          <p:nvPr/>
        </p:nvSpPr>
        <p:spPr>
          <a:xfrm>
            <a:off x="6929454" y="2571744"/>
            <a:ext cx="1285884" cy="42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NOEMI</a:t>
            </a:r>
            <a:r>
              <a:rPr kumimoji="0" lang="pt-BR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E RUTE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Espaço Reservado para Texto 2"/>
          <p:cNvSpPr txBox="1">
            <a:spLocks/>
          </p:cNvSpPr>
          <p:nvPr/>
        </p:nvSpPr>
        <p:spPr>
          <a:xfrm>
            <a:off x="1214414" y="4572008"/>
            <a:ext cx="1571636" cy="35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RUTE NO CAMPO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Espaço Reservado para Texto 2"/>
          <p:cNvSpPr txBox="1">
            <a:spLocks/>
          </p:cNvSpPr>
          <p:nvPr/>
        </p:nvSpPr>
        <p:spPr>
          <a:xfrm>
            <a:off x="3286116" y="4214818"/>
            <a:ext cx="1500198" cy="42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SERVOS DE BOAZ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Espaço Reservado para Texto 2"/>
          <p:cNvSpPr txBox="1">
            <a:spLocks/>
          </p:cNvSpPr>
          <p:nvPr/>
        </p:nvSpPr>
        <p:spPr>
          <a:xfrm>
            <a:off x="5000628" y="4500570"/>
            <a:ext cx="1857388" cy="42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BOAZ DE OLHO EM RUTE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Espaço Reservado para Texto 2"/>
          <p:cNvSpPr txBox="1">
            <a:spLocks/>
          </p:cNvSpPr>
          <p:nvPr/>
        </p:nvSpPr>
        <p:spPr>
          <a:xfrm>
            <a:off x="6858016" y="4572008"/>
            <a:ext cx="1643106" cy="28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BOAZ E RUTE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3" name="Espaço Reservado para Texto 2"/>
          <p:cNvSpPr txBox="1">
            <a:spLocks/>
          </p:cNvSpPr>
          <p:nvPr/>
        </p:nvSpPr>
        <p:spPr>
          <a:xfrm>
            <a:off x="5000628" y="2643182"/>
            <a:ext cx="1714512" cy="35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CONVERSÃO DE RUTE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Espaço Reservado para Texto 2"/>
          <p:cNvSpPr txBox="1">
            <a:spLocks/>
          </p:cNvSpPr>
          <p:nvPr/>
        </p:nvSpPr>
        <p:spPr>
          <a:xfrm>
            <a:off x="3143240" y="6286520"/>
            <a:ext cx="2000296" cy="35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BOAZ RESGATA RUTE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Espaço Reservado para Texto 2"/>
          <p:cNvSpPr txBox="1">
            <a:spLocks/>
          </p:cNvSpPr>
          <p:nvPr/>
        </p:nvSpPr>
        <p:spPr>
          <a:xfrm>
            <a:off x="5143472" y="6286520"/>
            <a:ext cx="2000296" cy="35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RUTE </a:t>
            </a:r>
            <a:r>
              <a:rPr kumimoji="0" lang="pt-BR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TEM UM FILHO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Espaço Reservado para Texto 2"/>
          <p:cNvSpPr txBox="1">
            <a:spLocks/>
          </p:cNvSpPr>
          <p:nvPr/>
        </p:nvSpPr>
        <p:spPr>
          <a:xfrm>
            <a:off x="7000892" y="6429396"/>
            <a:ext cx="1643106" cy="35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FAMÍLIA DE RUTE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041146"/>
            <a:ext cx="8229600" cy="117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LIVRO DE RUTE: </a:t>
            </a:r>
            <a:br>
              <a:rPr lang="pt-BR" dirty="0" smtClean="0"/>
            </a:br>
            <a:r>
              <a:rPr lang="pt-BR" dirty="0" smtClean="0"/>
              <a:t>O governo de Deus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762148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476264" y="3929066"/>
            <a:ext cx="3571900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47D1A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PALAVRAS-CHAVE</a:t>
            </a:r>
            <a:endParaRPr kumimoji="0" lang="pt-BR" sz="2800" b="1" i="0" u="none" strike="noStrike" kern="0" cap="none" spc="0" normalizeH="0" baseline="0" noProof="0" dirty="0" smtClean="0">
              <a:ln>
                <a:noFill/>
              </a:ln>
              <a:solidFill>
                <a:srgbClr val="F47D1A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 rot="5400000">
            <a:off x="5572132" y="3929066"/>
            <a:ext cx="3571900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47D1A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PALAVRAS-CHAVE</a:t>
            </a:r>
            <a:endParaRPr kumimoji="0" lang="pt-BR" sz="2800" b="1" i="0" u="none" strike="noStrike" kern="0" cap="none" spc="0" normalizeH="0" baseline="0" noProof="0" dirty="0" smtClean="0">
              <a:ln>
                <a:noFill/>
              </a:ln>
              <a:solidFill>
                <a:srgbClr val="F47D1A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73408"/>
          </a:xfrm>
        </p:spPr>
        <p:txBody>
          <a:bodyPr/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714500" y="1714488"/>
            <a:ext cx="3370827" cy="2132531"/>
            <a:chOff x="1714500" y="1838325"/>
            <a:chExt cx="3370827" cy="2132531"/>
          </a:xfrm>
        </p:grpSpPr>
        <p:pic>
          <p:nvPicPr>
            <p:cNvPr id="9" name="Imagem 8" descr="EXODO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0" y="1838325"/>
              <a:ext cx="3370827" cy="18764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CaixaDeTexto 14"/>
            <p:cNvSpPr txBox="1"/>
            <p:nvPr/>
          </p:nvSpPr>
          <p:spPr>
            <a:xfrm>
              <a:off x="2723111" y="3786190"/>
              <a:ext cx="142026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EXODO</a:t>
              </a:r>
              <a:r>
                <a:rPr kumimoji="0" lang="pt-BR" sz="12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DE ISRAEL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286380" y="1714488"/>
            <a:ext cx="2497546" cy="3113624"/>
            <a:chOff x="5286380" y="1857364"/>
            <a:chExt cx="2497546" cy="3113624"/>
          </a:xfrm>
        </p:grpSpPr>
        <p:pic>
          <p:nvPicPr>
            <p:cNvPr id="10" name="Imagem 9" descr="SINA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6380" y="1857364"/>
              <a:ext cx="2497546" cy="28409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CaixaDeTexto 15"/>
            <p:cNvSpPr txBox="1"/>
            <p:nvPr/>
          </p:nvSpPr>
          <p:spPr>
            <a:xfrm>
              <a:off x="5572132" y="4786322"/>
              <a:ext cx="201818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ALIANÇA NO MONTE SINAI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785918" y="4143380"/>
            <a:ext cx="2786082" cy="2470682"/>
            <a:chOff x="1785918" y="4143380"/>
            <a:chExt cx="2786082" cy="2470682"/>
          </a:xfrm>
        </p:grpSpPr>
        <p:pic>
          <p:nvPicPr>
            <p:cNvPr id="11" name="Imagem 10" descr="TABUAS DA LE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5918" y="4143380"/>
              <a:ext cx="2786082" cy="22111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CaixaDeTexto 16"/>
            <p:cNvSpPr txBox="1"/>
            <p:nvPr/>
          </p:nvSpPr>
          <p:spPr>
            <a:xfrm>
              <a:off x="1928794" y="6429396"/>
              <a:ext cx="251511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TÁBUAS DA LEI: CÓDIGO MORAL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772789" y="5072074"/>
            <a:ext cx="3728301" cy="1571636"/>
            <a:chOff x="2428860" y="6858000"/>
            <a:chExt cx="3728301" cy="1571636"/>
          </a:xfrm>
        </p:grpSpPr>
        <p:sp>
          <p:nvSpPr>
            <p:cNvPr id="12" name="Elipse 11"/>
            <p:cNvSpPr/>
            <p:nvPr/>
          </p:nvSpPr>
          <p:spPr>
            <a:xfrm>
              <a:off x="2428860" y="6858000"/>
              <a:ext cx="1714512" cy="1571636"/>
            </a:xfrm>
            <a:prstGeom prst="ellipse">
              <a:avLst/>
            </a:prstGeom>
            <a:solidFill>
              <a:srgbClr val="F47D1A"/>
            </a:solidFill>
            <a:ln w="25400" cap="flat">
              <a:solidFill>
                <a:srgbClr val="F47D1A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786050" y="7000876"/>
              <a:ext cx="21431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400" dirty="0" smtClean="0">
                  <a:solidFill>
                    <a:srgbClr val="000000"/>
                  </a:solidFill>
                </a:rPr>
                <a:t>A</a:t>
              </a:r>
              <a:endParaRPr kumimoji="0" lang="pt-B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233557" y="7286628"/>
              <a:ext cx="192360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A – ALIANÇA ABRAÂMICA: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PROMESSA</a:t>
              </a:r>
              <a:r>
                <a:rPr kumimoji="0" lang="pt-BR" sz="12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;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214810" y="7703114"/>
              <a:ext cx="1728037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B – ALIANÇA MOSAICA: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0000"/>
                  </a:solidFill>
                </a:rPr>
                <a:t>OBEDIÊNCIA;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2857488" y="7286652"/>
              <a:ext cx="1143008" cy="1000132"/>
            </a:xfrm>
            <a:prstGeom prst="ellipse">
              <a:avLst/>
            </a:prstGeom>
            <a:solidFill>
              <a:srgbClr val="FFC00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366684" y="7631676"/>
              <a:ext cx="20518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B</a:t>
              </a:r>
              <a:endParaRPr kumimoji="0" lang="pt-B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714480" y="2285992"/>
            <a:ext cx="6096000" cy="2857500"/>
            <a:chOff x="1785918" y="2285992"/>
            <a:chExt cx="6096000" cy="2857500"/>
          </a:xfrm>
        </p:grpSpPr>
        <p:pic>
          <p:nvPicPr>
            <p:cNvPr id="35" name="Imagem 34" descr="TRILH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5918" y="2285992"/>
              <a:ext cx="6096000" cy="2857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" name="CaixaDeTexto 35"/>
            <p:cNvSpPr txBox="1"/>
            <p:nvPr/>
          </p:nvSpPr>
          <p:spPr>
            <a:xfrm>
              <a:off x="3000364" y="4071942"/>
              <a:ext cx="164788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SOBERANIA</a:t>
              </a:r>
              <a:r>
                <a:rPr kumimoji="0" lang="pt-BR" sz="1200" b="1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DE DEUS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857752" y="4071942"/>
              <a:ext cx="2495876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="1" dirty="0" smtClean="0">
                  <a:solidFill>
                    <a:schemeClr val="bg1"/>
                  </a:solidFill>
                </a:rPr>
                <a:t>RESPONSABILIDADE</a:t>
              </a: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DO HOMEM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2071670" y="2500306"/>
              <a:ext cx="5500726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ctr" rtl="0" latinLnBrk="1" hangingPunct="0"/>
              <a:r>
                <a:rPr lang="pt-BR" sz="1600" b="1" dirty="0" smtClean="0">
                  <a:solidFill>
                    <a:schemeClr val="bg1"/>
                  </a:solidFill>
                </a:rPr>
                <a:t>“Os passos do homem são dirigidos pelo Senhor; como,</a:t>
              </a:r>
            </a:p>
            <a:p>
              <a:pPr algn="ctr" rtl="0" latinLnBrk="1" hangingPunct="0"/>
              <a:r>
                <a:rPr lang="pt-BR" sz="1600" b="1" dirty="0" smtClean="0">
                  <a:solidFill>
                    <a:schemeClr val="bg1"/>
                  </a:solidFill>
                </a:rPr>
                <a:t>pois, entenderá o homem o seu caminho?”</a:t>
              </a:r>
              <a:br>
                <a:rPr lang="pt-BR" sz="1600" b="1" dirty="0" smtClean="0">
                  <a:solidFill>
                    <a:schemeClr val="bg1"/>
                  </a:solidFill>
                </a:rPr>
              </a:br>
              <a:r>
                <a:rPr lang="pt-BR" sz="1600" b="1" dirty="0" smtClean="0">
                  <a:solidFill>
                    <a:schemeClr val="bg1"/>
                  </a:solidFill>
                </a:rPr>
                <a:t>Provérbios 20:24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EXOD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929354" cy="513158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 descr="JOSU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85860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 descr="NAÇÕES DE CAN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3703692" cy="4857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2214546" y="6215082"/>
            <a:ext cx="14010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POVOS DE CANAÂ</a:t>
            </a:r>
            <a:endParaRPr kumimoji="0" lang="pt-BR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43570" y="3571876"/>
            <a:ext cx="20839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JOSUÉ CONDUZ O POVO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NA CONQUISTA </a:t>
            </a:r>
            <a:r>
              <a:rPr lang="pt-BR" b="1" dirty="0" smtClean="0">
                <a:solidFill>
                  <a:srgbClr val="000000"/>
                </a:solidFill>
              </a:rPr>
              <a:t>DE CANAÃ</a:t>
            </a:r>
            <a:endParaRPr kumimoji="0" lang="pt-BR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000628" y="4357694"/>
            <a:ext cx="3571900" cy="1714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“Mas, eu e a minha família serviremos ao Senhor".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(</a:t>
            </a:r>
            <a:r>
              <a:rPr kumimoji="0" lang="pt-B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Js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24:15b NVI)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2" name="Grupo 31"/>
          <p:cNvGrpSpPr/>
          <p:nvPr/>
        </p:nvGrpSpPr>
        <p:grpSpPr>
          <a:xfrm>
            <a:off x="1142977" y="1305756"/>
            <a:ext cx="3500462" cy="5350096"/>
            <a:chOff x="1142977" y="1305756"/>
            <a:chExt cx="3500462" cy="5350096"/>
          </a:xfrm>
        </p:grpSpPr>
        <p:pic>
          <p:nvPicPr>
            <p:cNvPr id="3" name="Imagem 2" descr="Divisao_tribo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977" y="1305756"/>
              <a:ext cx="3500462" cy="4837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CaixaDeTexto 3"/>
            <p:cNvSpPr txBox="1"/>
            <p:nvPr/>
          </p:nvSpPr>
          <p:spPr>
            <a:xfrm>
              <a:off x="1995348" y="6286520"/>
              <a:ext cx="214802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DIVISÃO DAS TRIBOS</a:t>
              </a:r>
              <a:r>
                <a:rPr kumimoji="0" lang="pt-BR" sz="12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APÓS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A CONQUISTA DA TERRA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pic>
        <p:nvPicPr>
          <p:cNvPr id="7" name="Imagem 6" descr="CICLO EM JUÍZ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958856" cy="2500330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4786314" y="4000504"/>
            <a:ext cx="3702240" cy="2714644"/>
            <a:chOff x="4786314" y="4000504"/>
            <a:chExt cx="3702240" cy="2714644"/>
          </a:xfrm>
        </p:grpSpPr>
        <p:grpSp>
          <p:nvGrpSpPr>
            <p:cNvPr id="38" name="Grupo 37"/>
            <p:cNvGrpSpPr/>
            <p:nvPr/>
          </p:nvGrpSpPr>
          <p:grpSpPr>
            <a:xfrm>
              <a:off x="4786314" y="4000504"/>
              <a:ext cx="3643338" cy="2114286"/>
              <a:chOff x="4786314" y="4315904"/>
              <a:chExt cx="3643338" cy="2114286"/>
            </a:xfrm>
          </p:grpSpPr>
          <p:cxnSp>
            <p:nvCxnSpPr>
              <p:cNvPr id="14" name="Conector reto 13"/>
              <p:cNvCxnSpPr/>
              <p:nvPr/>
            </p:nvCxnSpPr>
            <p:spPr>
              <a:xfrm rot="5400000">
                <a:off x="3964777" y="5464983"/>
                <a:ext cx="1928826" cy="15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4786314" y="6286520"/>
                <a:ext cx="3500462" cy="15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4929190" y="4643446"/>
                <a:ext cx="1428760" cy="1357322"/>
              </a:xfrm>
              <a:prstGeom prst="line">
                <a:avLst/>
              </a:prstGeom>
              <a:noFill/>
              <a:ln w="25400" cap="flat">
                <a:solidFill>
                  <a:srgbClr val="F47D1A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" name="Conector reto 20"/>
              <p:cNvCxnSpPr/>
              <p:nvPr/>
            </p:nvCxnSpPr>
            <p:spPr>
              <a:xfrm flipV="1">
                <a:off x="6357950" y="5572140"/>
                <a:ext cx="500066" cy="428628"/>
              </a:xfrm>
              <a:prstGeom prst="line">
                <a:avLst/>
              </a:prstGeom>
              <a:noFill/>
              <a:ln w="25400" cap="flat">
                <a:solidFill>
                  <a:srgbClr val="F47D1A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Conector reto 23"/>
              <p:cNvCxnSpPr/>
              <p:nvPr/>
            </p:nvCxnSpPr>
            <p:spPr>
              <a:xfrm>
                <a:off x="6858016" y="5572140"/>
                <a:ext cx="571504" cy="500066"/>
              </a:xfrm>
              <a:prstGeom prst="line">
                <a:avLst/>
              </a:prstGeom>
              <a:noFill/>
              <a:ln w="25400" cap="flat">
                <a:solidFill>
                  <a:srgbClr val="F47D1A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Conector reto 26"/>
              <p:cNvCxnSpPr/>
              <p:nvPr/>
            </p:nvCxnSpPr>
            <p:spPr>
              <a:xfrm rot="5400000" flipH="1" flipV="1">
                <a:off x="7286644" y="4929198"/>
                <a:ext cx="1285884" cy="1000132"/>
              </a:xfrm>
              <a:prstGeom prst="line">
                <a:avLst/>
              </a:prstGeom>
              <a:noFill/>
              <a:ln w="25400" cap="flat">
                <a:solidFill>
                  <a:srgbClr val="F47D1A"/>
                </a:solidFill>
                <a:prstDash val="solid"/>
                <a:miter lim="400000"/>
                <a:tailEnd type="triangle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3" name="CaixaDeTexto 32"/>
              <p:cNvSpPr txBox="1"/>
              <p:nvPr/>
            </p:nvSpPr>
            <p:spPr>
              <a:xfrm>
                <a:off x="4857752" y="4315904"/>
                <a:ext cx="168635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t-BR" dirty="0" smtClean="0">
                    <a:solidFill>
                      <a:srgbClr val="000000"/>
                    </a:solidFill>
                  </a:rPr>
                  <a:t>SITUAÇÃO ATÉ JOSUÉ</a:t>
                </a:r>
                <a:endParaRPr kumimoji="0" lang="pt-B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 rot="2450727">
                <a:off x="5552369" y="5165011"/>
                <a:ext cx="530594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t-BR" dirty="0" smtClean="0">
                    <a:solidFill>
                      <a:srgbClr val="000000"/>
                    </a:solidFill>
                  </a:rPr>
                  <a:t>JUÍZES</a:t>
                </a:r>
                <a:endParaRPr kumimoji="0" lang="pt-B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 rot="19309389">
                <a:off x="6204599" y="5569225"/>
                <a:ext cx="631583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SAMUEL</a:t>
                </a:r>
                <a:endParaRPr kumimoji="0" lang="pt-B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2413499">
                <a:off x="7009889" y="5617129"/>
                <a:ext cx="428194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SAUL</a:t>
                </a:r>
                <a:endParaRPr kumimoji="0" lang="pt-B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 rot="18280976">
                <a:off x="7642386" y="5251355"/>
                <a:ext cx="359073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DAVÍ</a:t>
                </a:r>
                <a:endParaRPr kumimoji="0" lang="pt-B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39" name="CaixaDeTexto 38"/>
            <p:cNvSpPr txBox="1"/>
            <p:nvPr/>
          </p:nvSpPr>
          <p:spPr>
            <a:xfrm>
              <a:off x="4857752" y="6161150"/>
              <a:ext cx="3630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O</a:t>
              </a:r>
              <a:r>
                <a:rPr kumimoji="0" lang="pt-BR" sz="12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CARÁTER E A PERSONALIDADE DOS JUÍZES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baseline="0" dirty="0" smtClean="0">
                  <a:solidFill>
                    <a:srgbClr val="000000"/>
                  </a:solidFill>
                </a:rPr>
                <a:t>AO</a:t>
              </a:r>
              <a:r>
                <a:rPr lang="pt-BR" dirty="0" smtClean="0">
                  <a:solidFill>
                    <a:srgbClr val="000000"/>
                  </a:solidFill>
                </a:rPr>
                <a:t> LONGO DO PERÍODO VAI SE AFASTANDO DA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0000"/>
                  </a:solidFill>
                </a:rPr>
                <a:t> LIDERANÇA </a:t>
              </a: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TIPIFICADA</a:t>
              </a:r>
              <a:r>
                <a:rPr kumimoji="0" lang="pt-BR" sz="12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EM MOISÉS E JOSUÉ;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pic>
        <p:nvPicPr>
          <p:cNvPr id="41" name="Imagem 40" descr="CRONOLOGIA BÍBLIC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79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3622</Words>
  <PresentationFormat>Apresentação na tela (4:3)</PresentationFormat>
  <Paragraphs>361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Default</vt:lpstr>
      <vt:lpstr>CLASSE:  FAMÍLIA, PROJETO DE DEUS  ESTUDO DE CASOS BÍBLICOS </vt:lpstr>
      <vt:lpstr>AULA 4: BOAZ E RUTE O RESGATE DE UMA FAMÍLIA</vt:lpstr>
      <vt:lpstr>REVISÃO:</vt:lpstr>
      <vt:lpstr>VERSÍCULO CHAVE</vt:lpstr>
      <vt:lpstr>LIVRO DE RUTE:  O governo de Deus</vt:lpstr>
      <vt:lpstr>Contexto Histórico</vt:lpstr>
      <vt:lpstr>Slide 7</vt:lpstr>
      <vt:lpstr>Slide 8</vt:lpstr>
      <vt:lpstr>Slide 9</vt:lpstr>
      <vt:lpstr>Slide 10</vt:lpstr>
      <vt:lpstr>INTRODUÇÃO</vt:lpstr>
      <vt:lpstr>Genealogia de Daví</vt:lpstr>
      <vt:lpstr>Capítulo 1: Desobediência, obstinação e morte! Rute 1:1-5</vt:lpstr>
      <vt:lpstr>Lições importantes no Capítulo 1:</vt:lpstr>
      <vt:lpstr>Lições importantes no Capítulo 1:</vt:lpstr>
      <vt:lpstr>Lições importantes no Capítulo 1:</vt:lpstr>
      <vt:lpstr>Lições importantes no Capítulo 1:</vt:lpstr>
      <vt:lpstr>Lições importantes no Capítulo 1:</vt:lpstr>
      <vt:lpstr>Capítulo 1: Dissimulação e Vergonha... Rute 1:6 a 15</vt:lpstr>
      <vt:lpstr>Lições importantes no Capítulo 1:</vt:lpstr>
      <vt:lpstr>Lições importantes no Capítulo 1:</vt:lpstr>
      <vt:lpstr>Capítulo 1: Conversão Genuína! Rute 1:16 a 22</vt:lpstr>
      <vt:lpstr>Lições importantes no Capítulo 1:</vt:lpstr>
      <vt:lpstr>Lições importantes no Capítulo 1:</vt:lpstr>
      <vt:lpstr>Lições importantes no Capítulo 1:</vt:lpstr>
      <vt:lpstr>RESUMO DO CAPÍTULO 1 Rute 1:1-22</vt:lpstr>
      <vt:lpstr>Capítulo 2: Um encontro inesperado! Rute 2:1 a 16</vt:lpstr>
      <vt:lpstr>Lições importantes no Capítulo 2:</vt:lpstr>
      <vt:lpstr>Lições importantes no Capítulo 2:</vt:lpstr>
      <vt:lpstr>Lições importantes no Capítulo 2:</vt:lpstr>
      <vt:lpstr>Lições importantes no Capítulo 2:</vt:lpstr>
      <vt:lpstr>Lições importantes no Capítulo 2:</vt:lpstr>
      <vt:lpstr>Capítulo 3: Em busca de Resgate! Rute 3:1 a 18</vt:lpstr>
      <vt:lpstr>Lições importantes no Capítulo 3:</vt:lpstr>
      <vt:lpstr>Lições importantes no Capítulo 3:</vt:lpstr>
      <vt:lpstr>Lições importantes no Capítulo 3:</vt:lpstr>
      <vt:lpstr>Lições importantes no Capítulo 3:</vt:lpstr>
      <vt:lpstr>Capítulo 4: A soberania de Deus, apesar de nós. Rute 4:1 a 17</vt:lpstr>
      <vt:lpstr>Lições importantes no Capítulo 4:</vt:lpstr>
      <vt:lpstr>Lições importantes no Capítulo 4:</vt:lpstr>
      <vt:lpstr>Slide 41</vt:lpstr>
      <vt:lpstr>Deus transforma a Maldição em Restauração</vt:lpstr>
      <vt:lpstr>Boaz e Rute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FAMÍLIA:  PROJETO DE DEUS  ESTUDO DE CASOS</dc:title>
  <dc:creator>Fábio Estefano - SUABE</dc:creator>
  <cp:lastModifiedBy>Fábio Estefano - SUABE</cp:lastModifiedBy>
  <cp:revision>391</cp:revision>
  <dcterms:modified xsi:type="dcterms:W3CDTF">2014-06-01T05:07:45Z</dcterms:modified>
</cp:coreProperties>
</file>