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71562526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do Título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Nível de Corpo Cinco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do Título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Nível de Corpo Um</a:t>
            </a:r>
          </a:p>
          <a:p>
            <a:pPr lvl="1">
              <a:defRPr sz="1800"/>
            </a:pPr>
            <a:r>
              <a:rPr sz="3200"/>
              <a:t>Nível de Corpo Dois</a:t>
            </a:r>
          </a:p>
          <a:p>
            <a:pPr lvl="2">
              <a:defRPr sz="1800"/>
            </a:pPr>
            <a:r>
              <a:rPr sz="3200"/>
              <a:t>Nível de Corpo Três</a:t>
            </a:r>
          </a:p>
          <a:p>
            <a:pPr lvl="3">
              <a:defRPr sz="1800"/>
            </a:pPr>
            <a:r>
              <a:rPr sz="3200"/>
              <a:t>Nível de Corpo Quatro</a:t>
            </a:r>
          </a:p>
          <a:p>
            <a:pPr lvl="4">
              <a:defRPr sz="1800"/>
            </a:pPr>
            <a:r>
              <a:rPr sz="3200"/>
              <a:t>Nível de Corpo Cinco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do Título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Nível de Corpo Um</a:t>
            </a:r>
          </a:p>
          <a:p>
            <a:pPr lvl="1">
              <a:defRPr sz="1800"/>
            </a:pPr>
            <a:r>
              <a:rPr sz="3200"/>
              <a:t>Nível de Corpo Dois</a:t>
            </a:r>
          </a:p>
          <a:p>
            <a:pPr lvl="2">
              <a:defRPr sz="1800"/>
            </a:pPr>
            <a:r>
              <a:rPr sz="3200"/>
              <a:t>Nível de Corpo Três</a:t>
            </a:r>
          </a:p>
          <a:p>
            <a:pPr lvl="3">
              <a:defRPr sz="1800"/>
            </a:pPr>
            <a:r>
              <a:rPr sz="3200"/>
              <a:t>Nível de Corpo Quatro</a:t>
            </a:r>
          </a:p>
          <a:p>
            <a:pPr lvl="4">
              <a:defRPr sz="1800"/>
            </a:pPr>
            <a:r>
              <a:rPr sz="3200"/>
              <a:t>Nível de Corpo Cinco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rgbClr val="FEB80A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4F271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rgbClr val="FEB80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50" name="Shape 50"/>
          <p:cNvSpPr/>
          <p:nvPr/>
        </p:nvSpPr>
        <p:spPr>
          <a:xfrm flipV="1">
            <a:off x="5410182" y="360246"/>
            <a:ext cx="3733819" cy="91088"/>
          </a:xfrm>
          <a:prstGeom prst="rect">
            <a:avLst/>
          </a:prstGeom>
          <a:solidFill>
            <a:srgbClr val="FEB80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51" name="Shape 5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rgbClr val="FEB80A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5407338" y="497503"/>
            <a:ext cx="3063240" cy="2743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8915677" y="379"/>
            <a:ext cx="54864" cy="585217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8873475" y="379"/>
            <a:ext cx="9144" cy="585217"/>
          </a:xfrm>
          <a:prstGeom prst="rect">
            <a:avLst/>
          </a:prstGeom>
          <a:solidFill>
            <a:srgbClr val="FFFFFF">
              <a:alpha val="3019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457200" y="1103376"/>
            <a:ext cx="8229600" cy="114604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000">
                <a:solidFill>
                  <a:srgbClr val="4F271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4F271C"/>
                </a:solidFill>
              </a:rPr>
              <a:t>Texto do Título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608576"/>
          </a:xfrm>
          <a:prstGeom prst="rect">
            <a:avLst/>
          </a:prstGeom>
        </p:spPr>
        <p:txBody>
          <a:bodyPr lIns="0" tIns="0" rIns="0" bIns="0"/>
          <a:lstStyle>
            <a:lvl1pPr marL="365759" indent="-256031">
              <a:spcBef>
                <a:spcPts val="300"/>
              </a:spcBef>
              <a:buClr>
                <a:srgbClr val="C32D2E"/>
              </a:buClr>
              <a:buFont typeface="Georgia"/>
              <a:defRPr sz="2800">
                <a:latin typeface="Georgia"/>
                <a:ea typeface="Georgia"/>
                <a:cs typeface="Georgia"/>
                <a:sym typeface="Georgia"/>
              </a:defRPr>
            </a:lvl1pPr>
            <a:lvl2pPr marL="677359" indent="-265879">
              <a:spcBef>
                <a:spcPts val="300"/>
              </a:spcBef>
              <a:buClr>
                <a:srgbClr val="C32D2E"/>
              </a:buClr>
              <a:buFont typeface="Georgia"/>
              <a:buChar char="▫"/>
              <a:defRPr sz="2800">
                <a:latin typeface="Georgia"/>
                <a:ea typeface="Georgia"/>
                <a:cs typeface="Georgia"/>
                <a:sym typeface="Georgia"/>
              </a:defRPr>
            </a:lvl2pPr>
            <a:lvl3pPr marL="960120" indent="-256032">
              <a:spcBef>
                <a:spcPts val="300"/>
              </a:spcBef>
              <a:buClr>
                <a:srgbClr val="C32D2E"/>
              </a:buClr>
              <a:buFont typeface="Georgia"/>
              <a:buChar char="●"/>
              <a:defRPr sz="2800">
                <a:latin typeface="Georgia"/>
                <a:ea typeface="Georgia"/>
                <a:cs typeface="Georgia"/>
                <a:sym typeface="Georgia"/>
              </a:defRPr>
            </a:lvl3pPr>
            <a:lvl4pPr marL="1234439" indent="-256032">
              <a:spcBef>
                <a:spcPts val="300"/>
              </a:spcBef>
              <a:buClr>
                <a:srgbClr val="C32D2E"/>
              </a:buClr>
              <a:buFont typeface="Georgia"/>
              <a:buChar char="●"/>
              <a:defRPr sz="2800">
                <a:latin typeface="Georgia"/>
                <a:ea typeface="Georgia"/>
                <a:cs typeface="Georgia"/>
                <a:sym typeface="Georgia"/>
              </a:defRPr>
            </a:lvl4pPr>
            <a:lvl5pPr marL="1463040" indent="-256032">
              <a:spcBef>
                <a:spcPts val="300"/>
              </a:spcBef>
              <a:buClr>
                <a:srgbClr val="C32D2E"/>
              </a:buClr>
              <a:buFont typeface="Georgia"/>
              <a:buChar char="▫"/>
              <a:defRPr sz="2800"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>
              <a:defRPr sz="1800"/>
            </a:pPr>
            <a:r>
              <a:rPr sz="2800"/>
              <a:t>Nível de Corpo Um</a:t>
            </a:r>
          </a:p>
          <a:p>
            <a:pPr lvl="1">
              <a:defRPr sz="1800"/>
            </a:pPr>
            <a:r>
              <a:rPr sz="2800"/>
              <a:t>Nível de Corpo Dois</a:t>
            </a:r>
          </a:p>
          <a:p>
            <a:pPr lvl="2">
              <a:defRPr sz="1800"/>
            </a:pPr>
            <a:r>
              <a:rPr sz="2800"/>
              <a:t>Nível de Corpo Três</a:t>
            </a:r>
          </a:p>
          <a:p>
            <a:pPr lvl="3">
              <a:defRPr sz="1800"/>
            </a:pPr>
            <a:r>
              <a:rPr sz="2800"/>
              <a:t>Nível de Corpo Quatro</a:t>
            </a:r>
          </a:p>
          <a:p>
            <a:pPr lvl="4">
              <a:defRPr sz="1800"/>
            </a:pPr>
            <a:r>
              <a:rPr sz="2800"/>
              <a:t>Nível de Corpo Cinco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xfrm>
            <a:off x="8174736" y="9891"/>
            <a:ext cx="762000" cy="35814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do Título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Nível de Corpo Um</a:t>
            </a:r>
          </a:p>
          <a:p>
            <a:pPr lvl="1">
              <a:defRPr sz="1800"/>
            </a:pPr>
            <a:r>
              <a:rPr sz="3200"/>
              <a:t>Nível de Corpo Dois</a:t>
            </a:r>
          </a:p>
          <a:p>
            <a:pPr lvl="2">
              <a:defRPr sz="1800"/>
            </a:pPr>
            <a:r>
              <a:rPr sz="3200"/>
              <a:t>Nível de Corpo Três</a:t>
            </a:r>
          </a:p>
          <a:p>
            <a:pPr lvl="3">
              <a:defRPr sz="1800"/>
            </a:pPr>
            <a:r>
              <a:rPr sz="3200"/>
              <a:t>Nível de Corpo Quatro</a:t>
            </a:r>
          </a:p>
          <a:p>
            <a:pPr lvl="4">
              <a:defRPr sz="1800"/>
            </a:pPr>
            <a:r>
              <a:rPr sz="3200"/>
              <a:t>Nível de Corpo Cinco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24511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Texto do Título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22312" y="1192213"/>
            <a:ext cx="7772401" cy="321468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Nível de Corpo Cinco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do Título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4038600" cy="5257801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Nível de Corpo Um</a:t>
            </a:r>
          </a:p>
          <a:p>
            <a:pPr lvl="1">
              <a:defRPr sz="1800"/>
            </a:pPr>
            <a:r>
              <a:rPr sz="2800"/>
              <a:t>Nível de Corpo Dois</a:t>
            </a:r>
          </a:p>
          <a:p>
            <a:pPr lvl="2">
              <a:defRPr sz="1800"/>
            </a:pPr>
            <a:r>
              <a:rPr sz="2800"/>
              <a:t>Nível de Corpo Três</a:t>
            </a:r>
          </a:p>
          <a:p>
            <a:pPr lvl="3">
              <a:defRPr sz="1800"/>
            </a:pPr>
            <a:r>
              <a:rPr sz="2800"/>
              <a:t>Nível de Corpo Quatro</a:t>
            </a:r>
          </a:p>
          <a:p>
            <a:pPr lvl="4">
              <a:defRPr sz="1800"/>
            </a:pPr>
            <a:r>
              <a:rPr sz="2800"/>
              <a:t>Nível de Corpo Cinco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do Título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Nível de Corpo Um</a:t>
            </a:r>
          </a:p>
          <a:p>
            <a:pPr lvl="1">
              <a:defRPr sz="1800" b="0"/>
            </a:pPr>
            <a:r>
              <a:rPr sz="2400" b="1"/>
              <a:t>Nível de Corpo Dois</a:t>
            </a:r>
          </a:p>
          <a:p>
            <a:pPr lvl="2">
              <a:defRPr sz="1800" b="0"/>
            </a:pPr>
            <a:r>
              <a:rPr sz="2400" b="1"/>
              <a:t>Nível de Corpo Três</a:t>
            </a:r>
          </a:p>
          <a:p>
            <a:pPr lvl="3">
              <a:defRPr sz="1800" b="0"/>
            </a:pPr>
            <a:r>
              <a:rPr sz="2400" b="1"/>
              <a:t>Nível de Corpo Quatro</a:t>
            </a:r>
          </a:p>
          <a:p>
            <a:pPr lvl="4">
              <a:defRPr sz="1800" b="0"/>
            </a:pPr>
            <a:r>
              <a:rPr sz="2400" b="1"/>
              <a:t>Nível de Corpo Cinco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15081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do Título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Texto do Título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Nível de Corpo Um</a:t>
            </a:r>
          </a:p>
          <a:p>
            <a:pPr lvl="1">
              <a:defRPr sz="1800"/>
            </a:pPr>
            <a:r>
              <a:rPr sz="3200"/>
              <a:t>Nível de Corpo Dois</a:t>
            </a:r>
          </a:p>
          <a:p>
            <a:pPr lvl="2">
              <a:defRPr sz="1800"/>
            </a:pPr>
            <a:r>
              <a:rPr sz="3200"/>
              <a:t>Nível de Corpo Três</a:t>
            </a:r>
          </a:p>
          <a:p>
            <a:pPr lvl="3">
              <a:defRPr sz="1800"/>
            </a:pPr>
            <a:r>
              <a:rPr sz="3200"/>
              <a:t>Nível de Corpo Quatro</a:t>
            </a:r>
          </a:p>
          <a:p>
            <a:pPr lvl="4">
              <a:defRPr sz="1800"/>
            </a:pPr>
            <a:r>
              <a:rPr sz="3200"/>
              <a:t>Nível de Corpo Cinco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792288" y="3086100"/>
            <a:ext cx="5486400" cy="22812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Texto do Título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792288" y="5367338"/>
            <a:ext cx="5486400" cy="14906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Nível de Corpo Um</a:t>
            </a:r>
          </a:p>
          <a:p>
            <a:pPr lvl="1">
              <a:defRPr sz="1800"/>
            </a:pPr>
            <a:r>
              <a:rPr sz="1400"/>
              <a:t>Nível de Corpo Dois</a:t>
            </a:r>
          </a:p>
          <a:p>
            <a:pPr lvl="2">
              <a:defRPr sz="1800"/>
            </a:pPr>
            <a:r>
              <a:rPr sz="1400"/>
              <a:t>Nível de Corpo Três</a:t>
            </a:r>
          </a:p>
          <a:p>
            <a:pPr lvl="3">
              <a:defRPr sz="1800"/>
            </a:pPr>
            <a:r>
              <a:rPr sz="1400"/>
              <a:t>Nível de Corpo Quatro</a:t>
            </a:r>
          </a:p>
          <a:p>
            <a:pPr lvl="4">
              <a:defRPr sz="1800"/>
            </a:pPr>
            <a:r>
              <a:rPr sz="1400"/>
              <a:t>Nível de Corpo Cinco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6"/>
            <a:ext cx="8229600" cy="1508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Texto do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8229600" cy="525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200"/>
              <a:t>Nível de Corpo Um</a:t>
            </a:r>
          </a:p>
          <a:p>
            <a:pPr lvl="1">
              <a:defRPr sz="1800"/>
            </a:pPr>
            <a:r>
              <a:rPr sz="3200"/>
              <a:t>Nível de Corpo Dois</a:t>
            </a:r>
          </a:p>
          <a:p>
            <a:pPr lvl="2">
              <a:defRPr sz="1800"/>
            </a:pPr>
            <a:r>
              <a:rPr sz="3200"/>
              <a:t>Nível de Corpo Três</a:t>
            </a:r>
          </a:p>
          <a:p>
            <a:pPr lvl="3">
              <a:defRPr sz="1800"/>
            </a:pPr>
            <a:r>
              <a:rPr sz="3200"/>
              <a:t>Nível de Corpo Quatro</a:t>
            </a:r>
          </a:p>
          <a:p>
            <a:pPr lvl="4">
              <a:defRPr sz="1800"/>
            </a:pPr>
            <a:r>
              <a:rPr sz="3200"/>
              <a:t>Nível de Corpo Cinco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algn="ctr">
        <a:defRPr sz="4400">
          <a:latin typeface="Calibri"/>
          <a:ea typeface="Calibri"/>
          <a:cs typeface="Calibri"/>
          <a:sym typeface="Calibri"/>
        </a:defRPr>
      </a:lvl6pPr>
      <a:lvl7pPr algn="ctr">
        <a:defRPr sz="4400">
          <a:latin typeface="Calibri"/>
          <a:ea typeface="Calibri"/>
          <a:cs typeface="Calibri"/>
          <a:sym typeface="Calibri"/>
        </a:defRPr>
      </a:lvl7pPr>
      <a:lvl8pPr algn="ctr">
        <a:defRPr sz="4400">
          <a:latin typeface="Calibri"/>
          <a:ea typeface="Calibri"/>
          <a:cs typeface="Calibri"/>
          <a:sym typeface="Calibri"/>
        </a:defRPr>
      </a:lvl8pPr>
      <a:lvl9pPr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5295" y="2132855"/>
            <a:ext cx="5120267" cy="25263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-27059" y="6746552"/>
            <a:ext cx="9171059" cy="111448"/>
          </a:xfrm>
          <a:prstGeom prst="rect">
            <a:avLst/>
          </a:prstGeom>
          <a:solidFill>
            <a:srgbClr val="2A92D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323527" y="1269915"/>
            <a:ext cx="4209199" cy="4358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just">
              <a:lnSpc>
                <a:spcPct val="150000"/>
              </a:lnSpc>
              <a:defRPr>
                <a:solidFill>
                  <a:srgbClr val="262262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262262"/>
                </a:solidFill>
              </a:rPr>
              <a:t>O movimento Reformado representou um retorno às Escrituras Sagradas. Como conseqüência, o acúmulo de tradições acrescentadas à fé apostólica foi varrido da igreja. Somos filhos da Reforma e temos a obrigação de julgar nossas próprias práticas à luz da Bíblia, comparando Escritura com Escritura. A máxima igreja reformada sempre se reformando deve ser sempre lembrada e praticada.</a:t>
            </a:r>
          </a:p>
        </p:txBody>
      </p:sp>
      <p:pic>
        <p:nvPicPr>
          <p:cNvPr id="115" name="IMG_1241.jpeg"/>
          <p:cNvPicPr/>
          <p:nvPr/>
        </p:nvPicPr>
        <p:blipFill>
          <a:blip r:embed="rId2">
            <a:extLst/>
          </a:blip>
          <a:srcRect t="28137"/>
          <a:stretch>
            <a:fillRect/>
          </a:stretch>
        </p:blipFill>
        <p:spPr>
          <a:xfrm>
            <a:off x="79354" y="-15450"/>
            <a:ext cx="9178608" cy="6595961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16"/>
          <p:cNvSpPr/>
          <p:nvPr/>
        </p:nvSpPr>
        <p:spPr>
          <a:xfrm>
            <a:off x="483957" y="773060"/>
            <a:ext cx="4607082" cy="336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7200" b="1">
                <a:solidFill>
                  <a:srgbClr val="7C9647"/>
                </a:solidFill>
              </a:rPr>
              <a:t>TRINDADE</a:t>
            </a:r>
          </a:p>
          <a:p>
            <a:pPr lvl="0"/>
            <a:r>
              <a:rPr sz="5000" b="1"/>
              <a:t>SOL</a:t>
            </a:r>
          </a:p>
          <a:p>
            <a:pPr lvl="0"/>
            <a:r>
              <a:rPr sz="5000" b="1"/>
              <a:t>LUZ</a:t>
            </a:r>
          </a:p>
          <a:p>
            <a:pPr lvl="0"/>
            <a:r>
              <a:rPr sz="5000" b="1"/>
              <a:t>CALOR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3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1" animBg="1" advAuto="0"/>
      <p:bldP spid="114" grpId="2" animBg="1" advAuto="0"/>
      <p:bldP spid="115" grpId="3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-27059" y="-27384"/>
            <a:ext cx="9171059" cy="6885385"/>
          </a:xfrm>
          <a:prstGeom prst="rect">
            <a:avLst/>
          </a:prstGeom>
          <a:solidFill>
            <a:srgbClr val="2A92D0"/>
          </a:solidFill>
          <a:ln w="25400">
            <a:solidFill>
              <a:srgbClr val="2A92D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238951" y="1541910"/>
            <a:ext cx="5370937" cy="5203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sz="2000" b="1">
                <a:solidFill>
                  <a:srgbClr val="FFFFFF"/>
                </a:solidFill>
              </a:rPr>
              <a:t>APROUVE A DEUS, EM SEU ETERNO PROPÓSITO, ESCOLHER E ORDENAR O SENHOR JESUS, SEU FILHO UNIGÊNITO, PARA SER O MEDIADOR ENTRE DEUS E O HOMEM, PROFETA, SACERDOTE E REI, O CABEÇA E SALVADOR DE SUA IGREJA, O HERDEIRO DE TODAS AS COISAS E O JUIZ DO MUNDO; E DEU-LHE, DESDE TODA A ETERNIDADE, UM POVO PARA SER SUA SEMENTE, E PARA, NO TEMPO DEVIDO, SER POR ELE REMIDO, CHAMADO, JUSTIFICADO, SANTIFICADO E GLORIFICADO.       </a:t>
            </a:r>
            <a:r>
              <a:rPr sz="2000" b="1"/>
              <a:t>CAPÍTULO VIII</a:t>
            </a:r>
          </a:p>
        </p:txBody>
      </p:sp>
      <p:pic>
        <p:nvPicPr>
          <p:cNvPr id="120" name="image1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7059" y="-27384"/>
            <a:ext cx="9171059" cy="1678304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103940" y="150025"/>
            <a:ext cx="8909061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CONFISSÃO DE FÉ DE WESTMINSTER</a:t>
            </a:r>
          </a:p>
        </p:txBody>
      </p:sp>
      <p:pic>
        <p:nvPicPr>
          <p:cNvPr id="122" name="IMG_4188.jpeg"/>
          <p:cNvPicPr/>
          <p:nvPr/>
        </p:nvPicPr>
        <p:blipFill>
          <a:blip r:embed="rId3">
            <a:extLst/>
          </a:blip>
          <a:srcRect l="5605" r="5605"/>
          <a:stretch>
            <a:fillRect/>
          </a:stretch>
        </p:blipFill>
        <p:spPr>
          <a:xfrm>
            <a:off x="5791305" y="1533813"/>
            <a:ext cx="3007542" cy="45164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4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3" animBg="1" advAuto="0"/>
      <p:bldP spid="120" grpId="1" animBg="1" advAuto="0"/>
      <p:bldP spid="121" grpId="2" animBg="1" advAuto="0"/>
      <p:bldP spid="122" grpId="4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0" y="2492896"/>
            <a:ext cx="9144000" cy="2880319"/>
          </a:xfrm>
          <a:prstGeom prst="rect">
            <a:avLst/>
          </a:prstGeom>
          <a:solidFill>
            <a:srgbClr val="2A92D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5" name="image1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7059" y="-27384"/>
            <a:ext cx="9171059" cy="1678304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676611" y="211286"/>
            <a:ext cx="8137163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CREDO DA CALCEDÔNIA - 345 DC</a:t>
            </a:r>
          </a:p>
        </p:txBody>
      </p:sp>
      <p:sp>
        <p:nvSpPr>
          <p:cNvPr id="127" name="Shape 127"/>
          <p:cNvSpPr/>
          <p:nvPr/>
        </p:nvSpPr>
        <p:spPr>
          <a:xfrm>
            <a:off x="4079768" y="2655783"/>
            <a:ext cx="4936048" cy="2821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3700" b="1" i="1">
                <a:solidFill>
                  <a:srgbClr val="FFFFFF"/>
                </a:solidFill>
              </a:rPr>
              <a:t>·       - Jesus tem duas naturezas - Ele é Deus e Homem.</a:t>
            </a:r>
          </a:p>
          <a:p>
            <a:pPr lvl="0"/>
            <a:endParaRPr sz="3700" b="1" i="1">
              <a:solidFill>
                <a:srgbClr val="FFFFFF"/>
              </a:solidFill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19673" y="2673055"/>
            <a:ext cx="3772750" cy="252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-27059" y="6746552"/>
            <a:ext cx="9171059" cy="111448"/>
          </a:xfrm>
          <a:prstGeom prst="rect">
            <a:avLst/>
          </a:prstGeom>
          <a:solidFill>
            <a:srgbClr val="2A92D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0" name="IMG_1247.jpeg"/>
          <p:cNvPicPr/>
          <p:nvPr/>
        </p:nvPicPr>
        <p:blipFill>
          <a:blip r:embed="rId4">
            <a:extLst/>
          </a:blip>
          <a:srcRect l="32524" r="176"/>
          <a:stretch>
            <a:fillRect/>
          </a:stretch>
        </p:blipFill>
        <p:spPr>
          <a:xfrm>
            <a:off x="-510625" y="2523557"/>
            <a:ext cx="4426468" cy="28188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3" presetClass="entr" presetSubtype="32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2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7" presetClass="entr" presetSubtype="8" fill="hold" grpId="6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6" animBg="1" advAuto="0"/>
      <p:bldP spid="125" grpId="1" animBg="1" advAuto="0"/>
      <p:bldP spid="126" grpId="3" animBg="1" advAuto="0"/>
      <p:bldP spid="127" grpId="5" animBg="1" advAuto="0"/>
      <p:bldP spid="128" grpId="4" animBg="1" advAuto="0"/>
      <p:bldP spid="129" grpId="2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0" y="2492896"/>
            <a:ext cx="9144000" cy="2880319"/>
          </a:xfrm>
          <a:prstGeom prst="rect">
            <a:avLst/>
          </a:prstGeom>
          <a:solidFill>
            <a:srgbClr val="2A92D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3" name="image1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7059" y="-27384"/>
            <a:ext cx="9171059" cy="1678304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/>
        </p:nvSpPr>
        <p:spPr>
          <a:xfrm>
            <a:off x="676611" y="211286"/>
            <a:ext cx="8137163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CREDO DA CALCEDÔNIA - 345 DC</a:t>
            </a:r>
          </a:p>
        </p:txBody>
      </p:sp>
      <p:sp>
        <p:nvSpPr>
          <p:cNvPr id="135" name="Shape 135"/>
          <p:cNvSpPr/>
          <p:nvPr/>
        </p:nvSpPr>
        <p:spPr>
          <a:xfrm>
            <a:off x="3913805" y="2655783"/>
            <a:ext cx="5225143" cy="373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3500" b="1" i="1">
                <a:solidFill>
                  <a:srgbClr val="FFFFFF"/>
                </a:solidFill>
              </a:rPr>
              <a:t>·       - Cada natureza é absolutamente completa, sendo Ele verdadeiro Deus e verdadeiro Homem.</a:t>
            </a:r>
          </a:p>
          <a:p>
            <a:pPr lvl="0"/>
            <a:endParaRPr sz="3500" b="1" i="1">
              <a:solidFill>
                <a:srgbClr val="FFFFFF"/>
              </a:solidFill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779889" y="2673055"/>
            <a:ext cx="2520000" cy="252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-27059" y="6746552"/>
            <a:ext cx="9171059" cy="111448"/>
          </a:xfrm>
          <a:prstGeom prst="rect">
            <a:avLst/>
          </a:prstGeom>
          <a:solidFill>
            <a:srgbClr val="2A92D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8" name="IMG_1247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196477" y="2632120"/>
            <a:ext cx="5898523" cy="25279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3" presetClass="entr" presetSubtype="32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2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7" presetClass="entr" presetSubtype="8" fill="hold" grpId="6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6" animBg="1" advAuto="0"/>
      <p:bldP spid="133" grpId="1" animBg="1" advAuto="0"/>
      <p:bldP spid="134" grpId="3" animBg="1" advAuto="0"/>
      <p:bldP spid="135" grpId="5" animBg="1" advAuto="0"/>
      <p:bldP spid="136" grpId="4" animBg="1" advAuto="0"/>
      <p:bldP spid="137" grpId="2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0" y="2492896"/>
            <a:ext cx="9144000" cy="2880319"/>
          </a:xfrm>
          <a:prstGeom prst="rect">
            <a:avLst/>
          </a:prstGeom>
          <a:solidFill>
            <a:srgbClr val="2A92D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1" name="image1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7059" y="-27384"/>
            <a:ext cx="9171059" cy="1678304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/>
          <p:cNvSpPr/>
          <p:nvPr/>
        </p:nvSpPr>
        <p:spPr>
          <a:xfrm>
            <a:off x="676611" y="211286"/>
            <a:ext cx="8137163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CREDO DA CALCEDÔNIA - 345 DC</a:t>
            </a:r>
          </a:p>
        </p:txBody>
      </p:sp>
      <p:sp>
        <p:nvSpPr>
          <p:cNvPr id="143" name="Shape 143"/>
          <p:cNvSpPr/>
          <p:nvPr/>
        </p:nvSpPr>
        <p:spPr>
          <a:xfrm>
            <a:off x="4063704" y="2559417"/>
            <a:ext cx="5557068" cy="294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endParaRPr sz="3200" i="1">
              <a:solidFill>
                <a:srgbClr val="262262"/>
              </a:solidFill>
            </a:endParaRPr>
          </a:p>
          <a:p>
            <a:pPr lvl="0"/>
            <a:r>
              <a:rPr sz="3200" i="1">
                <a:solidFill>
                  <a:srgbClr val="262262"/>
                </a:solidFill>
              </a:rPr>
              <a:t>·       </a:t>
            </a:r>
            <a:r>
              <a:rPr sz="4000" b="1" i="1">
                <a:solidFill>
                  <a:srgbClr val="FFFFFF"/>
                </a:solidFill>
              </a:rPr>
              <a:t>- Cada natureza permanece distinta.</a:t>
            </a:r>
          </a:p>
          <a:p>
            <a:pPr lvl="0"/>
            <a:endParaRPr sz="4000" b="1" i="1">
              <a:solidFill>
                <a:srgbClr val="FFFFFF"/>
              </a:solidFill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779889" y="2673055"/>
            <a:ext cx="2520000" cy="252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-27059" y="6746552"/>
            <a:ext cx="9171059" cy="111448"/>
          </a:xfrm>
          <a:prstGeom prst="rect">
            <a:avLst/>
          </a:prstGeom>
          <a:solidFill>
            <a:srgbClr val="2A92D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6" name="IMG_1247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3235083" y="2521700"/>
            <a:ext cx="6719428" cy="28797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3" presetClass="entr" presetSubtype="32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2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7" presetClass="entr" presetSubtype="8" fill="hold" grpId="6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6" animBg="1" advAuto="0"/>
      <p:bldP spid="141" grpId="1" animBg="1" advAuto="0"/>
      <p:bldP spid="142" grpId="3" animBg="1" advAuto="0"/>
      <p:bldP spid="143" grpId="5" animBg="1" advAuto="0"/>
      <p:bldP spid="144" grpId="4" animBg="1" advAuto="0"/>
      <p:bldP spid="145" grpId="2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0" y="2492896"/>
            <a:ext cx="9144000" cy="2880319"/>
          </a:xfrm>
          <a:prstGeom prst="rect">
            <a:avLst/>
          </a:prstGeom>
          <a:solidFill>
            <a:srgbClr val="2A92D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9" name="image1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7059" y="-27384"/>
            <a:ext cx="9171059" cy="1678304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676611" y="211286"/>
            <a:ext cx="8137163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CREDO DA CALCEDÔNIA - 345 DC</a:t>
            </a:r>
          </a:p>
        </p:txBody>
      </p:sp>
      <p:sp>
        <p:nvSpPr>
          <p:cNvPr id="151" name="Shape 151"/>
          <p:cNvSpPr/>
          <p:nvPr/>
        </p:nvSpPr>
        <p:spPr>
          <a:xfrm>
            <a:off x="3897746" y="2880635"/>
            <a:ext cx="4962816" cy="235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3200" i="1">
                <a:solidFill>
                  <a:srgbClr val="262262"/>
                </a:solidFill>
              </a:rPr>
              <a:t>·       </a:t>
            </a:r>
            <a:r>
              <a:rPr sz="4500" b="1" i="1">
                <a:solidFill>
                  <a:srgbClr val="FFFFFF"/>
                </a:solidFill>
              </a:rPr>
              <a:t>- Cristo é uma só pessoa</a:t>
            </a:r>
            <a:endParaRPr sz="3600" b="1" i="1">
              <a:solidFill>
                <a:srgbClr val="FFFFFF"/>
              </a:solidFill>
            </a:endParaRPr>
          </a:p>
          <a:p>
            <a:pPr lvl="0"/>
            <a:endParaRPr sz="3200" i="1">
              <a:solidFill>
                <a:srgbClr val="262262"/>
              </a:solidFill>
            </a:endParaRPr>
          </a:p>
          <a:p>
            <a:pPr lvl="0"/>
            <a:r>
              <a:rPr sz="3200" i="1">
                <a:solidFill>
                  <a:srgbClr val="262262"/>
                </a:solidFill>
              </a:rPr>
              <a:t>     </a:t>
            </a:r>
          </a:p>
        </p:txBody>
      </p:sp>
      <p:sp>
        <p:nvSpPr>
          <p:cNvPr id="152" name="Shape 152"/>
          <p:cNvSpPr/>
          <p:nvPr/>
        </p:nvSpPr>
        <p:spPr>
          <a:xfrm>
            <a:off x="779889" y="2673055"/>
            <a:ext cx="2520000" cy="252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-27059" y="6746552"/>
            <a:ext cx="9171059" cy="111448"/>
          </a:xfrm>
          <a:prstGeom prst="rect">
            <a:avLst/>
          </a:prstGeom>
          <a:solidFill>
            <a:srgbClr val="2A92D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54" name="IMG_1247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742546" y="2564157"/>
            <a:ext cx="6388193" cy="27377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3" presetClass="entr" presetSubtype="32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2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7" presetClass="entr" presetSubtype="8" fill="hold" grpId="6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6" animBg="1" advAuto="0"/>
      <p:bldP spid="149" grpId="1" animBg="1" advAuto="0"/>
      <p:bldP spid="150" grpId="3" animBg="1" advAuto="0"/>
      <p:bldP spid="151" grpId="5" animBg="1" advAuto="0"/>
      <p:bldP spid="152" grpId="4" animBg="1" advAuto="0"/>
      <p:bldP spid="153" grpId="2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-27059" y="6746552"/>
            <a:ext cx="9171059" cy="111448"/>
          </a:xfrm>
          <a:prstGeom prst="rect">
            <a:avLst/>
          </a:prstGeom>
          <a:solidFill>
            <a:srgbClr val="2A92D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323527" y="1269915"/>
            <a:ext cx="4209199" cy="4358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just">
              <a:lnSpc>
                <a:spcPct val="150000"/>
              </a:lnSpc>
              <a:defRPr>
                <a:solidFill>
                  <a:srgbClr val="262262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262262"/>
                </a:solidFill>
              </a:rPr>
              <a:t>O movimento Reformado representou um retorno às Escrituras Sagradas. Como conseqüência, o acúmulo de tradições acrescentadas à fé apostólica foi varrido da igreja. Somos filhos da Reforma e temos a obrigação de julgar nossas próprias práticas à luz da Bíblia, comparando Escritura com Escritura. A máxima igreja reformada sempre se reformando deve ser sempre lembrada e praticada.</a:t>
            </a:r>
          </a:p>
        </p:txBody>
      </p:sp>
      <p:pic>
        <p:nvPicPr>
          <p:cNvPr id="158" name="IMG_1245.jpeg"/>
          <p:cNvPicPr/>
          <p:nvPr/>
        </p:nvPicPr>
        <p:blipFill>
          <a:blip r:embed="rId2">
            <a:extLst/>
          </a:blip>
          <a:srcRect l="6840" t="9049" b="1896"/>
          <a:stretch>
            <a:fillRect/>
          </a:stretch>
        </p:blipFill>
        <p:spPr>
          <a:xfrm>
            <a:off x="-208706" y="-15450"/>
            <a:ext cx="11120744" cy="6665336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/>
          <p:nvPr/>
        </p:nvSpPr>
        <p:spPr>
          <a:xfrm>
            <a:off x="-29992" y="3192901"/>
            <a:ext cx="5238811" cy="329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r>
              <a:rPr sz="7200" b="1">
                <a:solidFill>
                  <a:srgbClr val="FFFFFF"/>
                </a:solidFill>
              </a:rPr>
              <a:t>100 % DEUS</a:t>
            </a:r>
          </a:p>
          <a:p>
            <a:pPr lvl="0" algn="ctr"/>
            <a:r>
              <a:rPr sz="7200" b="1">
                <a:solidFill>
                  <a:srgbClr val="FFFFFF"/>
                </a:solidFill>
              </a:rPr>
              <a:t>HEBREUS </a:t>
            </a:r>
          </a:p>
          <a:p>
            <a:pPr lvl="0" algn="ctr"/>
            <a:r>
              <a:rPr sz="7200" b="1">
                <a:solidFill>
                  <a:srgbClr val="FFFFFF"/>
                </a:solidFill>
              </a:rPr>
              <a:t>1. 11 a 13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3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1" animBg="1" advAuto="0"/>
      <p:bldP spid="157" grpId="2" animBg="1" advAuto="0"/>
      <p:bldP spid="158" grpId="3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-27059" y="6746552"/>
            <a:ext cx="9171059" cy="111448"/>
          </a:xfrm>
          <a:prstGeom prst="rect">
            <a:avLst/>
          </a:prstGeom>
          <a:solidFill>
            <a:srgbClr val="2A92D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323527" y="1269915"/>
            <a:ext cx="4209199" cy="4358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just">
              <a:lnSpc>
                <a:spcPct val="150000"/>
              </a:lnSpc>
              <a:defRPr>
                <a:solidFill>
                  <a:srgbClr val="262262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262262"/>
                </a:solidFill>
              </a:rPr>
              <a:t>O movimento Reformado representou um retorno às Escrituras Sagradas. Como conseqüência, o acúmulo de tradições acrescentadas à fé apostólica foi varrido da igreja. Somos filhos da Reforma e temos a obrigação de julgar nossas próprias práticas à luz da Bíblia, comparando Escritura com Escritura. A máxima igreja reformada sempre se reformando deve ser sempre lembrada e praticada.</a:t>
            </a:r>
          </a:p>
        </p:txBody>
      </p:sp>
      <p:pic>
        <p:nvPicPr>
          <p:cNvPr id="163" name="IMG_1246.jpeg"/>
          <p:cNvPicPr/>
          <p:nvPr/>
        </p:nvPicPr>
        <p:blipFill>
          <a:blip r:embed="rId2">
            <a:extLst/>
          </a:blip>
          <a:srcRect t="18944" b="18944"/>
          <a:stretch>
            <a:fillRect/>
          </a:stretch>
        </p:blipFill>
        <p:spPr>
          <a:xfrm>
            <a:off x="-783345" y="-15449"/>
            <a:ext cx="15457923" cy="7200698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537493" y="376891"/>
            <a:ext cx="6298830" cy="6568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7200" b="1">
                <a:solidFill>
                  <a:srgbClr val="FFFFFF"/>
                </a:solidFill>
              </a:rPr>
              <a:t>100 % HOMEM</a:t>
            </a:r>
          </a:p>
          <a:p>
            <a:pPr lvl="0"/>
            <a:r>
              <a:rPr sz="7200" b="1">
                <a:solidFill>
                  <a:srgbClr val="FFFFFF"/>
                </a:solidFill>
              </a:rPr>
              <a:t>Jo 1. 14</a:t>
            </a:r>
          </a:p>
          <a:p>
            <a:pPr lvl="0"/>
            <a:r>
              <a:rPr sz="7200" b="1">
                <a:solidFill>
                  <a:srgbClr val="FFFFFF"/>
                </a:solidFill>
              </a:rPr>
              <a:t>Mt 26. 38</a:t>
            </a:r>
          </a:p>
          <a:p>
            <a:pPr lvl="0"/>
            <a:endParaRPr sz="7200" b="1">
              <a:solidFill>
                <a:srgbClr val="FFFFFF"/>
              </a:solidFill>
            </a:endParaRPr>
          </a:p>
          <a:p>
            <a:pPr lvl="0"/>
            <a:r>
              <a:rPr sz="5000" b="1"/>
              <a:t>SOL</a:t>
            </a:r>
          </a:p>
          <a:p>
            <a:pPr lvl="0"/>
            <a:r>
              <a:rPr sz="5000" b="1"/>
              <a:t>LUZ</a:t>
            </a:r>
          </a:p>
          <a:p>
            <a:pPr lvl="0"/>
            <a:r>
              <a:rPr sz="5000" b="1"/>
              <a:t>CALOR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3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1" animBg="1" advAuto="0"/>
      <p:bldP spid="162" grpId="2" animBg="1" advAuto="0"/>
      <p:bldP spid="163" grpId="3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457200" y="548679"/>
            <a:ext cx="8229600" cy="108012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4F271C"/>
                </a:solidFill>
              </a:rPr>
              <a:t>Os Ofícios de Cristo</a:t>
            </a:r>
          </a:p>
        </p:txBody>
      </p:sp>
      <p:sp>
        <p:nvSpPr>
          <p:cNvPr id="167" name="Shape 167"/>
          <p:cNvSpPr>
            <a:spLocks noGrp="1"/>
          </p:cNvSpPr>
          <p:nvPr>
            <p:ph type="body" idx="1"/>
          </p:nvPr>
        </p:nvSpPr>
        <p:spPr>
          <a:xfrm>
            <a:off x="157396" y="1468191"/>
            <a:ext cx="8384854" cy="4988566"/>
          </a:xfrm>
          <a:prstGeom prst="rect">
            <a:avLst/>
          </a:prstGeom>
        </p:spPr>
        <p:txBody>
          <a:bodyPr/>
          <a:lstStyle/>
          <a:p>
            <a:pPr marL="374172" lvl="0" indent="-272125" algn="just" defTabSz="850391">
              <a:spcBef>
                <a:spcPts val="200"/>
              </a:spcBef>
              <a:defRPr sz="1800"/>
            </a:pPr>
            <a:r>
              <a:rPr sz="2976"/>
              <a:t>6.1 - Profeta – Revelação exercida através de sua Palavra e pelo seu Espírito, sobre a vontade de Deus para a salvação do homem. (I Pedro 1.11)</a:t>
            </a:r>
          </a:p>
          <a:p>
            <a:pPr marL="374172" lvl="0" indent="-272125" algn="just" defTabSz="850391">
              <a:spcBef>
                <a:spcPts val="200"/>
              </a:spcBef>
              <a:defRPr sz="1800"/>
            </a:pPr>
            <a:r>
              <a:rPr sz="2976"/>
              <a:t>6.2 - Sacerdote – Oferecimento próprio em sacrifícios como meio de intercessão pelo próprio pecador. (João 10.10)</a:t>
            </a:r>
          </a:p>
          <a:p>
            <a:pPr marL="374172" lvl="0" indent="-272125" algn="just" defTabSz="850391">
              <a:spcBef>
                <a:spcPts val="200"/>
              </a:spcBef>
              <a:defRPr sz="1800"/>
            </a:pPr>
            <a:r>
              <a:rPr sz="2976"/>
              <a:t>6.3 - Rei – Como Filho de Deus e segunda Pessoa da Santíssima Trindade, Jesus tem poder e domínio sobre todo o universo. (Mateus 11.28)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1" build="p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-27059" y="6746552"/>
            <a:ext cx="9171059" cy="111448"/>
          </a:xfrm>
          <a:prstGeom prst="rect">
            <a:avLst/>
          </a:prstGeom>
          <a:solidFill>
            <a:srgbClr val="2A92D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323527" y="1269915"/>
            <a:ext cx="4209199" cy="4358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just">
              <a:lnSpc>
                <a:spcPct val="150000"/>
              </a:lnSpc>
              <a:defRPr>
                <a:solidFill>
                  <a:srgbClr val="262262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262262"/>
                </a:solidFill>
              </a:rPr>
              <a:t>O movimento Reformado representou um retorno às Escrituras Sagradas. Como conseqüência, o acúmulo de tradições acrescentadas à fé apostólica foi varrido da igreja. Somos filhos da Reforma e temos a obrigação de julgar nossas próprias práticas à luz da Bíblia, comparando Escritura com Escritura. A máxima igreja reformada sempre se reformando deve ser sempre lembrada e praticada.</a:t>
            </a:r>
          </a:p>
        </p:txBody>
      </p:sp>
      <p:pic>
        <p:nvPicPr>
          <p:cNvPr id="171" name="IMG_1244.jpeg"/>
          <p:cNvPicPr/>
          <p:nvPr/>
        </p:nvPicPr>
        <p:blipFill>
          <a:blip r:embed="rId2">
            <a:extLst/>
          </a:blip>
          <a:srcRect l="624"/>
          <a:stretch>
            <a:fillRect/>
          </a:stretch>
        </p:blipFill>
        <p:spPr>
          <a:xfrm>
            <a:off x="-208705" y="-15450"/>
            <a:ext cx="9377955" cy="6888899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-29992" y="3192901"/>
            <a:ext cx="5238811" cy="329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r>
              <a:rPr sz="7200" b="1">
                <a:solidFill>
                  <a:srgbClr val="FFFFFF"/>
                </a:solidFill>
              </a:rPr>
              <a:t>TRÊS ANOS</a:t>
            </a:r>
          </a:p>
          <a:p>
            <a:pPr lvl="0" algn="ctr"/>
            <a:r>
              <a:rPr sz="7200" b="1">
                <a:solidFill>
                  <a:srgbClr val="FFFFFF"/>
                </a:solidFill>
              </a:rPr>
              <a:t>DE</a:t>
            </a:r>
          </a:p>
          <a:p>
            <a:pPr lvl="0" algn="ctr"/>
            <a:r>
              <a:rPr sz="7200" b="1">
                <a:solidFill>
                  <a:srgbClr val="FFFFFF"/>
                </a:solidFill>
              </a:rPr>
              <a:t>MINISTÉRIO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3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1" animBg="1" advAuto="0"/>
      <p:bldP spid="170" grpId="2" animBg="1" advAuto="0"/>
      <p:bldP spid="171" grpId="3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708920"/>
            <a:ext cx="9144000" cy="2315183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hape 70"/>
          <p:cNvSpPr/>
          <p:nvPr/>
        </p:nvSpPr>
        <p:spPr>
          <a:xfrm>
            <a:off x="1187624" y="297230"/>
            <a:ext cx="6768752" cy="2136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sz="7200" b="1">
                <a:solidFill>
                  <a:srgbClr val="FFFFFF"/>
                </a:solidFill>
              </a:rPr>
              <a:t>EBD</a:t>
            </a:r>
            <a:r>
              <a:rPr sz="6600">
                <a:solidFill>
                  <a:srgbClr val="FFFFFF"/>
                </a:solidFill>
              </a:rPr>
              <a:t> </a:t>
            </a:r>
            <a:r>
              <a:rPr sz="6600" b="1">
                <a:solidFill>
                  <a:srgbClr val="FFFFFF"/>
                </a:solidFill>
              </a:rPr>
              <a:t>CONSOLIDAÇÃO</a:t>
            </a:r>
          </a:p>
        </p:txBody>
      </p:sp>
      <p:sp>
        <p:nvSpPr>
          <p:cNvPr id="71" name="Shape 71"/>
          <p:cNvSpPr/>
          <p:nvPr/>
        </p:nvSpPr>
        <p:spPr>
          <a:xfrm>
            <a:off x="1187624" y="5395863"/>
            <a:ext cx="6768752" cy="1386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FFFFFF"/>
                </a:solidFill>
              </a:rPr>
              <a:t>2015 – O Ano da Adoração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2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1" animBg="1" advAuto="0"/>
      <p:bldP spid="69" grpId="2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-27059" y="6746552"/>
            <a:ext cx="9171059" cy="111448"/>
          </a:xfrm>
          <a:prstGeom prst="rect">
            <a:avLst/>
          </a:prstGeom>
          <a:solidFill>
            <a:srgbClr val="2A92D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323527" y="1269915"/>
            <a:ext cx="4209199" cy="4358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just">
              <a:lnSpc>
                <a:spcPct val="150000"/>
              </a:lnSpc>
              <a:defRPr>
                <a:solidFill>
                  <a:srgbClr val="262262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262262"/>
                </a:solidFill>
              </a:rPr>
              <a:t>O movimento Reformado representou um retorno às Escrituras Sagradas. Como conseqüência, o acúmulo de tradições acrescentadas à fé apostólica foi varrido da igreja. Somos filhos da Reforma e temos a obrigação de julgar nossas próprias práticas à luz da Bíblia, comparando Escritura com Escritura. A máxima igreja reformada sempre se reformando deve ser sempre lembrada e praticada.</a:t>
            </a:r>
          </a:p>
        </p:txBody>
      </p:sp>
      <p:pic>
        <p:nvPicPr>
          <p:cNvPr id="176" name="IMG_1242.jpeg"/>
          <p:cNvPicPr/>
          <p:nvPr/>
        </p:nvPicPr>
        <p:blipFill>
          <a:blip r:embed="rId2">
            <a:extLst/>
          </a:blip>
          <a:srcRect l="6361" t="13350" b="19982"/>
          <a:stretch>
            <a:fillRect/>
          </a:stretch>
        </p:blipFill>
        <p:spPr>
          <a:xfrm>
            <a:off x="-208706" y="-15450"/>
            <a:ext cx="10572750" cy="6888900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/>
          <p:nvPr/>
        </p:nvSpPr>
        <p:spPr>
          <a:xfrm>
            <a:off x="4006648" y="516086"/>
            <a:ext cx="5238810" cy="329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r>
              <a:rPr sz="7200" b="1">
                <a:solidFill>
                  <a:srgbClr val="FFFFFF"/>
                </a:solidFill>
              </a:rPr>
              <a:t>ADOÇÃO</a:t>
            </a:r>
          </a:p>
          <a:p>
            <a:pPr lvl="0" algn="ctr"/>
            <a:r>
              <a:rPr sz="7200" b="1">
                <a:solidFill>
                  <a:srgbClr val="FFFFFF"/>
                </a:solidFill>
              </a:rPr>
              <a:t>Vs. 12</a:t>
            </a:r>
          </a:p>
          <a:p>
            <a:pPr lvl="0" algn="ctr"/>
            <a:r>
              <a:rPr sz="7200" b="1">
                <a:solidFill>
                  <a:srgbClr val="FFFFFF"/>
                </a:solidFill>
              </a:rPr>
              <a:t>Gl 4. 4 - 7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3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1" animBg="1" advAuto="0"/>
      <p:bldP spid="175" grpId="2" animBg="1" advAuto="0"/>
      <p:bldP spid="176" grpId="3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xfrm>
            <a:off x="1115616" y="620687"/>
            <a:ext cx="7571184" cy="93610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4F271C"/>
                </a:solidFill>
              </a:rPr>
              <a:t>Louis Berkhof</a:t>
            </a:r>
          </a:p>
        </p:txBody>
      </p:sp>
      <p:sp>
        <p:nvSpPr>
          <p:cNvPr id="180" name="Shape 180"/>
          <p:cNvSpPr>
            <a:spLocks noGrp="1"/>
          </p:cNvSpPr>
          <p:nvPr>
            <p:ph type="body" idx="1"/>
          </p:nvPr>
        </p:nvSpPr>
        <p:spPr>
          <a:xfrm>
            <a:off x="323527" y="1772816"/>
            <a:ext cx="4320481" cy="4801720"/>
          </a:xfrm>
          <a:prstGeom prst="rect">
            <a:avLst/>
          </a:prstGeom>
        </p:spPr>
        <p:txBody>
          <a:bodyPr/>
          <a:lstStyle>
            <a:lvl1pPr marL="256031" indent="-146304" algn="ctr">
              <a:buSzTx/>
              <a:buNone/>
              <a:defRPr b="1" i="1"/>
            </a:lvl1pPr>
          </a:lstStyle>
          <a:p>
            <a:pPr lvl="0">
              <a:defRPr sz="1800" b="0" i="0"/>
            </a:pPr>
            <a:r>
              <a:rPr sz="2800" b="1" i="1"/>
              <a:t>“Podemos definir a realeza de Cristo como o Seu poder oficial de governar todas as coisas do céu e da terra, para a glória de Deus e para a execução do Seu propósito de salvação.”</a:t>
            </a:r>
          </a:p>
        </p:txBody>
      </p:sp>
      <p:pic>
        <p:nvPicPr>
          <p:cNvPr id="181" name="image5.jpeg" descr="C:\Users\UNISIG\Desktop\berkhof_louis[1]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60032" y="1916832"/>
            <a:ext cx="3888432" cy="40324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1" build="p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271408"/>
            <a:ext cx="9144000" cy="2315183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/>
          <p:nvPr/>
        </p:nvSpPr>
        <p:spPr>
          <a:xfrm>
            <a:off x="1187624" y="404663"/>
            <a:ext cx="6768752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Que bom que você compareceu a esta aula!</a:t>
            </a:r>
          </a:p>
        </p:txBody>
      </p:sp>
      <p:sp>
        <p:nvSpPr>
          <p:cNvPr id="186" name="Shape 186"/>
          <p:cNvSpPr/>
          <p:nvPr/>
        </p:nvSpPr>
        <p:spPr>
          <a:xfrm>
            <a:off x="1187624" y="5013176"/>
            <a:ext cx="6768752" cy="1386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sz="4400">
                <a:solidFill>
                  <a:srgbClr val="FFFFFF"/>
                </a:solidFill>
              </a:rPr>
              <a:t>Que Deus lhe dê</a:t>
            </a:r>
          </a:p>
          <a:p>
            <a:pPr lvl="0" algn="ctr"/>
            <a:r>
              <a:rPr sz="4400">
                <a:solidFill>
                  <a:srgbClr val="FFFFFF"/>
                </a:solidFill>
              </a:rPr>
              <a:t>uma ótima semana!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2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1" animBg="1" advAuto="0"/>
      <p:bldP spid="184" grpId="2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1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9752" y="2622853"/>
            <a:ext cx="4464496" cy="16122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/>
          <p:nvPr/>
        </p:nvSpPr>
        <p:spPr>
          <a:xfrm>
            <a:off x="2782990" y="3557291"/>
            <a:ext cx="6027296" cy="624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600" b="1">
                <a:solidFill>
                  <a:srgbClr val="2A92D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2A92D0"/>
                </a:solidFill>
              </a:rPr>
              <a:t>2015, O ANO DA ADORAÇÃO</a:t>
            </a:r>
          </a:p>
        </p:txBody>
      </p:sp>
      <p:sp>
        <p:nvSpPr>
          <p:cNvPr id="75" name="Shape 75"/>
          <p:cNvSpPr/>
          <p:nvPr/>
        </p:nvSpPr>
        <p:spPr>
          <a:xfrm>
            <a:off x="2322576" y="2394900"/>
            <a:ext cx="6321744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7200" b="1" spc="-300">
                <a:solidFill>
                  <a:srgbClr val="FFFFFF"/>
                </a:solidFill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7200" b="1" spc="-300">
                <a:solidFill>
                  <a:srgbClr val="FFFFFF"/>
                </a:solidFill>
              </a:rPr>
              <a:t>CONSOLIDAÇÃO</a:t>
            </a:r>
          </a:p>
        </p:txBody>
      </p:sp>
      <p:pic>
        <p:nvPicPr>
          <p:cNvPr id="76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0569" y="2083004"/>
            <a:ext cx="2016225" cy="26919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7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600"/>
                            </p:stCondLst>
                            <p:childTnLst>
                              <p:par>
                                <p:cTn id="18" presetID="7" presetClass="entr" presetSubtype="1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1" animBg="1" advAuto="0"/>
      <p:bldP spid="74" grpId="4" animBg="1" advAuto="0"/>
      <p:bldP spid="75" grpId="3" animBg="1" advAuto="0"/>
      <p:bldP spid="76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/>
          <p:nvPr/>
        </p:nvSpPr>
        <p:spPr>
          <a:xfrm>
            <a:off x="395535" y="5157192"/>
            <a:ext cx="8568953" cy="739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44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FFFFFF"/>
                </a:solidFill>
              </a:rPr>
              <a:t>PRESBITERIANISMO APLICADO </a:t>
            </a:r>
          </a:p>
        </p:txBody>
      </p:sp>
      <p:sp>
        <p:nvSpPr>
          <p:cNvPr id="80" name="Shape 80"/>
          <p:cNvSpPr/>
          <p:nvPr/>
        </p:nvSpPr>
        <p:spPr>
          <a:xfrm>
            <a:off x="395535" y="5707208"/>
            <a:ext cx="8568952" cy="624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3600" spc="-150">
                <a:solidFill>
                  <a:srgbClr val="2A92D0"/>
                </a:solidFill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3600" spc="-150">
                <a:solidFill>
                  <a:srgbClr val="2A92D0"/>
                </a:solidFill>
              </a:rPr>
              <a:t>Fundamentos Bíblicos da Fé Presbiteriana</a:t>
            </a:r>
          </a:p>
        </p:txBody>
      </p:sp>
      <p:sp>
        <p:nvSpPr>
          <p:cNvPr id="81" name="Shape 81"/>
          <p:cNvSpPr/>
          <p:nvPr/>
        </p:nvSpPr>
        <p:spPr>
          <a:xfrm>
            <a:off x="3851920" y="836711"/>
            <a:ext cx="5292080" cy="3600401"/>
          </a:xfrm>
          <a:prstGeom prst="rect">
            <a:avLst/>
          </a:prstGeom>
          <a:solidFill>
            <a:srgbClr val="D6DF2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2" name="image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943" y="393956"/>
            <a:ext cx="3806971" cy="4819279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hape 83"/>
          <p:cNvSpPr/>
          <p:nvPr/>
        </p:nvSpPr>
        <p:spPr>
          <a:xfrm>
            <a:off x="404990" y="6218148"/>
            <a:ext cx="8542722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r"/>
            <a:r>
              <a:rPr sz="2000" b="1" i="1">
                <a:solidFill>
                  <a:srgbClr val="FFFFFF"/>
                </a:solidFill>
              </a:rPr>
              <a:t>Rev. Obedes Ferreira Cunha Jr.</a:t>
            </a:r>
            <a:r>
              <a:rPr sz="2800" b="1" i="1">
                <a:solidFill>
                  <a:srgbClr val="FFFFFF"/>
                </a:solidFill>
              </a:rPr>
              <a:t> </a:t>
            </a:r>
            <a:r>
              <a:rPr sz="2800">
                <a:solidFill>
                  <a:srgbClr val="FFFFFF"/>
                </a:solidFill>
              </a:rPr>
              <a:t>»</a:t>
            </a:r>
            <a:r>
              <a:rPr sz="2000" b="1" i="1">
                <a:solidFill>
                  <a:srgbClr val="FFFFFF"/>
                </a:solidFill>
              </a:rPr>
              <a:t> Presb. Josimar Santos Rosa</a:t>
            </a:r>
          </a:p>
        </p:txBody>
      </p:sp>
      <p:sp>
        <p:nvSpPr>
          <p:cNvPr id="84" name="Shape 84"/>
          <p:cNvSpPr/>
          <p:nvPr/>
        </p:nvSpPr>
        <p:spPr>
          <a:xfrm>
            <a:off x="3885796" y="2221412"/>
            <a:ext cx="5061241" cy="151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r"/>
            <a:r>
              <a:rPr sz="4800" b="1">
                <a:solidFill>
                  <a:srgbClr val="1C9448"/>
                </a:solidFill>
              </a:rPr>
              <a:t>DEUS CONOSCO:</a:t>
            </a:r>
          </a:p>
          <a:p>
            <a:pPr lvl="0" algn="r"/>
            <a:r>
              <a:rPr sz="4800" b="1">
                <a:solidFill>
                  <a:srgbClr val="1C9448"/>
                </a:solidFill>
              </a:rPr>
              <a:t>Deus Filho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3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4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5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6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3" build="p" bldLvl="5" animBg="1" advAuto="0"/>
      <p:bldP spid="80" grpId="4" build="p" bldLvl="5" animBg="1" advAuto="0"/>
      <p:bldP spid="81" grpId="2" animBg="1" advAuto="0"/>
      <p:bldP spid="82" grpId="1" animBg="1" advAuto="0"/>
      <p:bldP spid="83" grpId="5" build="p" bldLvl="5" animBg="1" advAuto="0"/>
      <p:bldP spid="84" grpId="6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G_1239.jpeg"/>
          <p:cNvPicPr/>
          <p:nvPr/>
        </p:nvPicPr>
        <p:blipFill>
          <a:blip r:embed="rId2">
            <a:extLst/>
          </a:blip>
          <a:srcRect l="3597" t="1428" r="3597" b="1428"/>
          <a:stretch>
            <a:fillRect/>
          </a:stretch>
        </p:blipFill>
        <p:spPr>
          <a:xfrm>
            <a:off x="-484924" y="0"/>
            <a:ext cx="1028516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/>
          <p:nvPr/>
        </p:nvSpPr>
        <p:spPr>
          <a:xfrm>
            <a:off x="2344460" y="294648"/>
            <a:ext cx="5748477" cy="302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r"/>
            <a:r>
              <a:rPr sz="3600" b="1"/>
              <a:t>E o Verbo se fez carne e habitou entre nós, cheio de graça e de verdade, e vimos a sua glória  como do unigênito do Pai.</a:t>
            </a:r>
          </a:p>
          <a:p>
            <a:pPr lvl="0" algn="r"/>
            <a:r>
              <a:t>João 1. 14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1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7059" y="-27384"/>
            <a:ext cx="9171059" cy="1678304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/>
          <p:nvPr/>
        </p:nvSpPr>
        <p:spPr>
          <a:xfrm>
            <a:off x="698357" y="187013"/>
            <a:ext cx="6177271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ENCARNAÇÃO DO VERBO</a:t>
            </a:r>
          </a:p>
        </p:txBody>
      </p:sp>
      <p:sp>
        <p:nvSpPr>
          <p:cNvPr id="91" name="Shape 91"/>
          <p:cNvSpPr/>
          <p:nvPr/>
        </p:nvSpPr>
        <p:spPr>
          <a:xfrm>
            <a:off x="-27059" y="6746552"/>
            <a:ext cx="9171059" cy="111448"/>
          </a:xfrm>
          <a:prstGeom prst="rect">
            <a:avLst/>
          </a:prstGeom>
          <a:solidFill>
            <a:srgbClr val="2A92D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2" name="IMG_1239.JPG"/>
          <p:cNvPicPr/>
          <p:nvPr/>
        </p:nvPicPr>
        <p:blipFill>
          <a:blip r:embed="rId3">
            <a:extLst/>
          </a:blip>
          <a:srcRect l="24664" t="8732" r="26066" b="42633"/>
          <a:stretch>
            <a:fillRect/>
          </a:stretch>
        </p:blipFill>
        <p:spPr>
          <a:xfrm>
            <a:off x="45168" y="1177320"/>
            <a:ext cx="9053800" cy="5692995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hape 93"/>
          <p:cNvSpPr/>
          <p:nvPr/>
        </p:nvSpPr>
        <p:spPr>
          <a:xfrm>
            <a:off x="541921" y="1293765"/>
            <a:ext cx="8060158" cy="623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3800" b="1">
                <a:solidFill>
                  <a:srgbClr val="FFFFFF"/>
                </a:solidFill>
              </a:rPr>
              <a:t>1.1   No princípio era o Verbo, e o Verbo estava com Deus, e o Verbo era Deus.</a:t>
            </a:r>
          </a:p>
          <a:p>
            <a:pPr lvl="0"/>
            <a:r>
              <a:rPr sz="3800" b="1">
                <a:solidFill>
                  <a:srgbClr val="FFFFFF"/>
                </a:solidFill>
              </a:rPr>
              <a:t>1.2   Ele estava no princípio com Deus.</a:t>
            </a:r>
          </a:p>
          <a:p>
            <a:pPr lvl="0"/>
            <a:r>
              <a:rPr sz="3800" b="1">
                <a:solidFill>
                  <a:srgbClr val="FFFFFF"/>
                </a:solidFill>
              </a:rPr>
              <a:t>1.3   Todas as coisas foram feitas por intermédio dele, e, sem ele, nada do que foi feito se fez.</a:t>
            </a:r>
          </a:p>
          <a:p>
            <a:pPr lvl="0"/>
            <a:r>
              <a:rPr sz="3800" b="1">
                <a:solidFill>
                  <a:srgbClr val="FFFFFF"/>
                </a:solidFill>
              </a:rPr>
              <a:t>1.4   A vida estava nele e a vida era a luz dos homens.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4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6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1" animBg="1" advAuto="0"/>
      <p:bldP spid="90" grpId="3" animBg="1" advAuto="0"/>
      <p:bldP spid="91" grpId="2" animBg="1" advAuto="0"/>
      <p:bldP spid="92" grpId="4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age1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7059" y="-27384"/>
            <a:ext cx="9171059" cy="1678304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hape 96"/>
          <p:cNvSpPr/>
          <p:nvPr/>
        </p:nvSpPr>
        <p:spPr>
          <a:xfrm>
            <a:off x="698357" y="187013"/>
            <a:ext cx="6177271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ENCARNAÇÃO DO VERBO</a:t>
            </a:r>
          </a:p>
        </p:txBody>
      </p:sp>
      <p:sp>
        <p:nvSpPr>
          <p:cNvPr id="97" name="Shape 97"/>
          <p:cNvSpPr/>
          <p:nvPr/>
        </p:nvSpPr>
        <p:spPr>
          <a:xfrm>
            <a:off x="-27059" y="6746552"/>
            <a:ext cx="9171059" cy="111448"/>
          </a:xfrm>
          <a:prstGeom prst="rect">
            <a:avLst/>
          </a:prstGeom>
          <a:solidFill>
            <a:srgbClr val="2A92D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8" name="IMG_1239.JPG"/>
          <p:cNvPicPr/>
          <p:nvPr/>
        </p:nvPicPr>
        <p:blipFill>
          <a:blip r:embed="rId3">
            <a:extLst/>
          </a:blip>
          <a:srcRect l="24664" t="8732" r="26066" b="42633"/>
          <a:stretch>
            <a:fillRect/>
          </a:stretch>
        </p:blipFill>
        <p:spPr>
          <a:xfrm>
            <a:off x="31516" y="1116909"/>
            <a:ext cx="9053799" cy="5692995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/>
          <p:nvPr/>
        </p:nvSpPr>
        <p:spPr>
          <a:xfrm>
            <a:off x="383637" y="1377775"/>
            <a:ext cx="8376725" cy="5679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3400" b="1">
                <a:solidFill>
                  <a:srgbClr val="FFFFFF"/>
                </a:solidFill>
              </a:rPr>
              <a:t>1.5   A luz resplandece nas trevas, e as trevas não prevaleceram contra ela.</a:t>
            </a:r>
          </a:p>
          <a:p>
            <a:pPr lvl="0"/>
            <a:r>
              <a:rPr sz="3400" b="1">
                <a:solidFill>
                  <a:srgbClr val="FFFFFF"/>
                </a:solidFill>
              </a:rPr>
              <a:t>1.6   Houve um homem enviado por Deus cujo nome era João.</a:t>
            </a:r>
          </a:p>
          <a:p>
            <a:pPr lvl="0"/>
            <a:r>
              <a:rPr sz="3400" b="1">
                <a:solidFill>
                  <a:srgbClr val="FFFFFF"/>
                </a:solidFill>
              </a:rPr>
              <a:t>1.7   Este veio como testemunha para que testificasse a respeito da luz, a fim de todos virem a crer por intermédio dele.</a:t>
            </a:r>
          </a:p>
          <a:p>
            <a:pPr lvl="0"/>
            <a:r>
              <a:rPr sz="3400" b="1">
                <a:solidFill>
                  <a:srgbClr val="FFFFFF"/>
                </a:solidFill>
              </a:rPr>
              <a:t>1.8   Ele não era a luz, mas veio para que testificasse da luz,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4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6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1" animBg="1" advAuto="0"/>
      <p:bldP spid="96" grpId="3" animBg="1" advAuto="0"/>
      <p:bldP spid="97" grpId="2" animBg="1" advAuto="0"/>
      <p:bldP spid="98" grpId="4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1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7059" y="-27384"/>
            <a:ext cx="9171059" cy="1678304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hape 102"/>
          <p:cNvSpPr/>
          <p:nvPr/>
        </p:nvSpPr>
        <p:spPr>
          <a:xfrm>
            <a:off x="698357" y="187013"/>
            <a:ext cx="6177271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ENCARNAÇÃO DO VERBO</a:t>
            </a:r>
          </a:p>
        </p:txBody>
      </p:sp>
      <p:sp>
        <p:nvSpPr>
          <p:cNvPr id="103" name="Shape 103"/>
          <p:cNvSpPr/>
          <p:nvPr/>
        </p:nvSpPr>
        <p:spPr>
          <a:xfrm>
            <a:off x="-27059" y="6746552"/>
            <a:ext cx="9171059" cy="111448"/>
          </a:xfrm>
          <a:prstGeom prst="rect">
            <a:avLst/>
          </a:prstGeom>
          <a:solidFill>
            <a:srgbClr val="2A92D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4" name="IMG_1239.JPG"/>
          <p:cNvPicPr/>
          <p:nvPr/>
        </p:nvPicPr>
        <p:blipFill>
          <a:blip r:embed="rId3">
            <a:extLst/>
          </a:blip>
          <a:srcRect l="24664" t="8732" r="26066" b="42633"/>
          <a:stretch>
            <a:fillRect/>
          </a:stretch>
        </p:blipFill>
        <p:spPr>
          <a:xfrm>
            <a:off x="45168" y="1177320"/>
            <a:ext cx="9053800" cy="5692995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hape 105"/>
          <p:cNvSpPr/>
          <p:nvPr/>
        </p:nvSpPr>
        <p:spPr>
          <a:xfrm>
            <a:off x="252661" y="1123632"/>
            <a:ext cx="8638676" cy="6187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3400" b="1">
                <a:solidFill>
                  <a:srgbClr val="FFFFFF"/>
                </a:solidFill>
              </a:rPr>
              <a:t>1.9   a saber, a verdadeira luz, que, vinda ao mundo, ilumina a todo homem.</a:t>
            </a:r>
          </a:p>
          <a:p>
            <a:pPr lvl="0"/>
            <a:r>
              <a:rPr sz="3400" b="1">
                <a:solidFill>
                  <a:srgbClr val="FFFFFF"/>
                </a:solidFill>
              </a:rPr>
              <a:t>1.10   O Verbo estava no mundo, o mundo foi feito por intermédio dele, mas o mundo não o conheceu.</a:t>
            </a:r>
          </a:p>
          <a:p>
            <a:pPr lvl="0"/>
            <a:r>
              <a:rPr sz="3400" b="1">
                <a:solidFill>
                  <a:srgbClr val="FFFFFF"/>
                </a:solidFill>
              </a:rPr>
              <a:t>1.11   Veio para o que era seu, e os seus não o receberam.</a:t>
            </a:r>
          </a:p>
          <a:p>
            <a:pPr lvl="0"/>
            <a:r>
              <a:rPr sz="3400" b="1">
                <a:solidFill>
                  <a:srgbClr val="FFFFFF"/>
                </a:solidFill>
              </a:rPr>
              <a:t>1.12   Mas, a todos quantos o receberam, deu-lhes o poder de serem feitos filhos de Deus, a saber, aos que crêem no seu nome;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4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6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1" animBg="1" advAuto="0"/>
      <p:bldP spid="102" grpId="3" animBg="1" advAuto="0"/>
      <p:bldP spid="103" grpId="2" animBg="1" advAuto="0"/>
      <p:bldP spid="104" grpId="4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age1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7059" y="-27384"/>
            <a:ext cx="9171059" cy="1678304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/>
          <p:nvPr/>
        </p:nvSpPr>
        <p:spPr>
          <a:xfrm>
            <a:off x="698357" y="187013"/>
            <a:ext cx="6177271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ENCARNAÇÃO DO VERBO</a:t>
            </a:r>
          </a:p>
        </p:txBody>
      </p:sp>
      <p:sp>
        <p:nvSpPr>
          <p:cNvPr id="109" name="Shape 109"/>
          <p:cNvSpPr/>
          <p:nvPr/>
        </p:nvSpPr>
        <p:spPr>
          <a:xfrm>
            <a:off x="-27059" y="6746552"/>
            <a:ext cx="9171059" cy="111448"/>
          </a:xfrm>
          <a:prstGeom prst="rect">
            <a:avLst/>
          </a:prstGeom>
          <a:solidFill>
            <a:srgbClr val="2A92D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0" name="IMG_1239.JPG"/>
          <p:cNvPicPr/>
          <p:nvPr/>
        </p:nvPicPr>
        <p:blipFill>
          <a:blip r:embed="rId3">
            <a:extLst/>
          </a:blip>
          <a:srcRect l="24664" t="8732" r="26066" b="42633"/>
          <a:stretch>
            <a:fillRect/>
          </a:stretch>
        </p:blipFill>
        <p:spPr>
          <a:xfrm>
            <a:off x="45168" y="1177320"/>
            <a:ext cx="9053800" cy="5692995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hape 111"/>
          <p:cNvSpPr/>
          <p:nvPr/>
        </p:nvSpPr>
        <p:spPr>
          <a:xfrm>
            <a:off x="293021" y="1413607"/>
            <a:ext cx="8557956" cy="373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3500" b="1">
                <a:solidFill>
                  <a:srgbClr val="FFFFFF"/>
                </a:solidFill>
              </a:rPr>
              <a:t>1.13   os quais não nasceram do sangue, nem da vontade da carne, nem da vontade do homem, mas de Deus.</a:t>
            </a:r>
          </a:p>
          <a:p>
            <a:pPr lvl="0"/>
            <a:r>
              <a:rPr sz="3500" b="1">
                <a:solidFill>
                  <a:srgbClr val="FFFFFF"/>
                </a:solidFill>
              </a:rPr>
              <a:t>1.14   E o Verbo se fez carne e habitou entre nós, cheio de graça e de verdade, e vimos a sua glória, glória como do unigênito do Pai.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4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6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1" animBg="1" advAuto="0"/>
      <p:bldP spid="108" grpId="3" animBg="1" advAuto="0"/>
      <p:bldP spid="109" grpId="2" animBg="1" advAuto="0"/>
      <p:bldP spid="110" grpId="4" animBg="1" advAuto="0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1020</Words>
  <Application>Microsoft Office PowerPoint</Application>
  <PresentationFormat>Apresentação na tela (4:3)</PresentationFormat>
  <Paragraphs>76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Default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Os Ofícios de Cristo</vt:lpstr>
      <vt:lpstr>Apresentação do PowerPoint</vt:lpstr>
      <vt:lpstr>Apresentação do PowerPoint</vt:lpstr>
      <vt:lpstr>Louis Berkhof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Facig</dc:creator>
  <cp:lastModifiedBy>Facig</cp:lastModifiedBy>
  <cp:revision>1</cp:revision>
  <dcterms:modified xsi:type="dcterms:W3CDTF">2015-03-04T17:15:53Z</dcterms:modified>
</cp:coreProperties>
</file>