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8" r:id="rId2"/>
    <p:sldId id="262" r:id="rId3"/>
    <p:sldId id="256" r:id="rId4"/>
    <p:sldId id="263" r:id="rId5"/>
    <p:sldId id="264" r:id="rId6"/>
    <p:sldId id="266" r:id="rId7"/>
    <p:sldId id="268" r:id="rId8"/>
    <p:sldId id="267" r:id="rId9"/>
    <p:sldId id="270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8" r:id="rId18"/>
    <p:sldId id="279" r:id="rId19"/>
    <p:sldId id="280" r:id="rId20"/>
    <p:sldId id="284" r:id="rId21"/>
    <p:sldId id="283" r:id="rId22"/>
    <p:sldId id="281" r:id="rId23"/>
    <p:sldId id="282" r:id="rId24"/>
    <p:sldId id="259" r:id="rId25"/>
    <p:sldId id="260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E3DEE-3F3E-4F61-BBE1-35D55FB39481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FABE4-EF50-4FD4-96CB-0F4050D944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FABE4-EF50-4FD4-96CB-0F4050D944F1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24/05/2015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5157192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b="1" dirty="0" smtClean="0">
                <a:solidFill>
                  <a:schemeClr val="bg1"/>
                </a:solidFill>
              </a:rPr>
              <a:t>TEOLOGIA  E PRÁTICA DE CULTO</a:t>
            </a:r>
          </a:p>
          <a:p>
            <a:pPr algn="r"/>
            <a:endParaRPr lang="pt-BR" sz="4400" b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5" y="570720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3600" spc="-150" dirty="0" smtClean="0">
                <a:solidFill>
                  <a:srgbClr val="63C8DB"/>
                </a:solidFill>
              </a:rPr>
              <a:t>As crenças e o jeito presbiteriano de adoração</a:t>
            </a:r>
            <a:endParaRPr lang="pt-BR" sz="3600" spc="-150" dirty="0">
              <a:solidFill>
                <a:srgbClr val="63C8DB"/>
              </a:solidFill>
              <a:cs typeface="Myriad Arabic" pitchFamily="50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51920" y="836712"/>
            <a:ext cx="5292080" cy="3600400"/>
          </a:xfrm>
          <a:prstGeom prst="rect">
            <a:avLst/>
          </a:prstGeom>
          <a:solidFill>
            <a:srgbClr val="63C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63C8DB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9098" y="6218148"/>
            <a:ext cx="86686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000" b="1" i="1" dirty="0" err="1" smtClean="0">
                <a:solidFill>
                  <a:schemeClr val="bg1"/>
                </a:solidFill>
              </a:rPr>
              <a:t>Presb</a:t>
            </a:r>
            <a:r>
              <a:rPr lang="pt-BR" sz="2000" b="1" i="1" dirty="0" smtClean="0">
                <a:solidFill>
                  <a:schemeClr val="bg1"/>
                </a:solidFill>
              </a:rPr>
              <a:t>. </a:t>
            </a:r>
            <a:r>
              <a:rPr lang="pt-BR" sz="2000" b="1" i="1" dirty="0" err="1" smtClean="0">
                <a:solidFill>
                  <a:schemeClr val="bg1"/>
                </a:solidFill>
              </a:rPr>
              <a:t>Éber</a:t>
            </a:r>
            <a:r>
              <a:rPr lang="pt-BR" sz="2000" b="1" i="1" dirty="0" smtClean="0">
                <a:solidFill>
                  <a:schemeClr val="bg1"/>
                </a:solidFill>
              </a:rPr>
              <a:t> </a:t>
            </a:r>
            <a:r>
              <a:rPr lang="pt-BR" sz="2000" b="1" i="1" dirty="0" err="1" smtClean="0">
                <a:solidFill>
                  <a:schemeClr val="bg1"/>
                </a:solidFill>
              </a:rPr>
              <a:t>Hávila</a:t>
            </a:r>
            <a:r>
              <a:rPr lang="pt-BR" sz="2000" b="1" i="1" dirty="0" smtClean="0">
                <a:solidFill>
                  <a:schemeClr val="bg1"/>
                </a:solidFill>
              </a:rPr>
              <a:t> Rose e Cecília </a:t>
            </a:r>
            <a:r>
              <a:rPr lang="pt-BR" sz="2000" b="1" i="1" dirty="0" err="1" smtClean="0">
                <a:solidFill>
                  <a:schemeClr val="bg1"/>
                </a:solidFill>
              </a:rPr>
              <a:t>Finotti</a:t>
            </a:r>
            <a:r>
              <a:rPr lang="pt-BR" sz="2000" b="1" i="1" dirty="0" smtClean="0">
                <a:solidFill>
                  <a:schemeClr val="bg1"/>
                </a:solidFill>
              </a:rPr>
              <a:t> </a:t>
            </a:r>
            <a:r>
              <a:rPr lang="pt-BR" sz="2000" b="1" i="1" dirty="0" err="1" smtClean="0">
                <a:solidFill>
                  <a:schemeClr val="bg1"/>
                </a:solidFill>
              </a:rPr>
              <a:t>Nishikawa</a:t>
            </a:r>
            <a:r>
              <a:rPr lang="pt-BR" sz="2000" b="1" i="1" dirty="0" smtClean="0">
                <a:solidFill>
                  <a:schemeClr val="bg1"/>
                </a:solidFill>
              </a:rPr>
              <a:t> Almeida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098" y="332656"/>
            <a:ext cx="3932861" cy="49786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11960" y="980728"/>
            <a:ext cx="463295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800" b="1" dirty="0" smtClean="0">
                <a:solidFill>
                  <a:srgbClr val="262262"/>
                </a:solidFill>
                <a:latin typeface="+mj-lt"/>
              </a:rPr>
              <a:t>O CULTO NO ANTIGO E NOVO TESTAMENTO: </a:t>
            </a:r>
          </a:p>
          <a:p>
            <a:pPr algn="r"/>
            <a:r>
              <a:rPr lang="pt-BR" sz="3200" b="1" dirty="0" smtClean="0">
                <a:solidFill>
                  <a:srgbClr val="262262"/>
                </a:solidFill>
                <a:latin typeface="+mj-lt"/>
              </a:rPr>
              <a:t>O QUE MUDOU? </a:t>
            </a:r>
          </a:p>
          <a:p>
            <a:pPr algn="r"/>
            <a:r>
              <a:rPr lang="pt-BR" sz="3200" b="1" dirty="0" smtClean="0">
                <a:solidFill>
                  <a:srgbClr val="262262"/>
                </a:solidFill>
                <a:latin typeface="+mj-lt"/>
              </a:rPr>
              <a:t>O QUE PERMANECEU?</a:t>
            </a:r>
          </a:p>
        </p:txBody>
      </p:sp>
    </p:spTree>
    <p:extLst>
      <p:ext uri="{BB962C8B-B14F-4D97-AF65-F5344CB8AC3E}">
        <p14:creationId xmlns="" xmlns:p14="http://schemas.microsoft.com/office/powerpoint/2010/main" val="138257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10" grpId="0" animBg="1"/>
      <p:bldP spid="11" grpId="0" build="p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Lugar Santíssimo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11" name="Espaço Reservado para Conteúdo 10" descr="arcadaalianc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540568" y="1844824"/>
            <a:ext cx="5088566" cy="3816424"/>
          </a:xfrm>
        </p:spPr>
      </p:pic>
      <p:sp>
        <p:nvSpPr>
          <p:cNvPr id="12" name="CaixaDeTexto 11"/>
          <p:cNvSpPr txBox="1"/>
          <p:nvPr/>
        </p:nvSpPr>
        <p:spPr>
          <a:xfrm>
            <a:off x="5220072" y="5445224"/>
            <a:ext cx="172819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Simboliza Cristo.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796136" y="1484784"/>
            <a:ext cx="2664296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Aponta para Jesus como aquele que nos reconciliou com Deus.</a:t>
            </a:r>
          </a:p>
          <a:p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O sangue sobre ele representa o sangue de Cristo, eficaz para a expiação dos pecados do seu povo em todas as épocas.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483768" y="5445224"/>
            <a:ext cx="162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Arca da aliança</a:t>
            </a:r>
            <a:endParaRPr lang="pt-BR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3203848" y="2276872"/>
            <a:ext cx="1416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Propiciatório</a:t>
            </a:r>
            <a:endParaRPr lang="pt-BR" b="1" dirty="0"/>
          </a:p>
        </p:txBody>
      </p:sp>
      <p:sp>
        <p:nvSpPr>
          <p:cNvPr id="18" name="Seta para a direita 17"/>
          <p:cNvSpPr/>
          <p:nvPr/>
        </p:nvSpPr>
        <p:spPr>
          <a:xfrm>
            <a:off x="4716016" y="2348880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a direita 18"/>
          <p:cNvSpPr/>
          <p:nvPr/>
        </p:nvSpPr>
        <p:spPr>
          <a:xfrm>
            <a:off x="4283968" y="551723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Conteúdo 7" descr="781px-Timna_Tabernacle_inside_Ark_of_the_Covenant.690x4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88640"/>
            <a:ext cx="6572250" cy="4381500"/>
          </a:xfrm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Objetos da arca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259632" y="1196752"/>
            <a:ext cx="698477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187624" y="3501008"/>
            <a:ext cx="6912768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1115616" y="3861048"/>
            <a:ext cx="6840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i="1" u="sng" dirty="0" smtClean="0"/>
              <a:t>Tábuas da Lei </a:t>
            </a:r>
            <a:r>
              <a:rPr lang="pt-BR" dirty="0" smtClean="0"/>
              <a:t>→ apontam para Cristo como a Palavra de Deus, o Verbo que se fez carne 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b="1" i="1" u="sng" dirty="0" smtClean="0"/>
              <a:t>Vaso com maná </a:t>
            </a:r>
            <a:r>
              <a:rPr lang="pt-BR" dirty="0" smtClean="0"/>
              <a:t>→ simboliza Jesus, o verdadeiro pão, o pão vivo que desceu do céu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b="1" i="1" u="sng" dirty="0" smtClean="0"/>
              <a:t>Vara de Arão </a:t>
            </a:r>
            <a:r>
              <a:rPr lang="pt-BR" dirty="0" smtClean="0"/>
              <a:t>→ simboliza Jesus, que morreu como o Unigênito de Deus, mas ressuscitou como o Primogênito, o primeiro dentre vários que se tornaram filhos de Deus por meio Dele.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PRINCIPAIS CARACTERÍSTICAS DO CULTO NO ANTIGO TESTAMENTO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u="sng" dirty="0" smtClean="0"/>
              <a:t>O Sábado:</a:t>
            </a:r>
          </a:p>
          <a:p>
            <a:endParaRPr lang="pt-BR" b="1" u="sng" dirty="0" smtClean="0"/>
          </a:p>
          <a:p>
            <a:pPr lvl="1"/>
            <a:r>
              <a:rPr lang="pt-BR" dirty="0" smtClean="0"/>
              <a:t>Caracterizado pela suspensão do trabalho, apresentação de ofertas </a:t>
            </a:r>
            <a:r>
              <a:rPr lang="pt-BR" dirty="0" err="1" smtClean="0"/>
              <a:t>sacrificiais</a:t>
            </a:r>
            <a:r>
              <a:rPr lang="pt-BR" dirty="0" smtClean="0"/>
              <a:t> e santa convocação (Lv 23.23)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 Deveria ser observado como memorial da criação (</a:t>
            </a:r>
            <a:r>
              <a:rPr lang="pt-BR" dirty="0" err="1" smtClean="0"/>
              <a:t>Gn</a:t>
            </a:r>
            <a:r>
              <a:rPr lang="pt-BR" dirty="0" smtClean="0"/>
              <a:t> 2.3; Ex 20.8-11) e da redenção (</a:t>
            </a:r>
            <a:r>
              <a:rPr lang="pt-BR" dirty="0" err="1" smtClean="0"/>
              <a:t>Dt</a:t>
            </a:r>
            <a:r>
              <a:rPr lang="pt-BR" dirty="0" smtClean="0"/>
              <a:t> 5.12-15), e também como sinal da aliança de Deus com o seu povo (Ex 31.12,16).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PRINCIPAIS CARACTERÍSTICAS DO CULTO NO ANTIGO TESTAMENTO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u="sng" dirty="0" smtClean="0"/>
              <a:t>O sistema sacrificial regular:</a:t>
            </a:r>
          </a:p>
          <a:p>
            <a:endParaRPr lang="pt-BR" b="1" u="sng" dirty="0" smtClean="0"/>
          </a:p>
          <a:p>
            <a:pPr lvl="1"/>
            <a:r>
              <a:rPr lang="pt-BR" dirty="0" smtClean="0"/>
              <a:t>Ofertas diárias, semanais, mensais e anuais (</a:t>
            </a:r>
            <a:r>
              <a:rPr lang="pt-BR" dirty="0" err="1" smtClean="0"/>
              <a:t>Nm</a:t>
            </a:r>
            <a:r>
              <a:rPr lang="pt-BR" dirty="0" smtClean="0"/>
              <a:t> 28 – 29). 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Tipos de sacrifícios (Lv 1.1-6.7):</a:t>
            </a:r>
            <a:endParaRPr lang="pt-BR" b="1" dirty="0" smtClean="0"/>
          </a:p>
          <a:p>
            <a:pPr lvl="2"/>
            <a:r>
              <a:rPr lang="pt-BR" i="1" dirty="0" smtClean="0"/>
              <a:t>holocaustos</a:t>
            </a:r>
          </a:p>
          <a:p>
            <a:pPr lvl="2"/>
            <a:r>
              <a:rPr lang="pt-BR" i="1" dirty="0" smtClean="0"/>
              <a:t>ofertas de manjares</a:t>
            </a:r>
            <a:endParaRPr lang="pt-BR" dirty="0" smtClean="0"/>
          </a:p>
          <a:p>
            <a:pPr lvl="2"/>
            <a:r>
              <a:rPr lang="pt-BR" i="1" dirty="0" smtClean="0"/>
              <a:t>sacrifícios pacíficos</a:t>
            </a:r>
          </a:p>
          <a:p>
            <a:pPr lvl="2"/>
            <a:r>
              <a:rPr lang="pt-BR" i="1" dirty="0" smtClean="0"/>
              <a:t>ofertas pelo pecado </a:t>
            </a:r>
          </a:p>
          <a:p>
            <a:pPr lvl="2"/>
            <a:r>
              <a:rPr lang="pt-BR" i="1" dirty="0" smtClean="0"/>
              <a:t>ofertas pela culpa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Sacrifícios animais – simbolismo expiatório</a:t>
            </a:r>
          </a:p>
        </p:txBody>
      </p:sp>
      <p:pic>
        <p:nvPicPr>
          <p:cNvPr id="5" name="Imagem 4" descr="hqdefaul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3212976"/>
            <a:ext cx="2592288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PRINCIPAIS CARACTERÍSTICAS DO CULTO NO ANTIGO TESTAMENTO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525963"/>
          </a:xfrm>
        </p:spPr>
        <p:txBody>
          <a:bodyPr>
            <a:noAutofit/>
          </a:bodyPr>
          <a:lstStyle/>
          <a:p>
            <a:r>
              <a:rPr lang="pt-BR" sz="2400" b="1" u="sng" dirty="0" smtClean="0"/>
              <a:t>As Festas Anuais:</a:t>
            </a:r>
          </a:p>
          <a:p>
            <a:endParaRPr lang="pt-BR" sz="2200" dirty="0" smtClean="0"/>
          </a:p>
          <a:p>
            <a:pPr lvl="1"/>
            <a:r>
              <a:rPr lang="pt-BR" sz="2200" b="1" i="1" dirty="0" smtClean="0"/>
              <a:t>Páscoa </a:t>
            </a:r>
            <a:r>
              <a:rPr lang="pt-BR" sz="2200" b="1" dirty="0" smtClean="0"/>
              <a:t>e</a:t>
            </a:r>
            <a:r>
              <a:rPr lang="pt-BR" sz="2200" b="1" i="1" dirty="0" smtClean="0"/>
              <a:t> Festa dos Pães </a:t>
            </a:r>
            <a:r>
              <a:rPr lang="pt-BR" sz="2200" b="1" i="1" dirty="0" err="1" smtClean="0"/>
              <a:t>Asmos</a:t>
            </a:r>
            <a:r>
              <a:rPr lang="pt-BR" sz="2200" b="1" i="1" dirty="0" smtClean="0"/>
              <a:t> </a:t>
            </a:r>
            <a:r>
              <a:rPr lang="pt-BR" sz="2200" i="1" dirty="0" smtClean="0"/>
              <a:t>→ </a:t>
            </a:r>
            <a:r>
              <a:rPr lang="pt-BR" sz="2200" dirty="0" smtClean="0"/>
              <a:t>comemorava o êxodo, a libertação do povo de Israel e sua saída do Egito; </a:t>
            </a:r>
          </a:p>
          <a:p>
            <a:pPr lvl="1"/>
            <a:endParaRPr lang="pt-BR" sz="2200" dirty="0" smtClean="0"/>
          </a:p>
          <a:p>
            <a:pPr lvl="1"/>
            <a:r>
              <a:rPr lang="pt-BR" sz="2200" b="1" i="1" dirty="0" smtClean="0"/>
              <a:t>Festa de Pentecostes </a:t>
            </a:r>
            <a:r>
              <a:rPr lang="pt-BR" sz="2200" i="1" dirty="0" smtClean="0"/>
              <a:t>→ </a:t>
            </a:r>
            <a:r>
              <a:rPr lang="pt-BR" sz="2200" dirty="0" smtClean="0"/>
              <a:t>celebrado no “Quinquagésimo Dia” depois do sábado da semana da Páscoa; comemorava os primeiros frutos da colheita; </a:t>
            </a:r>
          </a:p>
          <a:p>
            <a:pPr lvl="1"/>
            <a:endParaRPr lang="pt-BR" sz="2200" b="1" dirty="0" smtClean="0"/>
          </a:p>
          <a:p>
            <a:pPr lvl="1"/>
            <a:r>
              <a:rPr lang="pt-BR" sz="2200" b="1" i="1" dirty="0" smtClean="0"/>
              <a:t>Festa dos </a:t>
            </a:r>
            <a:r>
              <a:rPr lang="pt-BR" sz="2200" b="1" i="1" dirty="0" err="1" smtClean="0"/>
              <a:t>Tabernáculos</a:t>
            </a:r>
            <a:r>
              <a:rPr lang="pt-BR" sz="2200" b="1" dirty="0" smtClean="0"/>
              <a:t> </a:t>
            </a:r>
            <a:r>
              <a:rPr lang="pt-BR" sz="2200" dirty="0" smtClean="0"/>
              <a:t>→ durante 7 dias os israelitas deveriam habitar em tendas (daí também o nome </a:t>
            </a:r>
            <a:r>
              <a:rPr lang="pt-BR" sz="2200" i="1" dirty="0" smtClean="0"/>
              <a:t>“Festa das Tendas”</a:t>
            </a:r>
            <a:r>
              <a:rPr lang="pt-BR" sz="2200" dirty="0" smtClean="0"/>
              <a:t>), lembrando ao povo como Deus o tinha conduzido pelo deserto.</a:t>
            </a:r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PRINCIPAIS CARACTERÍSTICAS DO CULTO NO ANTIGO TESTAMENTO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525963"/>
          </a:xfrm>
        </p:spPr>
        <p:txBody>
          <a:bodyPr>
            <a:normAutofit fontScale="77500" lnSpcReduction="20000"/>
          </a:bodyPr>
          <a:lstStyle/>
          <a:p>
            <a:r>
              <a:rPr lang="pt-BR" b="1" u="sng" dirty="0" smtClean="0"/>
              <a:t>O Dia da Expiação:</a:t>
            </a:r>
          </a:p>
          <a:p>
            <a:endParaRPr lang="pt-BR" b="1" u="sng" dirty="0" smtClean="0"/>
          </a:p>
          <a:p>
            <a:pPr lvl="1"/>
            <a:r>
              <a:rPr lang="pt-BR" dirty="0" smtClean="0"/>
              <a:t>Dia mais santo do calendário judaico, o dia em que uma expiação anual pelos pecados da nação era feita.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Envolvia o oferecimento de vários sacrifícios, a entrada do sumo sacerdote no Lugar Santíssimo e o envio de um bode para o deserto, levando sobre si, simbolicamente, os pecados do povo.</a:t>
            </a:r>
            <a:endParaRPr lang="pt-BR" dirty="0"/>
          </a:p>
        </p:txBody>
      </p:sp>
      <p:pic>
        <p:nvPicPr>
          <p:cNvPr id="5" name="Imagem 4" descr="expiac3a7c3a3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1556792"/>
            <a:ext cx="3402378" cy="4536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CRISTO CUMPRE O CULTO </a:t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DO ANTIGO TESTAMENTO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Jesus é o Sumo Sacerdote único, santo e perfeito, que não tem necessidade de oferecer sacrifícios diários, mas fez isso uma vez por todas, quando a si mesmo se ofereceu como o derradeiro holocausto (</a:t>
            </a:r>
            <a:r>
              <a:rPr lang="pt-BR" sz="2400" dirty="0" err="1" smtClean="0"/>
              <a:t>Hb</a:t>
            </a:r>
            <a:r>
              <a:rPr lang="pt-BR" sz="2400" dirty="0" smtClean="0"/>
              <a:t> 7.26-28); </a:t>
            </a:r>
          </a:p>
          <a:p>
            <a:endParaRPr lang="pt-BR" sz="2400" dirty="0" smtClean="0"/>
          </a:p>
          <a:p>
            <a:r>
              <a:rPr lang="pt-BR" sz="2400" dirty="0" smtClean="0"/>
              <a:t>Jesus é ele mesmo o sacrifício final e cabal pelo pecado e, portanto, põe um término nas ofertas de bois e cabritos (</a:t>
            </a:r>
            <a:r>
              <a:rPr lang="pt-BR" sz="2400" dirty="0" err="1" smtClean="0"/>
              <a:t>Hb</a:t>
            </a:r>
            <a:r>
              <a:rPr lang="pt-BR" sz="2400" dirty="0" smtClean="0"/>
              <a:t> 10.1-18);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CRISTO CUMPRE O CULTO </a:t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DO ANTIGO TESTAMENTO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Jesus é o “Senhor do sábado” (</a:t>
            </a:r>
            <a:r>
              <a:rPr lang="pt-BR" dirty="0" err="1" smtClean="0"/>
              <a:t>Mt</a:t>
            </a:r>
            <a:r>
              <a:rPr lang="pt-BR" dirty="0" smtClean="0"/>
              <a:t> 12.8) e o ponto central das festas anuais. </a:t>
            </a:r>
          </a:p>
          <a:p>
            <a:endParaRPr lang="pt-BR" dirty="0" smtClean="0"/>
          </a:p>
          <a:p>
            <a:r>
              <a:rPr lang="pt-BR" dirty="0" smtClean="0"/>
              <a:t>Ele é o cordeiro pascal (1 Co 5.7), que nos libertou da escravidão do pecado ao morrer por nós na cruz. </a:t>
            </a:r>
          </a:p>
          <a:p>
            <a:endParaRPr lang="pt-BR" dirty="0" smtClean="0"/>
          </a:p>
          <a:p>
            <a:r>
              <a:rPr lang="pt-BR" dirty="0" smtClean="0"/>
              <a:t>É Cristo quem envia seu Espírito no Pentecostes, conferindo poder à igreja (</a:t>
            </a:r>
            <a:r>
              <a:rPr lang="pt-BR" dirty="0" err="1" smtClean="0"/>
              <a:t>At</a:t>
            </a:r>
            <a:r>
              <a:rPr lang="pt-BR" dirty="0" smtClean="0"/>
              <a:t> 2.1-4). </a:t>
            </a:r>
          </a:p>
          <a:p>
            <a:endParaRPr lang="pt-BR" dirty="0" smtClean="0"/>
          </a:p>
          <a:p>
            <a:r>
              <a:rPr lang="pt-BR" dirty="0" smtClean="0"/>
              <a:t>É Ele quem cumpre o Dia da Expiação ao apresentar seu sangue a Deus no Santo dos Santos (</a:t>
            </a:r>
            <a:r>
              <a:rPr lang="pt-BR" dirty="0" err="1" smtClean="0"/>
              <a:t>Hb</a:t>
            </a:r>
            <a:r>
              <a:rPr lang="pt-BR" dirty="0" smtClean="0"/>
              <a:t> 9.12).</a:t>
            </a:r>
          </a:p>
          <a:p>
            <a:endParaRPr lang="pt-BR" dirty="0" smtClean="0"/>
          </a:p>
          <a:p>
            <a:r>
              <a:rPr lang="pt-BR" dirty="0" smtClean="0"/>
              <a:t> É Ele quem personifica a Festa dos </a:t>
            </a:r>
            <a:r>
              <a:rPr lang="pt-BR" dirty="0" err="1" smtClean="0"/>
              <a:t>Tabernáculos</a:t>
            </a:r>
            <a:r>
              <a:rPr lang="pt-BR" dirty="0" smtClean="0"/>
              <a:t>, ao habitar (</a:t>
            </a:r>
            <a:r>
              <a:rPr lang="pt-BR" dirty="0" err="1" smtClean="0"/>
              <a:t>tabernacular</a:t>
            </a:r>
            <a:r>
              <a:rPr lang="pt-BR" dirty="0" smtClean="0"/>
              <a:t>) no </a:t>
            </a:r>
            <a:r>
              <a:rPr lang="pt-BR" smtClean="0"/>
              <a:t>meio do seu </a:t>
            </a:r>
            <a:r>
              <a:rPr lang="pt-BR" dirty="0" smtClean="0"/>
              <a:t>povo (Jo1.14).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O CULTO NO NOVO TESTAMENTO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781127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pt-BR" sz="3800" b="1" dirty="0" smtClean="0"/>
              <a:t>	</a:t>
            </a:r>
            <a:r>
              <a:rPr lang="pt-BR" sz="3800" b="1" u="sng" dirty="0" smtClean="0"/>
              <a:t>Se Jesus cumpriu o culto do Antigo Testamento, no culto do Novo Testamento:</a:t>
            </a:r>
          </a:p>
          <a:p>
            <a:pPr lvl="0">
              <a:buNone/>
            </a:pPr>
            <a:endParaRPr lang="pt-BR" sz="3500" dirty="0" smtClean="0"/>
          </a:p>
          <a:p>
            <a:pPr lvl="0"/>
            <a:r>
              <a:rPr lang="pt-BR" sz="3500" dirty="0" smtClean="0"/>
              <a:t>Não há mais sacrifícios, pois o Senhor Jesus ofereceu de uma vez um sacrifício completo, que não precisa ser renovado e repetido; </a:t>
            </a:r>
          </a:p>
          <a:p>
            <a:pPr lvl="0"/>
            <a:endParaRPr lang="pt-BR" sz="3500" dirty="0" smtClean="0"/>
          </a:p>
          <a:p>
            <a:r>
              <a:rPr lang="pt-BR" sz="3600" dirty="0" smtClean="0"/>
              <a:t>Não temos mais sacerdotes e levitas; os cristãos, todos eles, têm livre acesso ao Pai, são sacerdócio santo, pois o sangue de Jesus abriu o caminho para o santuário celestial (</a:t>
            </a:r>
            <a:r>
              <a:rPr lang="pt-BR" sz="3600" dirty="0" err="1" smtClean="0"/>
              <a:t>Hb</a:t>
            </a:r>
            <a:r>
              <a:rPr lang="pt-BR" sz="3600" dirty="0" smtClean="0"/>
              <a:t> 10.19-20);</a:t>
            </a:r>
          </a:p>
          <a:p>
            <a:pPr lvl="0"/>
            <a:endParaRPr lang="pt-BR" sz="3500" dirty="0" smtClean="0"/>
          </a:p>
          <a:p>
            <a:r>
              <a:rPr lang="pt-BR" sz="3600" dirty="0" smtClean="0"/>
              <a:t>A queima de incenso é substituída pelo louvor e orações que procedem dos nossos lábios e sobem até Deus como aroma suave;</a:t>
            </a:r>
          </a:p>
          <a:p>
            <a:pPr lvl="0"/>
            <a:endParaRPr lang="pt-BR" sz="3500" dirty="0" smtClean="0"/>
          </a:p>
          <a:p>
            <a:pPr lvl="0"/>
            <a:endParaRPr lang="pt-BR" sz="3500" dirty="0" smtClean="0"/>
          </a:p>
          <a:p>
            <a:pPr lvl="0"/>
            <a:endParaRPr lang="pt-BR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O CULTO NO NOVO TESTAMENTO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925144"/>
          </a:xfrm>
        </p:spPr>
        <p:txBody>
          <a:bodyPr>
            <a:noAutofit/>
          </a:bodyPr>
          <a:lstStyle/>
          <a:p>
            <a:pPr lvl="0"/>
            <a:r>
              <a:rPr lang="pt-BR" sz="2300" dirty="0" smtClean="0"/>
              <a:t>O calendário judaico de festas não se aplica mais; </a:t>
            </a:r>
          </a:p>
          <a:p>
            <a:endParaRPr lang="pt-BR" sz="2300" dirty="0" smtClean="0"/>
          </a:p>
          <a:p>
            <a:r>
              <a:rPr lang="pt-BR" sz="2300" dirty="0" smtClean="0"/>
              <a:t>A circuncisão e a Páscoa são substituídas pelo Batismo e pela Ceia do Senhor;</a:t>
            </a:r>
          </a:p>
          <a:p>
            <a:endParaRPr lang="pt-BR" sz="2300" dirty="0" smtClean="0"/>
          </a:p>
          <a:p>
            <a:pPr lvl="0"/>
            <a:r>
              <a:rPr lang="pt-BR" sz="2300" dirty="0" smtClean="0"/>
              <a:t>O sábado foi renovado com a mudança do 7º para o 1º dia da semana, que foi designado “Sábado Cristão” ou “Dia do Senhor”, para celebrar o dia em que Jesus ressuscitou dentre os mortos; </a:t>
            </a:r>
          </a:p>
          <a:p>
            <a:endParaRPr lang="pt-BR" sz="2300" dirty="0" smtClean="0"/>
          </a:p>
          <a:p>
            <a:r>
              <a:rPr lang="pt-BR" sz="2300" dirty="0" smtClean="0"/>
              <a:t>O templo, que antes era santo e sagrado, agora é a igreja de Cristo , a comunidade dos eleitos de Deus, que se reúne e adora em qualquer lugar.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ibl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140968"/>
            <a:ext cx="4032448" cy="2688299"/>
          </a:xfrm>
          <a:prstGeom prst="rect">
            <a:avLst/>
          </a:prstGeom>
        </p:spPr>
      </p:pic>
      <p:pic>
        <p:nvPicPr>
          <p:cNvPr id="4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BASE BÍBLICA CENTRAL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r>
              <a:rPr lang="pt-BR" dirty="0" err="1" smtClean="0"/>
              <a:t>Hb</a:t>
            </a:r>
            <a:r>
              <a:rPr lang="pt-BR" dirty="0" smtClean="0"/>
              <a:t> 10. </a:t>
            </a:r>
            <a:r>
              <a:rPr lang="pt-BR" smtClean="0"/>
              <a:t>1-10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PRINCIPAIS CARACTERÍSTICAS DO CULTO NO NOVO TESTAMENTO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sz="3400" b="1" i="1" u="sng" dirty="0" smtClean="0">
                <a:solidFill>
                  <a:srgbClr val="FF0000"/>
                </a:solidFill>
              </a:rPr>
              <a:t>1. Uma forma própria de adoração</a:t>
            </a:r>
            <a:r>
              <a:rPr lang="pt-BR" sz="3400" b="1" dirty="0" smtClean="0">
                <a:solidFill>
                  <a:srgbClr val="FF0000"/>
                </a:solidFill>
              </a:rPr>
              <a:t> (</a:t>
            </a:r>
            <a:r>
              <a:rPr lang="pt-BR" sz="3400" b="1" dirty="0" err="1" smtClean="0">
                <a:solidFill>
                  <a:srgbClr val="FF0000"/>
                </a:solidFill>
              </a:rPr>
              <a:t>At</a:t>
            </a:r>
            <a:r>
              <a:rPr lang="pt-BR" sz="3400" b="1" dirty="0" smtClean="0">
                <a:solidFill>
                  <a:srgbClr val="FF0000"/>
                </a:solidFill>
              </a:rPr>
              <a:t> 2.42)</a:t>
            </a:r>
          </a:p>
          <a:p>
            <a:pPr>
              <a:buNone/>
            </a:pPr>
            <a:endParaRPr lang="pt-BR" dirty="0" smtClean="0"/>
          </a:p>
          <a:p>
            <a:r>
              <a:rPr lang="pt-BR" u="sng" dirty="0" smtClean="0"/>
              <a:t>Formato de culto</a:t>
            </a:r>
            <a:r>
              <a:rPr lang="pt-BR" dirty="0" smtClean="0"/>
              <a:t>: adaptação do culto nas sinagogas, instituição frequentada por Jesus (</a:t>
            </a:r>
            <a:r>
              <a:rPr lang="pt-BR" dirty="0" err="1" smtClean="0"/>
              <a:t>Mt</a:t>
            </a:r>
            <a:r>
              <a:rPr lang="pt-BR" dirty="0" smtClean="0"/>
              <a:t> 9.35)</a:t>
            </a:r>
          </a:p>
          <a:p>
            <a:endParaRPr lang="pt-BR" dirty="0" smtClean="0"/>
          </a:p>
          <a:p>
            <a:r>
              <a:rPr lang="pt-BR" u="sng" dirty="0" smtClean="0"/>
              <a:t>Elementos de culto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Leitura e exposição das Escrituras (</a:t>
            </a:r>
            <a:r>
              <a:rPr lang="pt-BR" dirty="0" err="1" smtClean="0"/>
              <a:t>At</a:t>
            </a:r>
            <a:r>
              <a:rPr lang="pt-BR" dirty="0" smtClean="0"/>
              <a:t> 15.30-31; 2 </a:t>
            </a:r>
            <a:r>
              <a:rPr lang="pt-BR" dirty="0" err="1" smtClean="0"/>
              <a:t>Tm</a:t>
            </a:r>
            <a:r>
              <a:rPr lang="pt-BR" dirty="0" smtClean="0"/>
              <a:t> 4.1,2)</a:t>
            </a:r>
          </a:p>
          <a:p>
            <a:pPr lvl="1"/>
            <a:r>
              <a:rPr lang="pt-BR" dirty="0" smtClean="0"/>
              <a:t>Orações de gratidão, intercessão e súplica (</a:t>
            </a:r>
            <a:r>
              <a:rPr lang="pt-BR" dirty="0" err="1" smtClean="0"/>
              <a:t>At</a:t>
            </a:r>
            <a:r>
              <a:rPr lang="pt-BR" dirty="0" smtClean="0"/>
              <a:t> 2.42; 4.23-31; 1 Co 14.16; 1 </a:t>
            </a:r>
            <a:r>
              <a:rPr lang="pt-BR" dirty="0" err="1" smtClean="0"/>
              <a:t>Tm</a:t>
            </a:r>
            <a:r>
              <a:rPr lang="pt-BR" dirty="0" smtClean="0"/>
              <a:t> 2.1)</a:t>
            </a:r>
          </a:p>
          <a:p>
            <a:pPr lvl="1"/>
            <a:r>
              <a:rPr lang="pt-BR" dirty="0" smtClean="0"/>
              <a:t>Cânticos (Cl 3.16; </a:t>
            </a:r>
            <a:r>
              <a:rPr lang="pt-BR" dirty="0" err="1" smtClean="0"/>
              <a:t>Ef</a:t>
            </a:r>
            <a:r>
              <a:rPr lang="pt-BR" dirty="0" smtClean="0"/>
              <a:t> 5.19)</a:t>
            </a:r>
          </a:p>
          <a:p>
            <a:pPr lvl="1"/>
            <a:r>
              <a:rPr lang="pt-BR" dirty="0" smtClean="0"/>
              <a:t>Celebração da Santa Ceia (1 Co 10.16)</a:t>
            </a:r>
          </a:p>
          <a:p>
            <a:pPr lvl="1"/>
            <a:r>
              <a:rPr lang="pt-BR" dirty="0" smtClean="0"/>
              <a:t>Ofertas (</a:t>
            </a:r>
            <a:r>
              <a:rPr lang="pt-BR" dirty="0" err="1" smtClean="0"/>
              <a:t>Lc</a:t>
            </a:r>
            <a:r>
              <a:rPr lang="pt-BR" dirty="0" smtClean="0"/>
              <a:t> 21.1-4; 1 Co 16.1-2; 2 Co 9.7,12-13)</a:t>
            </a:r>
          </a:p>
          <a:p>
            <a:pPr lvl="1"/>
            <a:r>
              <a:rPr lang="pt-BR" dirty="0" smtClean="0"/>
              <a:t>Batismo (</a:t>
            </a:r>
            <a:r>
              <a:rPr lang="pt-BR" dirty="0" err="1" smtClean="0"/>
              <a:t>At</a:t>
            </a:r>
            <a:r>
              <a:rPr lang="pt-BR" dirty="0" smtClean="0"/>
              <a:t> 18.8).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PRINCIPAIS CARACTERÍSTICAS DO CULTO NO NOVO TESTAMENTO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sz="3700" b="1" i="1" u="sng" dirty="0" smtClean="0">
                <a:solidFill>
                  <a:srgbClr val="FF0000"/>
                </a:solidFill>
              </a:rPr>
              <a:t>2. Ênfase nos princípios espirituais</a:t>
            </a:r>
            <a:r>
              <a:rPr lang="pt-BR" sz="37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pt-BR" sz="3500" dirty="0" smtClean="0"/>
          </a:p>
          <a:p>
            <a:r>
              <a:rPr lang="pt-BR" sz="3500" dirty="0" smtClean="0"/>
              <a:t>As orações e os jejuns não devem ser feitos com hipocrisia ou para impressionar, mas com devoção verdadeira e sinceridade de coração (</a:t>
            </a:r>
            <a:r>
              <a:rPr lang="pt-BR" sz="3500" dirty="0" err="1" smtClean="0"/>
              <a:t>Mt</a:t>
            </a:r>
            <a:r>
              <a:rPr lang="pt-BR" sz="3500" dirty="0" smtClean="0"/>
              <a:t> 6.5-8,16-18). </a:t>
            </a:r>
          </a:p>
          <a:p>
            <a:r>
              <a:rPr lang="pt-BR" sz="3500" dirty="0" smtClean="0"/>
              <a:t>A adoração deve ser em espírito e em verdade (</a:t>
            </a:r>
            <a:r>
              <a:rPr lang="pt-BR" sz="3500" dirty="0" err="1" smtClean="0"/>
              <a:t>Jo</a:t>
            </a:r>
            <a:r>
              <a:rPr lang="pt-BR" sz="3500" dirty="0" smtClean="0"/>
              <a:t> 4.19-24).</a:t>
            </a:r>
          </a:p>
          <a:p>
            <a:r>
              <a:rPr lang="pt-BR" sz="3500" dirty="0" smtClean="0"/>
              <a:t>Aos escribas e fariseus, Jesus disse que de nada valia dar o dízimo se estavam negligenciando os preceitos mais importantes da Lei: a justiça, a misericórdia e a fé (</a:t>
            </a:r>
            <a:r>
              <a:rPr lang="pt-BR" sz="3500" dirty="0" err="1" smtClean="0"/>
              <a:t>Mt</a:t>
            </a:r>
            <a:r>
              <a:rPr lang="pt-BR" sz="3500" dirty="0" smtClean="0"/>
              <a:t> 23.23). </a:t>
            </a:r>
          </a:p>
          <a:p>
            <a:r>
              <a:rPr lang="pt-BR" sz="3500" dirty="0" smtClean="0"/>
              <a:t>O amor ao Senhor e ao próximo é característica essencial dos verdadeiros adoradores (</a:t>
            </a:r>
            <a:r>
              <a:rPr lang="pt-BR" sz="3500" dirty="0" err="1" smtClean="0"/>
              <a:t>Mt</a:t>
            </a:r>
            <a:r>
              <a:rPr lang="pt-BR" sz="3500" dirty="0" smtClean="0"/>
              <a:t> 22.34-40). </a:t>
            </a:r>
          </a:p>
          <a:p>
            <a:r>
              <a:rPr lang="pt-BR" sz="3500" dirty="0" smtClean="0"/>
              <a:t>O verdadeiro culto a Deus exige a entrega de nossa vida por completo, em sua totalidade (</a:t>
            </a:r>
            <a:r>
              <a:rPr lang="pt-BR" sz="3500" dirty="0" err="1" smtClean="0"/>
              <a:t>Rm</a:t>
            </a:r>
            <a:r>
              <a:rPr lang="pt-BR" sz="3500" dirty="0" smtClean="0"/>
              <a:t> 12.1).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PRINCIPAIS CARACTERÍSTICAS DO CULTO NO NOVO TESTAMENTO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sz="3600" b="1" i="1" u="sng" dirty="0" smtClean="0">
                <a:solidFill>
                  <a:srgbClr val="FF0000"/>
                </a:solidFill>
              </a:rPr>
              <a:t>3. A centralidade de Cristo</a:t>
            </a:r>
            <a:r>
              <a:rPr lang="pt-BR" sz="36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pt-BR" dirty="0" smtClean="0"/>
          </a:p>
          <a:p>
            <a:r>
              <a:rPr lang="pt-BR" sz="3300" dirty="0" smtClean="0"/>
              <a:t>É por causa de Cristo que nos reunimos; </a:t>
            </a:r>
          </a:p>
          <a:p>
            <a:r>
              <a:rPr lang="pt-BR" sz="3300" dirty="0" smtClean="0"/>
              <a:t>É em nome de Jesus que nós oramos;</a:t>
            </a:r>
          </a:p>
          <a:p>
            <a:r>
              <a:rPr lang="pt-BR" sz="3300" dirty="0" smtClean="0"/>
              <a:t>É por meio de Jesus que oferecemos sacrifício de louvor, fruto de lábios que confessam o seu nome;</a:t>
            </a:r>
          </a:p>
          <a:p>
            <a:r>
              <a:rPr lang="pt-BR" sz="3300" dirty="0" smtClean="0"/>
              <a:t> Ele é a razão de celebrarmos o batismo e a Santa Ceia;</a:t>
            </a:r>
          </a:p>
          <a:p>
            <a:r>
              <a:rPr lang="pt-BR" sz="3300" dirty="0" smtClean="0"/>
              <a:t>Ele é o ponto central da pregação da Palavra e de toda a mensagem apostólica;</a:t>
            </a:r>
          </a:p>
          <a:p>
            <a:r>
              <a:rPr lang="pt-BR" sz="3300" dirty="0" smtClean="0"/>
              <a:t>Em suma, tudo o que fazemos no culto deve ser feito em nome do Senhor Jesus (Cl 3.17).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mtcv41y5zm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332656" y="836712"/>
            <a:ext cx="10801200" cy="6192688"/>
          </a:xfrm>
          <a:prstGeom prst="rect">
            <a:avLst/>
          </a:prstGeom>
        </p:spPr>
      </p:pic>
      <p:pic>
        <p:nvPicPr>
          <p:cNvPr id="4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CONCLUSÃO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416" y="1556792"/>
            <a:ext cx="5256584" cy="4824536"/>
          </a:xfrm>
          <a:noFill/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	Se no Antigo Testamento, o culto apontava para Cristo, no Novo Testamento, o culto se centraliza Nele. </a:t>
            </a:r>
          </a:p>
          <a:p>
            <a:pPr algn="ctr"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As mudanças do antigo para o novo revelam que a pessoa de Jesus Cristo é o elo que une os dois Testamentos. </a:t>
            </a:r>
          </a:p>
          <a:p>
            <a:pPr algn="ctr"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Ele é o Senhor, o Mediador único e definitivo da aliança selada entre Deus e o seu povo e o fundamento da verdadeira adoração. </a:t>
            </a:r>
          </a:p>
          <a:p>
            <a:pPr algn="ctr">
              <a:buNone/>
            </a:pPr>
            <a:endParaRPr lang="pt-BR" sz="22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Que o Senhor Jesus seja o centro e a razão do nosso culto!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271408"/>
            <a:ext cx="9144000" cy="23151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87624" y="404664"/>
            <a:ext cx="67687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bg1"/>
                </a:solidFill>
              </a:rPr>
              <a:t>Que bom que você compareceu a esta aula!</a:t>
            </a:r>
            <a:endParaRPr lang="pt-BR" sz="4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5013176"/>
            <a:ext cx="67687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bg1"/>
                </a:solidFill>
              </a:rPr>
              <a:t>Que Deus lhe dê</a:t>
            </a:r>
          </a:p>
          <a:p>
            <a:pPr algn="ctr"/>
            <a:r>
              <a:rPr lang="pt-BR" sz="4400" dirty="0" smtClean="0">
                <a:solidFill>
                  <a:schemeClr val="bg1"/>
                </a:solidFill>
              </a:rPr>
              <a:t>uma ótima semana!</a:t>
            </a:r>
            <a:endParaRPr lang="pt-BR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89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9752" y="2622853"/>
            <a:ext cx="4464496" cy="16122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0533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71058" cy="1678304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O CULTO NO ANTIGO TESTAMENTO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Modelo muito bem definido de culto, estritamente regulado por Deus.</a:t>
            </a:r>
          </a:p>
          <a:p>
            <a:endParaRPr lang="pt-BR" dirty="0" smtClean="0"/>
          </a:p>
          <a:p>
            <a:r>
              <a:rPr lang="pt-BR" dirty="0" smtClean="0"/>
              <a:t>Êxodo, </a:t>
            </a:r>
            <a:r>
              <a:rPr lang="pt-BR" dirty="0" err="1" smtClean="0"/>
              <a:t>Levíticos</a:t>
            </a:r>
            <a:r>
              <a:rPr lang="pt-BR" dirty="0" smtClean="0"/>
              <a:t>, Números e Deuteronômio → normas para o cumprimento dos serviços sagrados e instruções sobre o local de adoração. </a:t>
            </a:r>
          </a:p>
          <a:p>
            <a:endParaRPr lang="pt-BR" dirty="0" smtClean="0"/>
          </a:p>
          <a:p>
            <a:r>
              <a:rPr lang="pt-BR" dirty="0" smtClean="0"/>
              <a:t>Propósito?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139952" y="5517232"/>
            <a:ext cx="308302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/>
              <a:t>APONTAR PARA CRISTO</a:t>
            </a:r>
            <a:endParaRPr lang="pt-BR" sz="2400" dirty="0"/>
          </a:p>
        </p:txBody>
      </p:sp>
      <p:sp>
        <p:nvSpPr>
          <p:cNvPr id="8" name="Seta para a direita 7"/>
          <p:cNvSpPr/>
          <p:nvPr/>
        </p:nvSpPr>
        <p:spPr>
          <a:xfrm>
            <a:off x="3275856" y="566124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O TABERNÁCULO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2400" i="1" dirty="0" smtClean="0"/>
              <a:t>“E me farão um santuário, para que eu possa habitar no meio deles. Segundo tudo o que eu te mostrar para modelo do </a:t>
            </a:r>
            <a:r>
              <a:rPr lang="pt-BR" sz="2400" i="1" dirty="0" err="1" smtClean="0"/>
              <a:t>tabernáculo</a:t>
            </a:r>
            <a:r>
              <a:rPr lang="pt-BR" sz="2400" i="1" dirty="0" smtClean="0"/>
              <a:t> e para modelo de todos os seus móveis, assim mesmo o fareis.” (Ex 25.8-9)</a:t>
            </a:r>
            <a:endParaRPr lang="pt-BR" sz="2400" i="1" dirty="0"/>
          </a:p>
        </p:txBody>
      </p:sp>
      <p:pic>
        <p:nvPicPr>
          <p:cNvPr id="8" name="Imagem 7" descr="tabernaculo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3361230"/>
            <a:ext cx="5271889" cy="34967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map of tabernacl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578908" y="0"/>
            <a:ext cx="9722908" cy="72921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Átrio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9" name="Imagem 8" descr="alt_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628800"/>
            <a:ext cx="4283968" cy="3123045"/>
          </a:xfrm>
          <a:prstGeom prst="rect">
            <a:avLst/>
          </a:prstGeom>
        </p:spPr>
      </p:pic>
      <p:pic>
        <p:nvPicPr>
          <p:cNvPr id="11" name="Imagem 10" descr="image0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1772816"/>
            <a:ext cx="2860441" cy="2664296"/>
          </a:xfrm>
          <a:prstGeom prst="rect">
            <a:avLst/>
          </a:prstGeom>
        </p:spPr>
      </p:pic>
      <p:sp>
        <p:nvSpPr>
          <p:cNvPr id="13" name="Seta para baixo 12"/>
          <p:cNvSpPr/>
          <p:nvPr/>
        </p:nvSpPr>
        <p:spPr>
          <a:xfrm>
            <a:off x="2555776" y="4509120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1115616" y="5229200"/>
            <a:ext cx="324036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Simboliza a cruz, onde Cristo foi sacrificado, julgado em nosso lugar, em nosso favor</a:t>
            </a:r>
            <a:endParaRPr lang="pt-BR" dirty="0"/>
          </a:p>
        </p:txBody>
      </p:sp>
      <p:sp>
        <p:nvSpPr>
          <p:cNvPr id="15" name="Seta para baixo 14"/>
          <p:cNvSpPr/>
          <p:nvPr/>
        </p:nvSpPr>
        <p:spPr>
          <a:xfrm>
            <a:off x="6804248" y="4509120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5364088" y="5229200"/>
            <a:ext cx="324036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Aponta para Cristo, o Sacerdote perfeitamente puro, sem mácula, que purifica seu povo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347864" y="3645024"/>
            <a:ext cx="1128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Altar </a:t>
            </a:r>
          </a:p>
          <a:p>
            <a:pPr algn="ctr"/>
            <a:r>
              <a:rPr lang="pt-BR" b="1" dirty="0" smtClean="0"/>
              <a:t>de bronze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build="p" animBg="1"/>
      <p:bldP spid="15" grpId="0" animBg="1"/>
      <p:bldP spid="1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map of tabernacl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578908" y="0"/>
            <a:ext cx="9722908" cy="72921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m 23" descr="mesadospa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40568" y="1340768"/>
            <a:ext cx="4128458" cy="3096344"/>
          </a:xfrm>
          <a:prstGeom prst="rect">
            <a:avLst/>
          </a:prstGeom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27058" y="0"/>
            <a:ext cx="9171058" cy="16783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bg1"/>
                </a:solidFill>
              </a:rPr>
              <a:t>Lugar Santo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5" name="Seta para baixo 14"/>
          <p:cNvSpPr/>
          <p:nvPr/>
        </p:nvSpPr>
        <p:spPr>
          <a:xfrm>
            <a:off x="1547664" y="4725144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baixo 15"/>
          <p:cNvSpPr/>
          <p:nvPr/>
        </p:nvSpPr>
        <p:spPr>
          <a:xfrm>
            <a:off x="4499992" y="4725144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baixo 16"/>
          <p:cNvSpPr/>
          <p:nvPr/>
        </p:nvSpPr>
        <p:spPr>
          <a:xfrm>
            <a:off x="7164288" y="4653136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23528" y="5445224"/>
            <a:ext cx="280831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Simboliza Cristo, o pão vivo que desceu do céu, que dá verdadeira comunhão com Deus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635896" y="5445224"/>
            <a:ext cx="208823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Aponta para Cristo como a luz do mundo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012160" y="5373216"/>
            <a:ext cx="266429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Aponta para Cristo, cujas orações por seu povo constantemente ascendem  ao trono do Pai</a:t>
            </a:r>
            <a:endParaRPr lang="pt-BR" dirty="0"/>
          </a:p>
        </p:txBody>
      </p:sp>
      <p:pic>
        <p:nvPicPr>
          <p:cNvPr id="22" name="Imagem 21" descr="candelabro de our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7904" y="1844824"/>
            <a:ext cx="2088232" cy="2100374"/>
          </a:xfrm>
          <a:prstGeom prst="rect">
            <a:avLst/>
          </a:prstGeom>
        </p:spPr>
      </p:pic>
      <p:pic>
        <p:nvPicPr>
          <p:cNvPr id="23" name="Imagem 22" descr="altar do incenso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1628800"/>
            <a:ext cx="3076781" cy="2304256"/>
          </a:xfrm>
          <a:prstGeom prst="rect">
            <a:avLst/>
          </a:prstGeom>
        </p:spPr>
      </p:pic>
      <p:sp>
        <p:nvSpPr>
          <p:cNvPr id="25" name="CaixaDeTexto 24"/>
          <p:cNvSpPr txBox="1"/>
          <p:nvPr/>
        </p:nvSpPr>
        <p:spPr>
          <a:xfrm>
            <a:off x="251520" y="4149080"/>
            <a:ext cx="3000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Mesa dos pães do proposição</a:t>
            </a:r>
            <a:endParaRPr lang="pt-BR" b="1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707904" y="4149080"/>
            <a:ext cx="2072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Candelabro de ouro</a:t>
            </a:r>
            <a:endParaRPr lang="pt-BR" b="1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516216" y="4149080"/>
            <a:ext cx="1735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Altar do incenso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build="p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map of tabernacl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578908" y="0"/>
            <a:ext cx="9722908" cy="72921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4436</TotalTime>
  <Words>1274</Words>
  <Application>Microsoft Office PowerPoint</Application>
  <PresentationFormat>Apresentação na tela (4:3)</PresentationFormat>
  <Paragraphs>145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Tema do Office</vt:lpstr>
      <vt:lpstr>Slide 1</vt:lpstr>
      <vt:lpstr>BASE BÍBLICA CENTRAL</vt:lpstr>
      <vt:lpstr>O CULTO NO ANTIGO TESTAMENTO</vt:lpstr>
      <vt:lpstr>O TABERNÁCULO</vt:lpstr>
      <vt:lpstr>Slide 5</vt:lpstr>
      <vt:lpstr>Átrio</vt:lpstr>
      <vt:lpstr>Slide 7</vt:lpstr>
      <vt:lpstr>Lugar Santo</vt:lpstr>
      <vt:lpstr>Slide 9</vt:lpstr>
      <vt:lpstr>Lugar Santíssimo</vt:lpstr>
      <vt:lpstr>Objetos da arca</vt:lpstr>
      <vt:lpstr>PRINCIPAIS CARACTERÍSTICAS DO CULTO NO ANTIGO TESTAMENTO</vt:lpstr>
      <vt:lpstr>PRINCIPAIS CARACTERÍSTICAS DO CULTO NO ANTIGO TESTAMENTO</vt:lpstr>
      <vt:lpstr>PRINCIPAIS CARACTERÍSTICAS DO CULTO NO ANTIGO TESTAMENTO</vt:lpstr>
      <vt:lpstr>PRINCIPAIS CARACTERÍSTICAS DO CULTO NO ANTIGO TESTAMENTO</vt:lpstr>
      <vt:lpstr>CRISTO CUMPRE O CULTO  DO ANTIGO TESTAMENTO</vt:lpstr>
      <vt:lpstr>CRISTO CUMPRE O CULTO  DO ANTIGO TESTAMENTO</vt:lpstr>
      <vt:lpstr>O CULTO NO NOVO TESTAMENTO</vt:lpstr>
      <vt:lpstr>O CULTO NO NOVO TESTAMENTO</vt:lpstr>
      <vt:lpstr>PRINCIPAIS CARACTERÍSTICAS DO CULTO NO NOVO TESTAMENTO</vt:lpstr>
      <vt:lpstr>PRINCIPAIS CARACTERÍSTICAS DO CULTO NO NOVO TESTAMENTO</vt:lpstr>
      <vt:lpstr>PRINCIPAIS CARACTERÍSTICAS DO CULTO NO NOVO TESTAMENTO</vt:lpstr>
      <vt:lpstr>CONCLUSÃO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Casa</dc:creator>
  <cp:lastModifiedBy>Casa</cp:lastModifiedBy>
  <cp:revision>437</cp:revision>
  <dcterms:created xsi:type="dcterms:W3CDTF">2015-02-10T16:42:42Z</dcterms:created>
  <dcterms:modified xsi:type="dcterms:W3CDTF">2015-05-24T03:51:26Z</dcterms:modified>
</cp:coreProperties>
</file>