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9" r:id="rId2"/>
    <p:sldId id="302" r:id="rId3"/>
    <p:sldId id="318" r:id="rId4"/>
    <p:sldId id="320" r:id="rId5"/>
    <p:sldId id="319" r:id="rId6"/>
    <p:sldId id="322" r:id="rId7"/>
    <p:sldId id="321" r:id="rId8"/>
    <p:sldId id="323" r:id="rId9"/>
    <p:sldId id="324" r:id="rId10"/>
    <p:sldId id="260" r:id="rId11"/>
    <p:sldId id="325" r:id="rId12"/>
    <p:sldId id="326" r:id="rId13"/>
    <p:sldId id="327" r:id="rId14"/>
    <p:sldId id="328" r:id="rId15"/>
    <p:sldId id="329" r:id="rId16"/>
    <p:sldId id="332" r:id="rId17"/>
    <p:sldId id="330" r:id="rId18"/>
    <p:sldId id="331" r:id="rId19"/>
    <p:sldId id="287" r:id="rId20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262262"/>
    <a:srgbClr val="2C91D0"/>
    <a:srgbClr val="1C9448"/>
    <a:srgbClr val="63C8DB"/>
    <a:srgbClr val="A97B45"/>
    <a:srgbClr val="EE6031"/>
    <a:srgbClr val="F89B33"/>
    <a:srgbClr val="74BF4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81183" autoAdjust="0"/>
  </p:normalViewPr>
  <p:slideViewPr>
    <p:cSldViewPr showGuides="1">
      <p:cViewPr varScale="1">
        <p:scale>
          <a:sx n="59" d="100"/>
          <a:sy n="59" d="100"/>
        </p:scale>
        <p:origin x="-11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04338-CFCF-4AE1-915C-E1B9DDB84043}" type="datetimeFigureOut">
              <a:rPr lang="pt-BR" smtClean="0"/>
              <a:pPr/>
              <a:t>28/02/2015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EB6D5-91E4-4133-9B58-9EFB116F0E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4112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Professora de tecnologia da Universidade James Madison – EUA, Nicole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Ziwill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“O vício em ficar online está associado à extrema ansiedade (‘Não posso decidir o que fazer porque perdi muito tempo observando o que os outros fazem’) e privação de sono (‘Fiquei com medo de perder algo muito bacana que acordei para ver 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algumas vezes na madrugada’)”, </a:t>
            </a:r>
          </a:p>
          <a:p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 maior lição que aprendi foi que, quando passamos muito tempo online e em mídias sociais, ficamos em um estado de expectativa de que algo vá acontecer. Desconectando nos voltamos a um estado mental em que procuramos criar algo diferente do que nossos amigos estão fazendo.”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isso precisamos descansar dos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nossos dispositivos, internet, redes sociais, </a:t>
            </a:r>
            <a:r>
              <a:rPr lang="pt-B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whasapp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“ A dança” - Pintura de 1910 - do francês Henri Matisse - exposta em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São Petersburgo – Rússia </a:t>
            </a:r>
          </a:p>
          <a:p>
            <a:pPr>
              <a:buFontTx/>
              <a:buChar char="-"/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Descreve a dança como um grupo de pessoas brincando em roda. </a:t>
            </a:r>
          </a:p>
          <a:p>
            <a:pPr>
              <a:buFontTx/>
              <a:buChar char="-"/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Cria uma sensação rítmica que transmite os sentimentos de 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libertação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emocional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hedonismo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Tx/>
              <a:buChar char="-"/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jornalista Melissa de Miranda com base em pesquisas e entrevistas,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diz o seguinte no seu livro Inércia, a geração Y (</a:t>
            </a:r>
            <a:r>
              <a:rPr lang="pt-BR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partir de 82) 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limite do tédio:</a:t>
            </a:r>
          </a:p>
          <a:p>
            <a:pPr lvl="1">
              <a:buFontTx/>
              <a:buNone/>
            </a:pPr>
            <a:r>
              <a:rPr lang="pt-BR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É perceptível que a lei vigente atualmente entre determinados integrantes da geração Y [...] resula de um pensamento ligado a elementos do Existencialismo – ou seja, a ideia de que não há de fato um propósito ou causa maior pela qual vivemos, e sendo assim, as pessoas deveriam buscar felicidade em tempo presente, preocupando-se em satisfazerem-se enquanto estão vivas [...] Neste momento, perde-se a ligação com quaisquer movimentos culturais, religiosos, sociais ou políticos e passa-se a viver unicamente com o propósito de ter conquistas individuais, ainda que momentâneas, e de se obter prazer instantaneamente.”</a:t>
            </a:r>
          </a:p>
          <a:p>
            <a:pPr lvl="1">
              <a:buFontTx/>
              <a:buNone/>
            </a:pPr>
            <a:r>
              <a:rPr lang="pt-BR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Uma sociedade hedonista preocupa-se muito pouco com as </a:t>
            </a:r>
            <a:r>
              <a:rPr lang="pt-BR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consequencias</a:t>
            </a:r>
            <a:r>
              <a:rPr lang="pt-BR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futuras de suas escolhas presentes.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5757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 A mentira de que tudo é verdade.</a:t>
            </a:r>
          </a:p>
          <a:p>
            <a:pPr>
              <a:buFontTx/>
              <a:buChar char="-"/>
            </a:pPr>
            <a:r>
              <a:rPr lang="pt-BR" dirty="0" smtClean="0"/>
              <a:t> A vaporização de</a:t>
            </a:r>
            <a:r>
              <a:rPr lang="pt-BR" baseline="0" dirty="0" smtClean="0"/>
              <a:t> qualquer absoluto.</a:t>
            </a:r>
          </a:p>
          <a:p>
            <a:pPr>
              <a:buFontTx/>
              <a:buChar char="-"/>
            </a:pPr>
            <a:r>
              <a:rPr lang="pt-BR" baseline="0" dirty="0" smtClean="0"/>
              <a:t> Não há referenciais.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6E98-C13A-4B00-B817-13A06EAE9682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pensamento pós-moderno ignora não apenas</a:t>
            </a:r>
            <a:r>
              <a:rPr lang="pt-BR" baseline="0" dirty="0" smtClean="0"/>
              <a:t> a existência de um Deus justo e pessoal, ignora também a condição do homem e sua natureza. Um homem caído,  cuja natureza se alimenta do pecado e que estimular a pratica do desejo e </a:t>
            </a:r>
            <a:r>
              <a:rPr lang="pt-BR" baseline="0" dirty="0" err="1" smtClean="0"/>
              <a:t>e</a:t>
            </a:r>
            <a:r>
              <a:rPr lang="pt-BR" baseline="0" dirty="0" smtClean="0"/>
              <a:t> sua própria vontade trará consequências mais danosas.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Tudo modifica-se de 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 quase instantânea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gerando imensa insegurança, principalmente no campo das relações humanas.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Bauman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afirma que os contatos online tornam tudo mais fácil nas relações entre pessoas de uma geração, que, ao menor desconforto durante uma conversa, podem simplesmente apertar o botão de desligar.  (amigo no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descartável).</a:t>
            </a:r>
            <a:endParaRPr lang="pt-BR" dirty="0" smtClean="0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6E98-C13A-4B00-B817-13A06EAE9682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 smtClean="0"/>
              <a:t>Sensação</a:t>
            </a:r>
            <a:r>
              <a:rPr lang="pt-BR" baseline="0" dirty="0" smtClean="0"/>
              <a:t> de que n</a:t>
            </a:r>
            <a:r>
              <a:rPr lang="pt-BR" dirty="0" smtClean="0"/>
              <a:t>ão posso perder tempo com nada. É viver apenas para o presente</a:t>
            </a:r>
            <a:r>
              <a:rPr lang="pt-BR" baseline="0" dirty="0" smtClean="0"/>
              <a:t> de modo impulsivo.</a:t>
            </a:r>
            <a:endParaRPr lang="pt-BR" dirty="0" smtClean="0"/>
          </a:p>
          <a:p>
            <a:pPr>
              <a:buFontTx/>
              <a:buChar char="-"/>
            </a:pPr>
            <a:r>
              <a:rPr lang="pt-BR" baseline="0" dirty="0" smtClean="0"/>
              <a:t> Tudo em “tempo real”. Proibido esperar. Proibido paciência.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baseline="0" dirty="0" smtClean="0"/>
              <a:t> </a:t>
            </a:r>
            <a:r>
              <a:rPr lang="pt-BR" dirty="0" smtClean="0"/>
              <a:t> Geração </a:t>
            </a:r>
            <a:r>
              <a:rPr lang="pt-BR" dirty="0" err="1" smtClean="0"/>
              <a:t>Miojo</a:t>
            </a:r>
            <a:r>
              <a:rPr lang="pt-BR" dirty="0" smtClean="0"/>
              <a:t>.</a:t>
            </a:r>
          </a:p>
          <a:p>
            <a:pPr>
              <a:buFontTx/>
              <a:buChar char="-"/>
            </a:pPr>
            <a:r>
              <a:rPr lang="pt-BR" baseline="0" dirty="0" smtClean="0"/>
              <a:t> leva a uma vida extremamente agitada, mesmo que não tenhamos absolutamente nada de importante ou relevante para fazer. Tudo se torna urgente. </a:t>
            </a:r>
          </a:p>
          <a:p>
            <a:pPr>
              <a:buFontTx/>
              <a:buChar char="-"/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disseminação da tecnologia digital, nos tornamos escravos do presente.</a:t>
            </a:r>
            <a:endParaRPr lang="pt-BR" baseline="0" dirty="0" smtClean="0"/>
          </a:p>
          <a:p>
            <a:pPr>
              <a:buFontTx/>
              <a:buChar char="-"/>
            </a:pPr>
            <a:r>
              <a:rPr lang="pt-BR" baseline="0" dirty="0" smtClean="0"/>
              <a:t>Tornamos imediatistas também em relação aos </a:t>
            </a:r>
            <a:r>
              <a:rPr lang="pt-BR" baseline="0" dirty="0" smtClean="0"/>
              <a:t>relacionamentos, tornando-os descartáveis.</a:t>
            </a: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 a busca sem limites pelo que proporciona prazer. Busca 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</a:t>
            </a:r>
            <a:r>
              <a:rPr lang="pt-B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prazer</a:t>
            </a:r>
            <a:r>
              <a:rPr lang="pt-B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 o que </a:t>
            </a:r>
            <a:r>
              <a:rPr lang="pt-BR" sz="1200" b="1" i="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dá sentido na existência</a:t>
            </a:r>
            <a:r>
              <a:rPr lang="pt-B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endParaRPr lang="pt-BR" sz="1200" b="1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meados do século XVIII, o hedonista francês Marquês de Sade defendia que somente alargando o “âmbito do próprio gosto e fantasias, sacrificando tudo ao prazer”, poderia o “infeliz indivíduo chamado homem, jogado apesar de si mesmo neste triste mundo, ser feliz, colhendo algumas rosas entre os espinhos da vida”. </a:t>
            </a:r>
            <a:endParaRPr lang="pt-BR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Três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séculos após estas palavras chocarem seus contemporâneos, o hedonismo tem se estabelecido na cultura ocidental de forma crescente e sutil como o modo orientador predominante de vida. O enfraquecimento da moralidade tradicional e a erosão de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instituições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outrora dominantes, como a igreja e a família, têm dado lugar a uma aceitação crescente de que o sentido da existência se relacionaria diretamente à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maximização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experiências de prazer e a busca do conforto pessoal. Resignação, sofrimento, dor e morte seriam, em um cultura hedonista, os inimigos a serem enfrentados. A promiscuidade sexual, o avanço do consumo de drogas, o crescimento exponencial da indústria de entretenimento e uma economia abertamente pautada no consumo são indicações claras de que vivemos em uma era profundamente hedonista e crescentemente insatisfeita. 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Está associado ao narcisismo (espetacularização do eu), ao erotismo</a:t>
            </a:r>
            <a:r>
              <a:rPr lang="pt-B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à cultura do entretenimento.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 smtClean="0"/>
              <a:t>Busca de sentido e de felicidade por meio de consumo de bens e de</a:t>
            </a:r>
            <a:r>
              <a:rPr lang="pt-BR" baseline="0" dirty="0" smtClean="0"/>
              <a:t> atividades.</a:t>
            </a:r>
          </a:p>
          <a:p>
            <a:pPr>
              <a:buFontTx/>
              <a:buChar char="-"/>
            </a:pPr>
            <a:r>
              <a:rPr lang="pt-BR" baseline="0" dirty="0" smtClean="0"/>
              <a:t>É um consumo sem critérios lógicos e na maioria das vezes de coisas prescindíveis.</a:t>
            </a:r>
          </a:p>
          <a:p>
            <a:pPr>
              <a:buFontTx/>
              <a:buChar char="-"/>
            </a:pPr>
            <a:r>
              <a:rPr lang="pt-BR" b="1" baseline="0" dirty="0" smtClean="0"/>
              <a:t> uma pesquisa realizada em 2013, sobre o consumo do brasileiro, concluiu que 47% dos consumidores no país compraram alguma coisa que não usaram e que 59% compraram, tendo como base a justificativa de que mereciam ter um determinado bem, mesmo sem terem a condição necessária para pagar por ele.</a:t>
            </a:r>
          </a:p>
          <a:p>
            <a:pPr>
              <a:buFontTx/>
              <a:buChar char="-"/>
            </a:pPr>
            <a:r>
              <a:rPr lang="pt-BR" baseline="0" dirty="0" smtClean="0"/>
              <a:t> E a tecnologia: a mídia é o profeta do consumismo (</a:t>
            </a:r>
            <a:r>
              <a:rPr lang="pt-BR" baseline="0" dirty="0" err="1" smtClean="0"/>
              <a:t>tv</a:t>
            </a:r>
            <a:r>
              <a:rPr lang="pt-BR" baseline="0" dirty="0" smtClean="0"/>
              <a:t>, internet) </a:t>
            </a:r>
            <a:r>
              <a:rPr lang="pt-BR" baseline="0" dirty="0" smtClean="0">
                <a:sym typeface="Wingdings" pitchFamily="2" charset="2"/>
              </a:rPr>
              <a:t> faça uma busca no </a:t>
            </a:r>
            <a:r>
              <a:rPr lang="pt-BR" baseline="0" dirty="0" err="1" smtClean="0">
                <a:sym typeface="Wingdings" pitchFamily="2" charset="2"/>
              </a:rPr>
              <a:t>google</a:t>
            </a:r>
            <a:r>
              <a:rPr lang="pt-BR" baseline="0" dirty="0" smtClean="0">
                <a:sym typeface="Wingdings" pitchFamily="2" charset="2"/>
              </a:rPr>
              <a:t> e ficará </a:t>
            </a:r>
            <a:r>
              <a:rPr lang="pt-BR" baseline="0" dirty="0" err="1" smtClean="0">
                <a:sym typeface="Wingdings" pitchFamily="2" charset="2"/>
              </a:rPr>
              <a:t>aperecendo</a:t>
            </a:r>
            <a:r>
              <a:rPr lang="pt-BR" baseline="0" dirty="0" smtClean="0">
                <a:sym typeface="Wingdings" pitchFamily="2" charset="2"/>
              </a:rPr>
              <a:t> </a:t>
            </a:r>
            <a:r>
              <a:rPr lang="pt-BR" baseline="0" dirty="0" err="1" smtClean="0">
                <a:sym typeface="Wingdings" pitchFamily="2" charset="2"/>
              </a:rPr>
              <a:t>adds</a:t>
            </a:r>
            <a:r>
              <a:rPr lang="pt-BR" baseline="0" dirty="0" smtClean="0">
                <a:sym typeface="Wingdings" pitchFamily="2" charset="2"/>
              </a:rPr>
              <a:t> referentes aquela busca em todos os sites.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607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28/02/2015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8086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28/02/2015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6283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28/02/2015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9698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28/02/2015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089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28/02/2015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4605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28/02/2015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9978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28/02/2015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061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28/02/2015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7226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28/02/2015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7773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28/02/2015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0019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28/02/2015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230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FABD-5482-4F11-95AB-3C566611D801}" type="datetimeFigureOut">
              <a:rPr lang="pt-BR" smtClean="0"/>
              <a:pPr/>
              <a:t>28/02/2015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4264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15719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/>
                </a:solidFill>
                <a:latin typeface="+mj-lt"/>
              </a:rPr>
              <a:t>TECNOLOGIA, VIDA E ADORAÇÃO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5" y="570720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spc="-150" dirty="0" smtClean="0">
                <a:solidFill>
                  <a:srgbClr val="2A92D0"/>
                </a:solidFill>
                <a:latin typeface="+mj-lt"/>
              </a:rPr>
              <a:t>Aprendendo a viver e adorar num mundo novo</a:t>
            </a:r>
            <a:endParaRPr lang="pt-BR" sz="3600" spc="-150" dirty="0">
              <a:solidFill>
                <a:srgbClr val="2A92D0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920" y="836712"/>
            <a:ext cx="5292080" cy="3600400"/>
          </a:xfrm>
          <a:prstGeom prst="rect">
            <a:avLst/>
          </a:prstGeom>
          <a:solidFill>
            <a:srgbClr val="D6D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90" y="404664"/>
            <a:ext cx="3806970" cy="48192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4990" y="6218148"/>
            <a:ext cx="8542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i="1" dirty="0" err="1" smtClean="0">
                <a:solidFill>
                  <a:schemeClr val="bg1"/>
                </a:solidFill>
                <a:latin typeface="+mj-lt"/>
              </a:rPr>
              <a:t>Presb</a:t>
            </a:r>
            <a:r>
              <a:rPr lang="pt-BR" sz="2000" b="1" i="1" dirty="0" smtClean="0">
                <a:solidFill>
                  <a:schemeClr val="bg1"/>
                </a:solidFill>
                <a:latin typeface="+mj-lt"/>
              </a:rPr>
              <a:t>. Daniel de Souza Galvão</a:t>
            </a:r>
            <a:r>
              <a:rPr lang="pt-BR" sz="28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+mj-lt"/>
                <a:cs typeface="Myriad Arabic"/>
              </a:rPr>
              <a:t>»</a:t>
            </a:r>
            <a:r>
              <a:rPr lang="pt-BR" sz="2000" b="1" i="1" dirty="0" smtClean="0">
                <a:solidFill>
                  <a:schemeClr val="bg1"/>
                </a:solidFill>
                <a:latin typeface="+mj-lt"/>
              </a:rPr>
              <a:t> Bel. Waldemar </a:t>
            </a:r>
            <a:r>
              <a:rPr lang="pt-BR" sz="2000" b="1" i="1" dirty="0" err="1" smtClean="0">
                <a:solidFill>
                  <a:schemeClr val="bg1"/>
                </a:solidFill>
                <a:latin typeface="+mj-lt"/>
              </a:rPr>
              <a:t>Nabarrete</a:t>
            </a:r>
            <a:r>
              <a:rPr lang="pt-BR" sz="2000" b="1" i="1" dirty="0" smtClean="0">
                <a:solidFill>
                  <a:schemeClr val="bg1"/>
                </a:solidFill>
                <a:latin typeface="+mj-lt"/>
              </a:rPr>
              <a:t> Jr.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1538" y="1480716"/>
            <a:ext cx="4632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rgbClr val="1C9448"/>
                </a:solidFill>
                <a:latin typeface="+mj-lt"/>
              </a:rPr>
              <a:t>Os </a:t>
            </a:r>
            <a:r>
              <a:rPr lang="pt-BR" sz="3600" b="1" dirty="0" smtClean="0">
                <a:solidFill>
                  <a:srgbClr val="1C9448"/>
                </a:solidFill>
                <a:latin typeface="+mj-lt"/>
              </a:rPr>
              <a:t>cuidados no </a:t>
            </a:r>
            <a:r>
              <a:rPr lang="pt-BR" sz="3600" b="1" dirty="0" smtClean="0">
                <a:solidFill>
                  <a:srgbClr val="1C9448"/>
                </a:solidFill>
                <a:latin typeface="+mj-lt"/>
              </a:rPr>
              <a:t>uso da tecnologia em meio a uma cultura pós-moderna</a:t>
            </a:r>
          </a:p>
        </p:txBody>
      </p:sp>
    </p:spTree>
    <p:extLst>
      <p:ext uri="{BB962C8B-B14F-4D97-AF65-F5344CB8AC3E}">
        <p14:creationId xmlns="" xmlns:p14="http://schemas.microsoft.com/office/powerpoint/2010/main" val="23816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0" grpId="0" animBg="1"/>
      <p:bldP spid="11" grpId="0" build="p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ecnologi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9" y="2562435"/>
            <a:ext cx="4896544" cy="43229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9532" y="116632"/>
            <a:ext cx="8508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+mj-lt"/>
                <a:cs typeface="Arial" pitchFamily="34" charset="0"/>
              </a:rPr>
              <a:t>O que a Tecnologia tem a ver com isso?</a:t>
            </a:r>
            <a:endParaRPr lang="pt-BR" sz="4000" b="1" dirty="0">
              <a:latin typeface="+mj-lt"/>
              <a:cs typeface="Arial" pitchFamily="34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755576" y="1556792"/>
            <a:ext cx="46085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000" dirty="0" smtClean="0"/>
              <a:t> É o meio de propagação da cultura atual.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pt-BR" sz="2000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000" dirty="0" smtClean="0"/>
              <a:t> Potencializa as características  da cultura pós-moderna.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pt-BR" sz="2000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endParaRPr lang="pt-BR" sz="2000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+mj-lt"/>
                <a:cs typeface="Arial" pitchFamily="34" charset="0"/>
              </a:rPr>
              <a:t>CUIDADOS/PERIGOS  </a:t>
            </a:r>
            <a:r>
              <a:rPr lang="pt-BR" sz="3600" b="1" dirty="0" smtClean="0">
                <a:latin typeface="+mj-lt"/>
                <a:cs typeface="Arial" pitchFamily="34" charset="0"/>
              </a:rPr>
              <a:t>NO USO DA TECNOLOGIA</a:t>
            </a:r>
            <a:endParaRPr lang="pt-BR" sz="3600" b="1" dirty="0">
              <a:latin typeface="+mj-lt"/>
              <a:cs typeface="Arial" pitchFamily="34" charset="0"/>
            </a:endParaRPr>
          </a:p>
        </p:txBody>
      </p:sp>
      <p:pic>
        <p:nvPicPr>
          <p:cNvPr id="5" name="Imagem 4" descr="iStock_000021403783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764704"/>
            <a:ext cx="9166905" cy="6093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+mj-lt"/>
                <a:cs typeface="Arial" pitchFamily="34" charset="0"/>
              </a:rPr>
              <a:t>1º - INFLUÊNCIAS CONTRÁRIAS </a:t>
            </a:r>
            <a:endParaRPr lang="pt-BR" sz="4000" b="1" dirty="0">
              <a:latin typeface="+mj-lt"/>
              <a:cs typeface="Arial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251520" y="2708920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u="sng" dirty="0" smtClean="0">
                <a:latin typeface="+mj-lt"/>
                <a:cs typeface="Arial" pitchFamily="34" charset="0"/>
              </a:rPr>
              <a:t>PERIGO: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latin typeface="+mj-lt"/>
                <a:cs typeface="Arial" pitchFamily="34" charset="0"/>
              </a:rPr>
              <a:t>Presença massiva, nas </a:t>
            </a:r>
            <a:r>
              <a:rPr lang="pt-BR" sz="2000" dirty="0" smtClean="0">
                <a:latin typeface="+mj-lt"/>
                <a:cs typeface="Arial" pitchFamily="34" charset="0"/>
              </a:rPr>
              <a:t>mídias </a:t>
            </a:r>
            <a:r>
              <a:rPr lang="pt-BR" sz="2000" dirty="0" smtClean="0">
                <a:latin typeface="+mj-lt"/>
                <a:cs typeface="Arial" pitchFamily="34" charset="0"/>
              </a:rPr>
              <a:t>digitais, de </a:t>
            </a:r>
            <a:r>
              <a:rPr lang="pt-BR" sz="2000" dirty="0" smtClean="0">
                <a:latin typeface="+mj-lt"/>
                <a:cs typeface="Arial" pitchFamily="34" charset="0"/>
              </a:rPr>
              <a:t>ideias contrárias aos princípios bíblicos.</a:t>
            </a:r>
            <a:endParaRPr lang="pt-BR" sz="2000" dirty="0">
              <a:latin typeface="+mj-lt"/>
              <a:cs typeface="Arial" pitchFamily="34" charset="0"/>
            </a:endParaRPr>
          </a:p>
        </p:txBody>
      </p:sp>
      <p:pic>
        <p:nvPicPr>
          <p:cNvPr id="7" name="Imagem 6" descr="aviso-cuidado[4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6384" y="1124744"/>
            <a:ext cx="5868144" cy="58377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aisagen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1º - </a:t>
            </a:r>
            <a:r>
              <a:rPr lang="pt-B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INFLUÊNCIAS CONTRÁRIAS</a:t>
            </a:r>
            <a:endParaRPr lang="pt-B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72008" y="2469117"/>
            <a:ext cx="41399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 que </a:t>
            </a:r>
            <a:r>
              <a:rPr lang="pt-B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devemos fazer</a:t>
            </a:r>
            <a:r>
              <a:rPr lang="pt-B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?</a:t>
            </a:r>
            <a:endParaRPr lang="pt-B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107504" y="5085184"/>
            <a:ext cx="8136904" cy="1754326"/>
          </a:xfrm>
          <a:custGeom>
            <a:avLst/>
            <a:gdLst>
              <a:gd name="connsiteX0" fmla="*/ 0 w 3816424"/>
              <a:gd name="connsiteY0" fmla="*/ 0 h 14865608"/>
              <a:gd name="connsiteX1" fmla="*/ 3816424 w 3816424"/>
              <a:gd name="connsiteY1" fmla="*/ 0 h 14865608"/>
              <a:gd name="connsiteX2" fmla="*/ 3816424 w 3816424"/>
              <a:gd name="connsiteY2" fmla="*/ 14865608 h 14865608"/>
              <a:gd name="connsiteX3" fmla="*/ 0 w 3816424"/>
              <a:gd name="connsiteY3" fmla="*/ 14865608 h 14865608"/>
              <a:gd name="connsiteX4" fmla="*/ 0 w 3816424"/>
              <a:gd name="connsiteY4" fmla="*/ 0 h 14865608"/>
              <a:gd name="connsiteX0" fmla="*/ 0 w 8662744"/>
              <a:gd name="connsiteY0" fmla="*/ 0 h 14865608"/>
              <a:gd name="connsiteX1" fmla="*/ 3816424 w 8662744"/>
              <a:gd name="connsiteY1" fmla="*/ 0 h 14865608"/>
              <a:gd name="connsiteX2" fmla="*/ 8662744 w 8662744"/>
              <a:gd name="connsiteY2" fmla="*/ 3252728 h 14865608"/>
              <a:gd name="connsiteX3" fmla="*/ 0 w 8662744"/>
              <a:gd name="connsiteY3" fmla="*/ 14865608 h 14865608"/>
              <a:gd name="connsiteX4" fmla="*/ 0 w 8662744"/>
              <a:gd name="connsiteY4" fmla="*/ 0 h 14865608"/>
              <a:gd name="connsiteX0" fmla="*/ 0 w 8662744"/>
              <a:gd name="connsiteY0" fmla="*/ 0 h 4167128"/>
              <a:gd name="connsiteX1" fmla="*/ 3816424 w 8662744"/>
              <a:gd name="connsiteY1" fmla="*/ 0 h 4167128"/>
              <a:gd name="connsiteX2" fmla="*/ 8662744 w 8662744"/>
              <a:gd name="connsiteY2" fmla="*/ 3252728 h 4167128"/>
              <a:gd name="connsiteX3" fmla="*/ 182880 w 8662744"/>
              <a:gd name="connsiteY3" fmla="*/ 4167128 h 4167128"/>
              <a:gd name="connsiteX4" fmla="*/ 0 w 8662744"/>
              <a:gd name="connsiteY4" fmla="*/ 0 h 4167128"/>
              <a:gd name="connsiteX0" fmla="*/ 0 w 8662744"/>
              <a:gd name="connsiteY0" fmla="*/ 0 h 4094557"/>
              <a:gd name="connsiteX1" fmla="*/ 3816424 w 8662744"/>
              <a:gd name="connsiteY1" fmla="*/ 0 h 4094557"/>
              <a:gd name="connsiteX2" fmla="*/ 8662744 w 8662744"/>
              <a:gd name="connsiteY2" fmla="*/ 3252728 h 4094557"/>
              <a:gd name="connsiteX3" fmla="*/ 23223 w 8662744"/>
              <a:gd name="connsiteY3" fmla="*/ 4094557 h 4094557"/>
              <a:gd name="connsiteX4" fmla="*/ 0 w 8662744"/>
              <a:gd name="connsiteY4" fmla="*/ 0 h 4094557"/>
              <a:gd name="connsiteX0" fmla="*/ 0 w 8357944"/>
              <a:gd name="connsiteY0" fmla="*/ 0 h 4094557"/>
              <a:gd name="connsiteX1" fmla="*/ 3816424 w 8357944"/>
              <a:gd name="connsiteY1" fmla="*/ 0 h 4094557"/>
              <a:gd name="connsiteX2" fmla="*/ 8357944 w 8357944"/>
              <a:gd name="connsiteY2" fmla="*/ 4051013 h 4094557"/>
              <a:gd name="connsiteX3" fmla="*/ 23223 w 8357944"/>
              <a:gd name="connsiteY3" fmla="*/ 4094557 h 4094557"/>
              <a:gd name="connsiteX4" fmla="*/ 0 w 8357944"/>
              <a:gd name="connsiteY4" fmla="*/ 0 h 4094557"/>
              <a:gd name="connsiteX0" fmla="*/ 0 w 8357944"/>
              <a:gd name="connsiteY0" fmla="*/ 0 h 4094557"/>
              <a:gd name="connsiteX1" fmla="*/ 8315852 w 8357944"/>
              <a:gd name="connsiteY1" fmla="*/ 14514 h 4094557"/>
              <a:gd name="connsiteX2" fmla="*/ 8357944 w 8357944"/>
              <a:gd name="connsiteY2" fmla="*/ 4051013 h 4094557"/>
              <a:gd name="connsiteX3" fmla="*/ 23223 w 8357944"/>
              <a:gd name="connsiteY3" fmla="*/ 4094557 h 4094557"/>
              <a:gd name="connsiteX4" fmla="*/ 0 w 8357944"/>
              <a:gd name="connsiteY4" fmla="*/ 0 h 4094557"/>
              <a:gd name="connsiteX0" fmla="*/ 0 w 8357944"/>
              <a:gd name="connsiteY0" fmla="*/ 0 h 4051013"/>
              <a:gd name="connsiteX1" fmla="*/ 8315852 w 8357944"/>
              <a:gd name="connsiteY1" fmla="*/ 14514 h 4051013"/>
              <a:gd name="connsiteX2" fmla="*/ 8357944 w 8357944"/>
              <a:gd name="connsiteY2" fmla="*/ 4051013 h 4051013"/>
              <a:gd name="connsiteX3" fmla="*/ 8709 w 8357944"/>
              <a:gd name="connsiteY3" fmla="*/ 3404938 h 4051013"/>
              <a:gd name="connsiteX4" fmla="*/ 0 w 8357944"/>
              <a:gd name="connsiteY4" fmla="*/ 0 h 4051013"/>
              <a:gd name="connsiteX0" fmla="*/ 0 w 8343430"/>
              <a:gd name="connsiteY0" fmla="*/ 0 h 3407369"/>
              <a:gd name="connsiteX1" fmla="*/ 8315852 w 8343430"/>
              <a:gd name="connsiteY1" fmla="*/ 14514 h 3407369"/>
              <a:gd name="connsiteX2" fmla="*/ 8343430 w 8343430"/>
              <a:gd name="connsiteY2" fmla="*/ 3407369 h 3407369"/>
              <a:gd name="connsiteX3" fmla="*/ 8709 w 8343430"/>
              <a:gd name="connsiteY3" fmla="*/ 3404938 h 3407369"/>
              <a:gd name="connsiteX4" fmla="*/ 0 w 8343430"/>
              <a:gd name="connsiteY4" fmla="*/ 0 h 340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3430" h="3407369">
                <a:moveTo>
                  <a:pt x="0" y="0"/>
                </a:moveTo>
                <a:lnTo>
                  <a:pt x="8315852" y="14514"/>
                </a:lnTo>
                <a:lnTo>
                  <a:pt x="8343430" y="3407369"/>
                </a:lnTo>
                <a:lnTo>
                  <a:pt x="8709" y="34049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numCol="1" spcCol="720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Tessalonicenses 5.21-22:</a:t>
            </a: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Julgai todas as coisas, retende o que é bom;</a:t>
            </a: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22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 abstende-vos de toda forma de mal.</a:t>
            </a:r>
            <a:endParaRPr lang="pt-BR" sz="2800" b="1" dirty="0" smtClean="0">
              <a:solidFill>
                <a:schemeClr val="bg1"/>
              </a:solidFill>
              <a:latin typeface="Arial" pitchFamily="34" charset="0"/>
              <a:ea typeface="Open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xting-while-driv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09857"/>
            <a:ext cx="9144000" cy="60717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+mj-lt"/>
                <a:cs typeface="Arial" pitchFamily="34" charset="0"/>
              </a:rPr>
              <a:t>2º - IMEDIATISMO</a:t>
            </a:r>
            <a:endParaRPr lang="pt-BR" sz="4000" b="1" dirty="0">
              <a:latin typeface="+mj-lt"/>
              <a:cs typeface="Arial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0" y="2708920"/>
            <a:ext cx="9144000" cy="1754326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     </a:t>
            </a:r>
            <a:r>
              <a:rPr lang="pt-BR" sz="2400" b="1" u="sng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PERIGOS: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Desejo de estar sempre conectado, gerando ansiedade e estresse.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Querer viver sempre o “agora”, o imediato, “</a:t>
            </a:r>
            <a:r>
              <a:rPr lang="pt-BR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em tempo real”.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Screen-Shot-2012-11-16-at-23.59.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1228"/>
            <a:ext cx="9144000" cy="61341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+mj-lt"/>
                <a:cs typeface="Arial" pitchFamily="34" charset="0"/>
              </a:rPr>
              <a:t>2º - IMEDIATISMO</a:t>
            </a:r>
            <a:endParaRPr lang="pt-BR" sz="4000" dirty="0">
              <a:latin typeface="+mj-lt"/>
              <a:cs typeface="Arial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251520" y="2348880"/>
            <a:ext cx="8640960" cy="3831818"/>
          </a:xfrm>
          <a:prstGeom prst="rect">
            <a:avLst/>
          </a:prstGeom>
          <a:solidFill>
            <a:schemeClr val="tx1">
              <a:lumMod val="50000"/>
              <a:lumOff val="5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err="1" smtClean="0">
                <a:solidFill>
                  <a:schemeClr val="bg1"/>
                </a:solidFill>
              </a:rPr>
              <a:t>Pv</a:t>
            </a:r>
            <a:r>
              <a:rPr lang="pt-BR" b="1" dirty="0" smtClean="0">
                <a:solidFill>
                  <a:schemeClr val="bg1"/>
                </a:solidFill>
              </a:rPr>
              <a:t> 19.2</a:t>
            </a:r>
            <a:r>
              <a:rPr lang="pt-BR" b="1" dirty="0" smtClean="0">
                <a:solidFill>
                  <a:schemeClr val="bg1"/>
                </a:solidFill>
              </a:rPr>
              <a:t>   Não é bom proceder sem refletir, e peca quem é precipitado.</a:t>
            </a:r>
            <a:r>
              <a:rPr lang="pt-BR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endParaRPr lang="pt-BR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Pv</a:t>
            </a:r>
            <a:r>
              <a:rPr lang="pt-BR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21.5</a:t>
            </a:r>
            <a:r>
              <a:rPr lang="pt-BR" b="1" dirty="0" smtClean="0">
                <a:solidFill>
                  <a:schemeClr val="bg1"/>
                </a:solidFill>
              </a:rPr>
              <a:t>   Os planos do diligente tendem à abundância, mas a pressa excessiva, à pobreza</a:t>
            </a:r>
            <a:r>
              <a:rPr lang="pt-BR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pt-BR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err="1" smtClean="0">
                <a:solidFill>
                  <a:schemeClr val="bg1"/>
                </a:solidFill>
              </a:rPr>
              <a:t>Lc</a:t>
            </a:r>
            <a:r>
              <a:rPr lang="pt-BR" b="1" dirty="0" smtClean="0">
                <a:solidFill>
                  <a:schemeClr val="bg1"/>
                </a:solidFill>
              </a:rPr>
              <a:t> 12.22</a:t>
            </a:r>
            <a:r>
              <a:rPr lang="pt-BR" b="1" dirty="0" smtClean="0">
                <a:solidFill>
                  <a:schemeClr val="bg1"/>
                </a:solidFill>
              </a:rPr>
              <a:t>   </a:t>
            </a:r>
            <a:r>
              <a:rPr lang="pt-BR" b="1" dirty="0" smtClean="0">
                <a:solidFill>
                  <a:schemeClr val="bg1"/>
                </a:solidFill>
              </a:rPr>
              <a:t>Não </a:t>
            </a:r>
            <a:r>
              <a:rPr lang="pt-BR" b="1" dirty="0" smtClean="0">
                <a:solidFill>
                  <a:schemeClr val="bg1"/>
                </a:solidFill>
              </a:rPr>
              <a:t>andeis ansiosos pela vossa vida, quanto ao que haveis de comer, nem pelo vosso corpo, quanto ao que haveis de vestir. </a:t>
            </a:r>
            <a:endParaRPr lang="pt-BR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err="1" smtClean="0">
                <a:solidFill>
                  <a:schemeClr val="bg1"/>
                </a:solidFill>
              </a:rPr>
              <a:t>Fp</a:t>
            </a:r>
            <a:r>
              <a:rPr lang="pt-BR" b="1" dirty="0" smtClean="0">
                <a:solidFill>
                  <a:schemeClr val="bg1"/>
                </a:solidFill>
              </a:rPr>
              <a:t> 4.6</a:t>
            </a:r>
            <a:r>
              <a:rPr lang="pt-BR" b="1" dirty="0" smtClean="0">
                <a:solidFill>
                  <a:schemeClr val="bg1"/>
                </a:solidFill>
              </a:rPr>
              <a:t>   Não andeis ansiosos de coisa alguma; em tudo, porém, sejam conhecidas, diante de Deus, as vossas petições, pela oração e pela súplica, com ações de graças.</a:t>
            </a:r>
            <a:endParaRPr lang="pt-BR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0" y="1340768"/>
            <a:ext cx="41399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 que </a:t>
            </a:r>
            <a:r>
              <a:rPr lang="pt-B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devemos fazer</a:t>
            </a:r>
            <a:r>
              <a:rPr lang="pt-B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?</a:t>
            </a:r>
            <a:endParaRPr lang="pt-B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lienaçã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48145"/>
            <a:ext cx="9144000" cy="76061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-8719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2º - IMEDIATISMO</a:t>
            </a:r>
            <a:endParaRPr lang="pt-BR" sz="40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 rot="19897246">
            <a:off x="1776888" y="2518899"/>
            <a:ext cx="6360173" cy="7546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FF0000"/>
                </a:solidFill>
              </a:rPr>
              <a:t>Desconectar-se por um tempo.</a:t>
            </a:r>
            <a:endParaRPr lang="pt-BR" sz="32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1619672" y="6165304"/>
            <a:ext cx="636017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FFFF00"/>
                </a:solidFill>
              </a:rPr>
              <a:t>Tire folga dos seus dispositivos.</a:t>
            </a:r>
            <a:endParaRPr lang="pt-BR" sz="3200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uiExpand="1" build="allAtOnce" animBg="1"/>
      <p:bldP spid="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ti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668419"/>
            <a:ext cx="9049803" cy="61895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+mj-lt"/>
                <a:cs typeface="Arial" pitchFamily="34" charset="0"/>
              </a:rPr>
              <a:t>3º - HEDONISMO</a:t>
            </a:r>
            <a:endParaRPr lang="pt-BR" sz="4000" b="1" dirty="0">
              <a:latin typeface="+mj-lt"/>
              <a:cs typeface="Arial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0" y="2708920"/>
            <a:ext cx="9144000" cy="1754326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     </a:t>
            </a:r>
            <a:r>
              <a:rPr lang="pt-BR" sz="2400" b="1" u="sng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PERIGOS: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Ceder aos encantos de uma cultura hedonista.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pt-BR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Usar a tecnologia como meio de buscar e encontrar prazer .</a:t>
            </a:r>
            <a:endParaRPr lang="pt-B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wallpaper-meditar-biblia-lei_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16632"/>
            <a:ext cx="9144000" cy="707886"/>
          </a:xfrm>
          <a:prstGeom prst="rect">
            <a:avLst/>
          </a:prstGeom>
          <a:solidFill>
            <a:schemeClr val="tx2">
              <a:lumMod val="40000"/>
              <a:lumOff val="6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+mj-lt"/>
                <a:cs typeface="Arial" pitchFamily="34" charset="0"/>
              </a:rPr>
              <a:t>3º </a:t>
            </a:r>
            <a:r>
              <a:rPr lang="pt-BR" sz="4000" b="1" dirty="0" smtClean="0">
                <a:latin typeface="+mj-lt"/>
                <a:cs typeface="Arial" pitchFamily="34" charset="0"/>
              </a:rPr>
              <a:t>- </a:t>
            </a:r>
            <a:r>
              <a:rPr lang="pt-BR" sz="4000" b="1" dirty="0" smtClean="0">
                <a:latin typeface="+mj-lt"/>
                <a:cs typeface="Arial" pitchFamily="34" charset="0"/>
              </a:rPr>
              <a:t>HEDONISMO</a:t>
            </a:r>
            <a:endParaRPr lang="pt-BR" sz="4000" b="1" dirty="0">
              <a:latin typeface="+mj-lt"/>
              <a:cs typeface="Arial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323528" y="3230974"/>
            <a:ext cx="3456384" cy="2942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t-BR" sz="21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Buscar prazer e felicidade fazendo a vontade de Deus.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sz="21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1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Buscar prazer e felicidade em Deus, na sua palavra e de acordo ela.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0" y="1412776"/>
            <a:ext cx="4139952" cy="671851"/>
          </a:xfrm>
          <a:prstGeom prst="rect">
            <a:avLst/>
          </a:prstGeom>
          <a:solidFill>
            <a:schemeClr val="tx2">
              <a:lumMod val="40000"/>
              <a:lumOff val="6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>
                <a:latin typeface="+mj-lt"/>
                <a:cs typeface="Arial" pitchFamily="34" charset="0"/>
              </a:rPr>
              <a:t>O que </a:t>
            </a:r>
            <a:r>
              <a:rPr lang="pt-BR" sz="2800" b="1" dirty="0" smtClean="0">
                <a:latin typeface="+mj-lt"/>
                <a:cs typeface="Arial" pitchFamily="34" charset="0"/>
              </a:rPr>
              <a:t>devemos fazer</a:t>
            </a:r>
            <a:r>
              <a:rPr lang="pt-BR" sz="2800" b="1" dirty="0" smtClean="0">
                <a:latin typeface="+mj-lt"/>
                <a:cs typeface="Arial" pitchFamily="34" charset="0"/>
              </a:rPr>
              <a:t>?</a:t>
            </a:r>
            <a:endParaRPr lang="pt-BR" sz="2800" b="1" dirty="0">
              <a:latin typeface="+mj-lt"/>
              <a:cs typeface="Arial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6300192" y="4869160"/>
            <a:ext cx="1656184" cy="51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1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Salmo 1.2</a:t>
            </a:r>
            <a:endParaRPr lang="pt-BR" sz="21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1408"/>
            <a:ext cx="9144000" cy="231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404664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bom que você compareceu a esta aula!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013176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Deus lhe dê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uma ótima semana!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8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8640" y="-27384"/>
            <a:ext cx="10369152" cy="6914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2488" y="1061442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u="sng" dirty="0" smtClean="0"/>
              <a:t>VERSÍCULO BASE:</a:t>
            </a:r>
            <a:endParaRPr lang="pt-BR" sz="2400" b="1" u="sng" dirty="0" smtClean="0"/>
          </a:p>
          <a:p>
            <a:pPr>
              <a:lnSpc>
                <a:spcPct val="150000"/>
              </a:lnSpc>
            </a:pPr>
            <a:endParaRPr lang="pt-BR" sz="2400" b="1" u="sng" dirty="0" smtClean="0"/>
          </a:p>
          <a:p>
            <a:pPr algn="r">
              <a:lnSpc>
                <a:spcPct val="150000"/>
              </a:lnSpc>
            </a:pPr>
            <a:r>
              <a:rPr lang="pt-BR" sz="3200" b="1" dirty="0" smtClean="0"/>
              <a:t>Santifica-os na verdade; a tua palavra é a verdade. </a:t>
            </a:r>
          </a:p>
          <a:p>
            <a:pPr algn="r">
              <a:lnSpc>
                <a:spcPct val="150000"/>
              </a:lnSpc>
            </a:pPr>
            <a:r>
              <a:rPr lang="pt-BR" sz="2400" dirty="0" smtClean="0"/>
              <a:t>João 17.17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41229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848872" cy="1296144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O </a:t>
            </a:r>
            <a:r>
              <a:rPr lang="pt-BR" b="1" dirty="0" smtClean="0"/>
              <a:t>que é </a:t>
            </a:r>
            <a:r>
              <a:rPr lang="pt-BR" b="1" dirty="0" smtClean="0">
                <a:solidFill>
                  <a:schemeClr val="tx1"/>
                </a:solidFill>
              </a:rPr>
              <a:t>Pós-modernidade?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6" name="Imagem 5" descr="relativis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628800"/>
            <a:ext cx="3879431" cy="3978905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5220072" y="1628800"/>
            <a:ext cx="3456384" cy="45365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</a:rPr>
              <a:t>Ao decretar que </a:t>
            </a:r>
            <a:r>
              <a:rPr lang="pt-BR" sz="2800" b="1" dirty="0" smtClean="0">
                <a:solidFill>
                  <a:schemeClr val="tx1"/>
                </a:solidFill>
                <a:latin typeface="Calibri" pitchFamily="34" charset="0"/>
              </a:rPr>
              <a:t>Deus não existe</a:t>
            </a:r>
            <a:r>
              <a:rPr lang="pt-BR" sz="2800" dirty="0" smtClean="0">
                <a:solidFill>
                  <a:schemeClr val="tx1"/>
                </a:solidFill>
                <a:latin typeface="Calibri" pitchFamily="34" charset="0"/>
              </a:rPr>
              <a:t> , o homem pós-moderno rejeita qualquer </a:t>
            </a:r>
            <a:r>
              <a:rPr lang="pt-BR" sz="2800" b="1" dirty="0" smtClean="0">
                <a:solidFill>
                  <a:schemeClr val="tx1"/>
                </a:solidFill>
                <a:latin typeface="Calibri" pitchFamily="34" charset="0"/>
              </a:rPr>
              <a:t>padrão de moral e de verdade.</a:t>
            </a:r>
          </a:p>
        </p:txBody>
      </p:sp>
    </p:spTree>
    <p:extLst>
      <p:ext uri="{BB962C8B-B14F-4D97-AF65-F5344CB8AC3E}">
        <p14:creationId xmlns="" xmlns:p14="http://schemas.microsoft.com/office/powerpoint/2010/main" val="3870419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o-salt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6896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Pós-modernidade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539552" y="1556792"/>
            <a:ext cx="8208912" cy="2520280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A pós modernidade tem dito: é preciso romper as amarras das relações de poder que </a:t>
            </a:r>
            <a:r>
              <a:rPr lang="pt-BR" sz="2400" b="1" i="1" dirty="0" smtClean="0">
                <a:solidFill>
                  <a:schemeClr val="bg1"/>
                </a:solidFill>
              </a:rPr>
              <a:t>impediam a execução do desejo</a:t>
            </a:r>
            <a:r>
              <a:rPr lang="pt-BR" sz="2400" i="1" dirty="0" smtClean="0">
                <a:solidFill>
                  <a:schemeClr val="bg1"/>
                </a:solidFill>
              </a:rPr>
              <a:t>.</a:t>
            </a:r>
          </a:p>
          <a:p>
            <a:pPr lvl="0">
              <a:spcBef>
                <a:spcPct val="0"/>
              </a:spcBef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Os valores que nos amarravam, acabaram. Cada um escolhe seu percurso.</a:t>
            </a:r>
          </a:p>
          <a:p>
            <a:pPr lvl="0" algn="r">
              <a:spcBef>
                <a:spcPct val="0"/>
              </a:spcBef>
              <a:defRPr/>
            </a:pPr>
            <a:r>
              <a:rPr lang="pt-BR" sz="1600" i="1" dirty="0" smtClean="0">
                <a:solidFill>
                  <a:schemeClr val="bg1"/>
                </a:solidFill>
              </a:rPr>
              <a:t>                 O pensamento pós moderno e a falência da modernidade – </a:t>
            </a:r>
            <a:r>
              <a:rPr lang="pt-BR" sz="1600" i="1" dirty="0" err="1" smtClean="0">
                <a:solidFill>
                  <a:schemeClr val="bg1"/>
                </a:solidFill>
              </a:rPr>
              <a:t>Juremir</a:t>
            </a:r>
            <a:r>
              <a:rPr lang="pt-BR" sz="1600" i="1" dirty="0" smtClean="0">
                <a:solidFill>
                  <a:schemeClr val="bg1"/>
                </a:solidFill>
              </a:rPr>
              <a:t> </a:t>
            </a:r>
            <a:r>
              <a:rPr lang="pt-BR" sz="1600" i="1" dirty="0" smtClean="0">
                <a:solidFill>
                  <a:schemeClr val="bg1"/>
                </a:solidFill>
              </a:rPr>
              <a:t>Machado 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39552" y="4509120"/>
            <a:ext cx="8208912" cy="1728192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“Ao individuo pós-moderno não interessa uma consciência vigilante, mas sim, </a:t>
            </a:r>
            <a:r>
              <a:rPr lang="pt-BR" sz="2400" b="1" i="1" dirty="0" smtClean="0">
                <a:solidFill>
                  <a:schemeClr val="bg1"/>
                </a:solidFill>
              </a:rPr>
              <a:t>um ego sem fronteiras</a:t>
            </a:r>
            <a:r>
              <a:rPr lang="pt-BR" sz="2400" i="1" dirty="0" smtClean="0">
                <a:solidFill>
                  <a:schemeClr val="bg1"/>
                </a:solidFill>
              </a:rPr>
              <a:t>”.</a:t>
            </a:r>
          </a:p>
          <a:p>
            <a:pPr algn="r">
              <a:spcBef>
                <a:spcPct val="0"/>
              </a:spcBef>
              <a:defRPr/>
            </a:pPr>
            <a:r>
              <a:rPr lang="pt-BR" sz="2400" i="1" dirty="0" smtClean="0">
                <a:solidFill>
                  <a:schemeClr val="bg1"/>
                </a:solidFill>
              </a:rPr>
              <a:t>                                                       </a:t>
            </a:r>
            <a:r>
              <a:rPr lang="pt-BR" sz="1600" i="1" dirty="0" smtClean="0">
                <a:solidFill>
                  <a:schemeClr val="bg1"/>
                </a:solidFill>
              </a:rPr>
              <a:t>Jair </a:t>
            </a:r>
            <a:r>
              <a:rPr lang="pt-BR" sz="1600" i="1" dirty="0" smtClean="0">
                <a:solidFill>
                  <a:schemeClr val="bg1"/>
                </a:solidFill>
              </a:rPr>
              <a:t>Ferreira dos Santos - O que é pós-moderno</a:t>
            </a:r>
            <a:endParaRPr lang="pt-BR" sz="16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11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611560" y="1412776"/>
            <a:ext cx="4392488" cy="4176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3200" b="1" i="1" dirty="0" smtClean="0">
                <a:solidFill>
                  <a:schemeClr val="bg1"/>
                </a:solidFill>
              </a:rPr>
              <a:t>A existência humana </a:t>
            </a:r>
            <a:r>
              <a:rPr lang="pt-BR" sz="3200" b="1" i="1" u="sng" dirty="0" smtClean="0">
                <a:solidFill>
                  <a:schemeClr val="bg1"/>
                </a:solidFill>
              </a:rPr>
              <a:t>perde o sentido </a:t>
            </a:r>
            <a:r>
              <a:rPr lang="pt-BR" sz="3200" b="1" i="1" dirty="0" smtClean="0">
                <a:solidFill>
                  <a:schemeClr val="bg1"/>
                </a:solidFill>
              </a:rPr>
              <a:t>quando os absolutos são vaporizados.</a:t>
            </a:r>
          </a:p>
          <a:p>
            <a:pPr algn="ctr">
              <a:buNone/>
            </a:pPr>
            <a:endParaRPr lang="pt-BR" sz="1400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2000" i="1" dirty="0" smtClean="0">
                <a:solidFill>
                  <a:schemeClr val="bg1"/>
                </a:solidFill>
              </a:rPr>
              <a:t>Rev. Leandro </a:t>
            </a:r>
            <a:r>
              <a:rPr lang="pt-BR" sz="2000" i="1" dirty="0" smtClean="0">
                <a:solidFill>
                  <a:schemeClr val="bg1"/>
                </a:solidFill>
              </a:rPr>
              <a:t>Lima – Brilhe a sua Luz</a:t>
            </a:r>
          </a:p>
        </p:txBody>
      </p:sp>
      <p:pic>
        <p:nvPicPr>
          <p:cNvPr id="13" name="Imagem 12" descr="livro-brilhe-a-sua-luz-207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00808"/>
            <a:ext cx="2732703" cy="39604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56043_Papel-de-Parede-Geleira--56043_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509520" cy="980728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Em busca de um sentindo...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321297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pt-BR" dirty="0" smtClean="0">
              <a:solidFill>
                <a:srgbClr val="984807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pt-BR" dirty="0" smtClean="0">
              <a:solidFill>
                <a:srgbClr val="984807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6" y="4509121"/>
            <a:ext cx="6120680" cy="16466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i="1" dirty="0" smtClean="0">
                <a:solidFill>
                  <a:schemeClr val="bg1"/>
                </a:solidFill>
              </a:rPr>
              <a:t>“Corremos sobre gelo fino. Se pararmos ou diminuirmos a velocidade, o gelo se rompe e nós morreremos. Então corremos. Não importa para onde, o importante é correr. E rápido. ” </a:t>
            </a:r>
          </a:p>
          <a:p>
            <a:pPr algn="r">
              <a:spcBef>
                <a:spcPts val="600"/>
              </a:spcBef>
            </a:pPr>
            <a:r>
              <a:rPr lang="pt-BR" sz="1600" dirty="0" err="1" smtClean="0">
                <a:solidFill>
                  <a:schemeClr val="bg1"/>
                </a:solidFill>
              </a:rPr>
              <a:t>Zygmunt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Bauman</a:t>
            </a:r>
            <a:r>
              <a:rPr lang="pt-BR" sz="1600" dirty="0" smtClean="0">
                <a:solidFill>
                  <a:schemeClr val="bg1"/>
                </a:solidFill>
              </a:rPr>
              <a:t> - </a:t>
            </a:r>
            <a:r>
              <a:rPr lang="pt-BR" sz="1600" dirty="0" err="1" smtClean="0">
                <a:solidFill>
                  <a:schemeClr val="bg1"/>
                </a:solidFill>
              </a:rPr>
              <a:t>Sociológo</a:t>
            </a:r>
            <a:r>
              <a:rPr lang="pt-BR" sz="1600" dirty="0" smtClean="0">
                <a:solidFill>
                  <a:schemeClr val="bg1"/>
                </a:solidFill>
              </a:rPr>
              <a:t> polonês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71600" y="2636912"/>
            <a:ext cx="7488832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O homem pós-moderno </a:t>
            </a:r>
            <a:r>
              <a:rPr lang="pt-BR" sz="2000" smtClean="0">
                <a:solidFill>
                  <a:schemeClr val="bg1"/>
                </a:solidFill>
              </a:rPr>
              <a:t>é </a:t>
            </a:r>
            <a:r>
              <a:rPr lang="pt-BR" sz="2000" smtClean="0">
                <a:solidFill>
                  <a:schemeClr val="bg1"/>
                </a:solidFill>
              </a:rPr>
              <a:t>angustiado</a:t>
            </a:r>
            <a:r>
              <a:rPr lang="pt-BR" sz="2000" dirty="0" smtClean="0">
                <a:solidFill>
                  <a:schemeClr val="bg1"/>
                </a:solidFill>
              </a:rPr>
              <a:t>, aflito, pois vive lutando para encontrar algo que lhe dê algum significado. 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43608" y="90872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 smtClean="0">
              <a:solidFill>
                <a:schemeClr val="bg1"/>
              </a:solidFill>
            </a:endParaRPr>
          </a:p>
          <a:p>
            <a:r>
              <a:rPr lang="pt-BR" sz="2000" dirty="0" smtClean="0">
                <a:solidFill>
                  <a:schemeClr val="bg1"/>
                </a:solidFill>
              </a:rPr>
              <a:t>Na cultura relativista, o sentido da vida desaparece e o desespero só aumenta.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11" name="Imagem 10" descr="Zigmunt_Bauman_na_20_Forumi_vydavci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509120"/>
            <a:ext cx="2304256" cy="1728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0419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725544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Consequências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imediatis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211173" cy="5184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Consequências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6" name="Imagem 5" descr="hedonismo-1-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Consequências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6" name="Imagem 15" descr="consumis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31600"/>
            <a:ext cx="9144000" cy="4937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1217</Words>
  <Application>Microsoft Office PowerPoint</Application>
  <PresentationFormat>Apresentação na tela (4:3)</PresentationFormat>
  <Paragraphs>121</Paragraphs>
  <Slides>19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Myriad Arabic</vt:lpstr>
      <vt:lpstr>Open Sans</vt:lpstr>
      <vt:lpstr>Times New Roman</vt:lpstr>
      <vt:lpstr>Wingdings</vt:lpstr>
      <vt:lpstr>Office Theme</vt:lpstr>
      <vt:lpstr>Slide 1</vt:lpstr>
      <vt:lpstr>Slide 2</vt:lpstr>
      <vt:lpstr>O que é Pós-modernidade?</vt:lpstr>
      <vt:lpstr>Pós-modernidade</vt:lpstr>
      <vt:lpstr>Slide 5</vt:lpstr>
      <vt:lpstr>Em busca de um sentindo...</vt:lpstr>
      <vt:lpstr>Consequências</vt:lpstr>
      <vt:lpstr>Consequências</vt:lpstr>
      <vt:lpstr>Consequências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WOBi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Dantas da Silva</dc:creator>
  <cp:lastModifiedBy>Casa</cp:lastModifiedBy>
  <cp:revision>166</cp:revision>
  <dcterms:created xsi:type="dcterms:W3CDTF">2015-02-04T17:18:02Z</dcterms:created>
  <dcterms:modified xsi:type="dcterms:W3CDTF">2015-03-01T04:10:37Z</dcterms:modified>
</cp:coreProperties>
</file>