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8" r:id="rId3"/>
    <p:sldId id="267" r:id="rId4"/>
    <p:sldId id="295" r:id="rId5"/>
    <p:sldId id="275" r:id="rId6"/>
    <p:sldId id="256" r:id="rId7"/>
    <p:sldId id="257" r:id="rId8"/>
    <p:sldId id="279" r:id="rId9"/>
    <p:sldId id="260" r:id="rId10"/>
    <p:sldId id="280" r:id="rId11"/>
    <p:sldId id="281" r:id="rId12"/>
    <p:sldId id="282" r:id="rId13"/>
    <p:sldId id="283" r:id="rId14"/>
    <p:sldId id="292" r:id="rId15"/>
    <p:sldId id="25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3949E-151D-46CE-9224-F721E123515A}" v="700" dt="2024-06-09T12:55:49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2" autoAdjust="0"/>
    <p:restoredTop sz="89054" autoAdjust="0"/>
  </p:normalViewPr>
  <p:slideViewPr>
    <p:cSldViewPr snapToGrid="0">
      <p:cViewPr varScale="1">
        <p:scale>
          <a:sx n="58" d="100"/>
          <a:sy n="58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-96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Buarque" userId="b3693939048b7a5b" providerId="LiveId" clId="{A523949E-151D-46CE-9224-F721E123515A}"/>
    <pc:docChg chg="undo custSel addSld delSld modSld sldOrd">
      <pc:chgData name="André Buarque" userId="b3693939048b7a5b" providerId="LiveId" clId="{A523949E-151D-46CE-9224-F721E123515A}" dt="2024-06-09T13:12:53.953" v="2251" actId="20577"/>
      <pc:docMkLst>
        <pc:docMk/>
      </pc:docMkLst>
      <pc:sldChg chg="modNotesTx">
        <pc:chgData name="André Buarque" userId="b3693939048b7a5b" providerId="LiveId" clId="{A523949E-151D-46CE-9224-F721E123515A}" dt="2024-06-09T13:12:53.953" v="2251" actId="20577"/>
        <pc:sldMkLst>
          <pc:docMk/>
          <pc:sldMk cId="1161434917" sldId="257"/>
        </pc:sldMkLst>
      </pc:sldChg>
      <pc:sldChg chg="addSp delSp modSp mod">
        <pc:chgData name="André Buarque" userId="b3693939048b7a5b" providerId="LiveId" clId="{A523949E-151D-46CE-9224-F721E123515A}" dt="2024-05-27T23:14:58.220" v="2" actId="207"/>
        <pc:sldMkLst>
          <pc:docMk/>
          <pc:sldMk cId="0" sldId="267"/>
        </pc:sldMkLst>
        <pc:graphicFrameChg chg="del">
          <ac:chgData name="André Buarque" userId="b3693939048b7a5b" providerId="LiveId" clId="{A523949E-151D-46CE-9224-F721E123515A}" dt="2024-05-27T23:14:34.265" v="0" actId="478"/>
          <ac:graphicFrameMkLst>
            <pc:docMk/>
            <pc:sldMk cId="0" sldId="267"/>
            <ac:graphicFrameMk id="3" creationId="{B130E063-DFC2-A5C9-199F-A1806ACBC09D}"/>
          </ac:graphicFrameMkLst>
        </pc:graphicFrameChg>
        <pc:graphicFrameChg chg="add mod modGraphic">
          <ac:chgData name="André Buarque" userId="b3693939048b7a5b" providerId="LiveId" clId="{A523949E-151D-46CE-9224-F721E123515A}" dt="2024-05-27T23:14:58.220" v="2" actId="207"/>
          <ac:graphicFrameMkLst>
            <pc:docMk/>
            <pc:sldMk cId="0" sldId="267"/>
            <ac:graphicFrameMk id="4" creationId="{E87CC813-B847-6001-89B7-6CE1BBF82596}"/>
          </ac:graphicFrameMkLst>
        </pc:graphicFrameChg>
      </pc:sldChg>
      <pc:sldChg chg="addSp modSp mod modAnim">
        <pc:chgData name="André Buarque" userId="b3693939048b7a5b" providerId="LiveId" clId="{A523949E-151D-46CE-9224-F721E123515A}" dt="2024-06-09T12:41:05.646" v="1979" actId="20577"/>
        <pc:sldMkLst>
          <pc:docMk/>
          <pc:sldMk cId="3560951636" sldId="275"/>
        </pc:sldMkLst>
        <pc:spChg chg="mod">
          <ac:chgData name="André Buarque" userId="b3693939048b7a5b" providerId="LiveId" clId="{A523949E-151D-46CE-9224-F721E123515A}" dt="2024-06-04T16:13:21.975" v="1743" actId="1036"/>
          <ac:spMkLst>
            <pc:docMk/>
            <pc:sldMk cId="3560951636" sldId="275"/>
            <ac:spMk id="4" creationId="{5A52C771-AF24-5548-A78F-7BE6C306DD07}"/>
          </ac:spMkLst>
        </pc:spChg>
        <pc:spChg chg="mod">
          <ac:chgData name="André Buarque" userId="b3693939048b7a5b" providerId="LiveId" clId="{A523949E-151D-46CE-9224-F721E123515A}" dt="2024-06-04T16:13:28.068" v="1748" actId="1036"/>
          <ac:spMkLst>
            <pc:docMk/>
            <pc:sldMk cId="3560951636" sldId="275"/>
            <ac:spMk id="7" creationId="{126848F1-BE4A-4394-0875-D07686B09357}"/>
          </ac:spMkLst>
        </pc:spChg>
        <pc:spChg chg="mod">
          <ac:chgData name="André Buarque" userId="b3693939048b7a5b" providerId="LiveId" clId="{A523949E-151D-46CE-9224-F721E123515A}" dt="2024-06-04T16:13:33.662" v="1753" actId="1036"/>
          <ac:spMkLst>
            <pc:docMk/>
            <pc:sldMk cId="3560951636" sldId="275"/>
            <ac:spMk id="10" creationId="{AF34FD21-2242-74F2-2114-8A2930F012D2}"/>
          </ac:spMkLst>
        </pc:spChg>
        <pc:spChg chg="mod">
          <ac:chgData name="André Buarque" userId="b3693939048b7a5b" providerId="LiveId" clId="{A523949E-151D-46CE-9224-F721E123515A}" dt="2024-06-04T16:13:43.505" v="1758" actId="1036"/>
          <ac:spMkLst>
            <pc:docMk/>
            <pc:sldMk cId="3560951636" sldId="275"/>
            <ac:spMk id="12" creationId="{BBF2BE08-C120-B93F-FDBE-602D533B10C3}"/>
          </ac:spMkLst>
        </pc:spChg>
        <pc:spChg chg="add mod">
          <ac:chgData name="André Buarque" userId="b3693939048b7a5b" providerId="LiveId" clId="{A523949E-151D-46CE-9224-F721E123515A}" dt="2024-06-09T12:41:05.646" v="1979" actId="20577"/>
          <ac:spMkLst>
            <pc:docMk/>
            <pc:sldMk cId="3560951636" sldId="275"/>
            <ac:spMk id="14" creationId="{D9F41D6B-ACA1-8289-4AFD-DFAFC2A8A417}"/>
          </ac:spMkLst>
        </pc:spChg>
        <pc:spChg chg="add mod">
          <ac:chgData name="André Buarque" userId="b3693939048b7a5b" providerId="LiveId" clId="{A523949E-151D-46CE-9224-F721E123515A}" dt="2024-06-04T16:20:36.156" v="1954" actId="207"/>
          <ac:spMkLst>
            <pc:docMk/>
            <pc:sldMk cId="3560951636" sldId="275"/>
            <ac:spMk id="15" creationId="{29E275FD-2F82-5D5B-476A-7A99BF8AF4A7}"/>
          </ac:spMkLst>
        </pc:spChg>
        <pc:spChg chg="add mod">
          <ac:chgData name="André Buarque" userId="b3693939048b7a5b" providerId="LiveId" clId="{A523949E-151D-46CE-9224-F721E123515A}" dt="2024-06-04T16:20:52.343" v="1958" actId="207"/>
          <ac:spMkLst>
            <pc:docMk/>
            <pc:sldMk cId="3560951636" sldId="275"/>
            <ac:spMk id="16" creationId="{55796D83-D020-1A38-071D-396CC40DE9E3}"/>
          </ac:spMkLst>
        </pc:spChg>
      </pc:sldChg>
      <pc:sldChg chg="modSp mod">
        <pc:chgData name="André Buarque" userId="b3693939048b7a5b" providerId="LiveId" clId="{A523949E-151D-46CE-9224-F721E123515A}" dt="2024-06-02T02:25:27.853" v="109" actId="207"/>
        <pc:sldMkLst>
          <pc:docMk/>
          <pc:sldMk cId="2393447450" sldId="279"/>
        </pc:sldMkLst>
        <pc:spChg chg="mod">
          <ac:chgData name="André Buarque" userId="b3693939048b7a5b" providerId="LiveId" clId="{A523949E-151D-46CE-9224-F721E123515A}" dt="2024-06-02T02:25:17.010" v="107" actId="207"/>
          <ac:spMkLst>
            <pc:docMk/>
            <pc:sldMk cId="2393447450" sldId="279"/>
            <ac:spMk id="7" creationId="{0B207E68-0223-7613-6D86-95848419EB46}"/>
          </ac:spMkLst>
        </pc:spChg>
        <pc:spChg chg="mod">
          <ac:chgData name="André Buarque" userId="b3693939048b7a5b" providerId="LiveId" clId="{A523949E-151D-46CE-9224-F721E123515A}" dt="2024-06-02T02:25:23.088" v="108" actId="207"/>
          <ac:spMkLst>
            <pc:docMk/>
            <pc:sldMk cId="2393447450" sldId="279"/>
            <ac:spMk id="9" creationId="{7EE20DD3-0F49-BCB9-C0AD-1E70DBA49F4A}"/>
          </ac:spMkLst>
        </pc:spChg>
        <pc:spChg chg="mod">
          <ac:chgData name="André Buarque" userId="b3693939048b7a5b" providerId="LiveId" clId="{A523949E-151D-46CE-9224-F721E123515A}" dt="2024-06-02T02:25:27.853" v="109" actId="207"/>
          <ac:spMkLst>
            <pc:docMk/>
            <pc:sldMk cId="2393447450" sldId="279"/>
            <ac:spMk id="11" creationId="{7F49F8D4-61AD-332C-9621-A2AF36210B8E}"/>
          </ac:spMkLst>
        </pc:spChg>
      </pc:sldChg>
      <pc:sldChg chg="delSp modSp mod delAnim">
        <pc:chgData name="André Buarque" userId="b3693939048b7a5b" providerId="LiveId" clId="{A523949E-151D-46CE-9224-F721E123515A}" dt="2024-06-09T13:10:48.321" v="1987" actId="478"/>
        <pc:sldMkLst>
          <pc:docMk/>
          <pc:sldMk cId="272190452" sldId="283"/>
        </pc:sldMkLst>
        <pc:spChg chg="del mod">
          <ac:chgData name="André Buarque" userId="b3693939048b7a5b" providerId="LiveId" clId="{A523949E-151D-46CE-9224-F721E123515A}" dt="2024-06-09T13:10:48.321" v="1987" actId="478"/>
          <ac:spMkLst>
            <pc:docMk/>
            <pc:sldMk cId="272190452" sldId="283"/>
            <ac:spMk id="9" creationId="{6E12336A-F3F2-7042-B3C6-3CAB6E28A7DB}"/>
          </ac:spMkLst>
        </pc:spChg>
      </pc:sldChg>
      <pc:sldChg chg="ord">
        <pc:chgData name="André Buarque" userId="b3693939048b7a5b" providerId="LiveId" clId="{A523949E-151D-46CE-9224-F721E123515A}" dt="2024-06-04T16:08:01.185" v="1699"/>
        <pc:sldMkLst>
          <pc:docMk/>
          <pc:sldMk cId="0" sldId="288"/>
        </pc:sldMkLst>
      </pc:sldChg>
      <pc:sldChg chg="addSp modSp">
        <pc:chgData name="André Buarque" userId="b3693939048b7a5b" providerId="LiveId" clId="{A523949E-151D-46CE-9224-F721E123515A}" dt="2024-05-27T23:24:58.205" v="105"/>
        <pc:sldMkLst>
          <pc:docMk/>
          <pc:sldMk cId="3062946084" sldId="292"/>
        </pc:sldMkLst>
        <pc:picChg chg="add mod">
          <ac:chgData name="André Buarque" userId="b3693939048b7a5b" providerId="LiveId" clId="{A523949E-151D-46CE-9224-F721E123515A}" dt="2024-05-27T23:24:58.205" v="105"/>
          <ac:picMkLst>
            <pc:docMk/>
            <pc:sldMk cId="3062946084" sldId="292"/>
            <ac:picMk id="2" creationId="{F4164B77-6C2A-5BDF-E474-3ADF0A51125F}"/>
          </ac:picMkLst>
        </pc:picChg>
      </pc:sldChg>
      <pc:sldChg chg="modSp del mod modNotesTx">
        <pc:chgData name="André Buarque" userId="b3693939048b7a5b" providerId="LiveId" clId="{A523949E-151D-46CE-9224-F721E123515A}" dt="2024-06-04T16:07:25.891" v="1695" actId="47"/>
        <pc:sldMkLst>
          <pc:docMk/>
          <pc:sldMk cId="887165777" sldId="294"/>
        </pc:sldMkLst>
        <pc:spChg chg="mod">
          <ac:chgData name="André Buarque" userId="b3693939048b7a5b" providerId="LiveId" clId="{A523949E-151D-46CE-9224-F721E123515A}" dt="2024-05-27T23:20:05.111" v="55" actId="207"/>
          <ac:spMkLst>
            <pc:docMk/>
            <pc:sldMk cId="887165777" sldId="294"/>
            <ac:spMk id="10" creationId="{ECDEA6D6-1D51-E3C4-40E0-D9F1DD745675}"/>
          </ac:spMkLst>
        </pc:spChg>
        <pc:spChg chg="mod">
          <ac:chgData name="André Buarque" userId="b3693939048b7a5b" providerId="LiveId" clId="{A523949E-151D-46CE-9224-F721E123515A}" dt="2024-05-27T23:17:05.786" v="28" actId="20577"/>
          <ac:spMkLst>
            <pc:docMk/>
            <pc:sldMk cId="887165777" sldId="294"/>
            <ac:spMk id="14" creationId="{A91D9C0C-93C6-6000-4045-544079C51F4A}"/>
          </ac:spMkLst>
        </pc:spChg>
        <pc:spChg chg="mod">
          <ac:chgData name="André Buarque" userId="b3693939048b7a5b" providerId="LiveId" clId="{A523949E-151D-46CE-9224-F721E123515A}" dt="2024-05-27T23:21:10.204" v="104" actId="122"/>
          <ac:spMkLst>
            <pc:docMk/>
            <pc:sldMk cId="887165777" sldId="294"/>
            <ac:spMk id="16" creationId="{1013D8C4-8EBE-7E61-5175-292FA000DC1C}"/>
          </ac:spMkLst>
        </pc:spChg>
        <pc:spChg chg="mod">
          <ac:chgData name="André Buarque" userId="b3693939048b7a5b" providerId="LiveId" clId="{A523949E-151D-46CE-9224-F721E123515A}" dt="2024-05-27T23:20:54.607" v="102" actId="1036"/>
          <ac:spMkLst>
            <pc:docMk/>
            <pc:sldMk cId="887165777" sldId="294"/>
            <ac:spMk id="17" creationId="{A60AC7AA-CDA4-C8F8-9F5C-4BC9B01FC3EF}"/>
          </ac:spMkLst>
        </pc:spChg>
        <pc:picChg chg="mod">
          <ac:chgData name="André Buarque" userId="b3693939048b7a5b" providerId="LiveId" clId="{A523949E-151D-46CE-9224-F721E123515A}" dt="2024-05-27T23:17:40.705" v="29" actId="14100"/>
          <ac:picMkLst>
            <pc:docMk/>
            <pc:sldMk cId="887165777" sldId="294"/>
            <ac:picMk id="15" creationId="{80FC440A-0212-96C3-2547-A8832BDD23F8}"/>
          </ac:picMkLst>
        </pc:picChg>
      </pc:sldChg>
      <pc:sldChg chg="new del">
        <pc:chgData name="André Buarque" userId="b3693939048b7a5b" providerId="LiveId" clId="{A523949E-151D-46CE-9224-F721E123515A}" dt="2024-06-04T15:34:43.989" v="429" actId="47"/>
        <pc:sldMkLst>
          <pc:docMk/>
          <pc:sldMk cId="1897674716" sldId="295"/>
        </pc:sldMkLst>
      </pc:sldChg>
      <pc:sldChg chg="addSp delSp modSp add mod delAnim modAnim">
        <pc:chgData name="André Buarque" userId="b3693939048b7a5b" providerId="LiveId" clId="{A523949E-151D-46CE-9224-F721E123515A}" dt="2024-06-09T12:55:49.233" v="1986" actId="20577"/>
        <pc:sldMkLst>
          <pc:docMk/>
          <pc:sldMk cId="3035121630" sldId="295"/>
        </pc:sldMkLst>
        <pc:spChg chg="mod">
          <ac:chgData name="André Buarque" userId="b3693939048b7a5b" providerId="LiveId" clId="{A523949E-151D-46CE-9224-F721E123515A}" dt="2024-06-04T16:08:34.855" v="1715" actId="20577"/>
          <ac:spMkLst>
            <pc:docMk/>
            <pc:sldMk cId="3035121630" sldId="295"/>
            <ac:spMk id="2" creationId="{23AF3EC3-929D-0448-C59C-9C1BDD27D524}"/>
          </ac:spMkLst>
        </pc:spChg>
        <pc:spChg chg="add mod">
          <ac:chgData name="André Buarque" userId="b3693939048b7a5b" providerId="LiveId" clId="{A523949E-151D-46CE-9224-F721E123515A}" dt="2024-06-04T15:59:37.789" v="1501" actId="14100"/>
          <ac:spMkLst>
            <pc:docMk/>
            <pc:sldMk cId="3035121630" sldId="295"/>
            <ac:spMk id="3" creationId="{0AA5016C-BAC9-E763-27BD-4C7230C9A88A}"/>
          </ac:spMkLst>
        </pc:spChg>
        <pc:spChg chg="add mod">
          <ac:chgData name="André Buarque" userId="b3693939048b7a5b" providerId="LiveId" clId="{A523949E-151D-46CE-9224-F721E123515A}" dt="2024-06-04T16:09:36.635" v="1720" actId="1036"/>
          <ac:spMkLst>
            <pc:docMk/>
            <pc:sldMk cId="3035121630" sldId="295"/>
            <ac:spMk id="5" creationId="{CA4BC213-4BDC-4031-C3D4-5506182C3451}"/>
          </ac:spMkLst>
        </pc:spChg>
        <pc:spChg chg="add mod">
          <ac:chgData name="André Buarque" userId="b3693939048b7a5b" providerId="LiveId" clId="{A523949E-151D-46CE-9224-F721E123515A}" dt="2024-06-09T12:55:36.952" v="1981" actId="20577"/>
          <ac:spMkLst>
            <pc:docMk/>
            <pc:sldMk cId="3035121630" sldId="295"/>
            <ac:spMk id="7" creationId="{7BD65646-8C5A-7870-9F10-60CD02663BCC}"/>
          </ac:spMkLst>
        </pc:spChg>
        <pc:spChg chg="del">
          <ac:chgData name="André Buarque" userId="b3693939048b7a5b" providerId="LiveId" clId="{A523949E-151D-46CE-9224-F721E123515A}" dt="2024-06-04T15:36:31.581" v="490" actId="478"/>
          <ac:spMkLst>
            <pc:docMk/>
            <pc:sldMk cId="3035121630" sldId="295"/>
            <ac:spMk id="8" creationId="{EDB0CBDF-9CE7-E414-3F1C-15A7F81D256F}"/>
          </ac:spMkLst>
        </pc:spChg>
        <pc:spChg chg="mod">
          <ac:chgData name="André Buarque" userId="b3693939048b7a5b" providerId="LiveId" clId="{A523949E-151D-46CE-9224-F721E123515A}" dt="2024-06-04T15:53:45.919" v="1206" actId="14100"/>
          <ac:spMkLst>
            <pc:docMk/>
            <pc:sldMk cId="3035121630" sldId="295"/>
            <ac:spMk id="10" creationId="{ECDEA6D6-1D51-E3C4-40E0-D9F1DD745675}"/>
          </ac:spMkLst>
        </pc:spChg>
        <pc:spChg chg="mod">
          <ac:chgData name="André Buarque" userId="b3693939048b7a5b" providerId="LiveId" clId="{A523949E-151D-46CE-9224-F721E123515A}" dt="2024-06-04T15:55:29.957" v="1220" actId="14100"/>
          <ac:spMkLst>
            <pc:docMk/>
            <pc:sldMk cId="3035121630" sldId="295"/>
            <ac:spMk id="12" creationId="{27C7CC22-9E2A-47C0-64BB-B126CDE8C32D}"/>
          </ac:spMkLst>
        </pc:spChg>
        <pc:spChg chg="mod">
          <ac:chgData name="André Buarque" userId="b3693939048b7a5b" providerId="LiveId" clId="{A523949E-151D-46CE-9224-F721E123515A}" dt="2024-06-04T15:56:49.401" v="1389" actId="1076"/>
          <ac:spMkLst>
            <pc:docMk/>
            <pc:sldMk cId="3035121630" sldId="295"/>
            <ac:spMk id="14" creationId="{A91D9C0C-93C6-6000-4045-544079C51F4A}"/>
          </ac:spMkLst>
        </pc:spChg>
        <pc:spChg chg="del">
          <ac:chgData name="André Buarque" userId="b3693939048b7a5b" providerId="LiveId" clId="{A523949E-151D-46CE-9224-F721E123515A}" dt="2024-06-04T15:35:15.383" v="432" actId="478"/>
          <ac:spMkLst>
            <pc:docMk/>
            <pc:sldMk cId="3035121630" sldId="295"/>
            <ac:spMk id="16" creationId="{1013D8C4-8EBE-7E61-5175-292FA000DC1C}"/>
          </ac:spMkLst>
        </pc:spChg>
        <pc:spChg chg="del">
          <ac:chgData name="André Buarque" userId="b3693939048b7a5b" providerId="LiveId" clId="{A523949E-151D-46CE-9224-F721E123515A}" dt="2024-06-04T15:36:24.519" v="489" actId="478"/>
          <ac:spMkLst>
            <pc:docMk/>
            <pc:sldMk cId="3035121630" sldId="295"/>
            <ac:spMk id="17" creationId="{A60AC7AA-CDA4-C8F8-9F5C-4BC9B01FC3EF}"/>
          </ac:spMkLst>
        </pc:spChg>
        <pc:spChg chg="add mod">
          <ac:chgData name="André Buarque" userId="b3693939048b7a5b" providerId="LiveId" clId="{A523949E-151D-46CE-9224-F721E123515A}" dt="2024-06-04T15:57:54.709" v="1397" actId="14100"/>
          <ac:spMkLst>
            <pc:docMk/>
            <pc:sldMk cId="3035121630" sldId="295"/>
            <ac:spMk id="19" creationId="{7BBBD067-5C77-E47B-3765-B293E54F841F}"/>
          </ac:spMkLst>
        </pc:spChg>
        <pc:spChg chg="add mod">
          <ac:chgData name="André Buarque" userId="b3693939048b7a5b" providerId="LiveId" clId="{A523949E-151D-46CE-9224-F721E123515A}" dt="2024-06-04T15:58:36.427" v="1497" actId="6549"/>
          <ac:spMkLst>
            <pc:docMk/>
            <pc:sldMk cId="3035121630" sldId="295"/>
            <ac:spMk id="20" creationId="{E092BA21-F443-86C0-9B66-75D4089937A4}"/>
          </ac:spMkLst>
        </pc:spChg>
        <pc:spChg chg="add mod">
          <ac:chgData name="André Buarque" userId="b3693939048b7a5b" providerId="LiveId" clId="{A523949E-151D-46CE-9224-F721E123515A}" dt="2024-06-09T12:55:49.233" v="1986" actId="20577"/>
          <ac:spMkLst>
            <pc:docMk/>
            <pc:sldMk cId="3035121630" sldId="295"/>
            <ac:spMk id="21" creationId="{C3A7C03B-646F-AA7D-B78F-42BA1BF87267}"/>
          </ac:spMkLst>
        </pc:spChg>
        <pc:spChg chg="add mod">
          <ac:chgData name="André Buarque" userId="b3693939048b7a5b" providerId="LiveId" clId="{A523949E-151D-46CE-9224-F721E123515A}" dt="2024-06-04T16:10:29.032" v="1734" actId="1035"/>
          <ac:spMkLst>
            <pc:docMk/>
            <pc:sldMk cId="3035121630" sldId="295"/>
            <ac:spMk id="22" creationId="{B704FEED-0D82-C8F2-180F-E4426C925F12}"/>
          </ac:spMkLst>
        </pc:spChg>
        <pc:picChg chg="del">
          <ac:chgData name="André Buarque" userId="b3693939048b7a5b" providerId="LiveId" clId="{A523949E-151D-46CE-9224-F721E123515A}" dt="2024-06-04T15:35:33.741" v="435" actId="478"/>
          <ac:picMkLst>
            <pc:docMk/>
            <pc:sldMk cId="3035121630" sldId="295"/>
            <ac:picMk id="4" creationId="{EFD63C54-E7E1-857B-F5D1-CABEC05FAA0C}"/>
          </ac:picMkLst>
        </pc:picChg>
        <pc:picChg chg="del">
          <ac:chgData name="André Buarque" userId="b3693939048b7a5b" providerId="LiveId" clId="{A523949E-151D-46CE-9224-F721E123515A}" dt="2024-06-04T15:35:24.164" v="434" actId="478"/>
          <ac:picMkLst>
            <pc:docMk/>
            <pc:sldMk cId="3035121630" sldId="295"/>
            <ac:picMk id="9" creationId="{36855B23-6EBA-87AA-0FEF-622AF052A0D6}"/>
          </ac:picMkLst>
        </pc:picChg>
        <pc:picChg chg="mod">
          <ac:chgData name="André Buarque" userId="b3693939048b7a5b" providerId="LiveId" clId="{A523949E-151D-46CE-9224-F721E123515A}" dt="2024-06-04T16:05:47.101" v="1688" actId="1035"/>
          <ac:picMkLst>
            <pc:docMk/>
            <pc:sldMk cId="3035121630" sldId="295"/>
            <ac:picMk id="11" creationId="{08D1F73F-C7AE-C90D-0E4D-991B9FE5312E}"/>
          </ac:picMkLst>
        </pc:picChg>
        <pc:picChg chg="del">
          <ac:chgData name="André Buarque" userId="b3693939048b7a5b" providerId="LiveId" clId="{A523949E-151D-46CE-9224-F721E123515A}" dt="2024-06-04T15:35:18.664" v="433" actId="478"/>
          <ac:picMkLst>
            <pc:docMk/>
            <pc:sldMk cId="3035121630" sldId="295"/>
            <ac:picMk id="13" creationId="{2CFACFA2-49EE-9CC7-1115-5C7D7903D234}"/>
          </ac:picMkLst>
        </pc:picChg>
        <pc:picChg chg="del">
          <ac:chgData name="André Buarque" userId="b3693939048b7a5b" providerId="LiveId" clId="{A523949E-151D-46CE-9224-F721E123515A}" dt="2024-06-04T15:35:11.633" v="431" actId="478"/>
          <ac:picMkLst>
            <pc:docMk/>
            <pc:sldMk cId="3035121630" sldId="295"/>
            <ac:picMk id="15" creationId="{80FC440A-0212-96C3-2547-A8832BDD23F8}"/>
          </ac:picMkLst>
        </pc:picChg>
        <pc:picChg chg="mod">
          <ac:chgData name="André Buarque" userId="b3693939048b7a5b" providerId="LiveId" clId="{A523949E-151D-46CE-9224-F721E123515A}" dt="2024-06-04T15:43:27.932" v="930" actId="1076"/>
          <ac:picMkLst>
            <pc:docMk/>
            <pc:sldMk cId="3035121630" sldId="295"/>
            <ac:picMk id="18" creationId="{764405AC-9D66-1692-9290-50E3537571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8D7A0-3C85-44CB-9C0D-50F13762F65C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7D10D-D9B3-4450-A071-A5EB1D287B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25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1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>
                <a:solidFill>
                  <a:srgbClr val="2C2F34"/>
                </a:solidFill>
                <a:effectLst/>
                <a:latin typeface="-apple-system"/>
              </a:rPr>
              <a:t>Da mesma forma como o joio e o trigo </a:t>
            </a:r>
            <a:r>
              <a:rPr lang="pt-BR" sz="1200" b="1" i="0" dirty="0">
                <a:solidFill>
                  <a:srgbClr val="C00000"/>
                </a:solidFill>
                <a:effectLst/>
                <a:latin typeface="-apple-system"/>
              </a:rPr>
              <a:t>crescem juntos </a:t>
            </a:r>
            <a:r>
              <a:rPr lang="pt-BR" sz="1200" i="0" dirty="0">
                <a:solidFill>
                  <a:srgbClr val="2C2F34"/>
                </a:solidFill>
                <a:effectLst/>
                <a:latin typeface="-apple-system"/>
              </a:rPr>
              <a:t>na lavoura,</a:t>
            </a:r>
            <a:r>
              <a:rPr lang="pt-BR" sz="1200" b="1" i="0" dirty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pt-BR" sz="1200" b="0" i="0" dirty="0">
                <a:solidFill>
                  <a:srgbClr val="2C2F34"/>
                </a:solidFill>
                <a:effectLst/>
                <a:latin typeface="-apple-system"/>
              </a:rPr>
              <a:t>sem que sejam separados até o tempo da colheita, também os peixes, bons e ruins, são apanhados na rede e </a:t>
            </a:r>
            <a:r>
              <a:rPr lang="pt-BR" sz="1200" b="1" i="0" dirty="0">
                <a:solidFill>
                  <a:srgbClr val="C00000"/>
                </a:solidFill>
                <a:effectLst/>
                <a:latin typeface="-apple-system"/>
              </a:rPr>
              <a:t>permanecem juntos </a:t>
            </a:r>
            <a:r>
              <a:rPr lang="pt-BR" sz="1200" b="0" i="0" dirty="0">
                <a:solidFill>
                  <a:srgbClr val="2C2F34"/>
                </a:solidFill>
                <a:effectLst/>
                <a:latin typeface="-apple-system"/>
              </a:rPr>
              <a:t>até que a rede seja arrastada à praia.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40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0" dirty="0">
                <a:solidFill>
                  <a:srgbClr val="2C2F34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É importante ressaltarmos que esse ensino não implica em </a:t>
            </a:r>
            <a:r>
              <a:rPr lang="pt-BR" sz="1200" b="1" kern="0" dirty="0">
                <a:solidFill>
                  <a:srgbClr val="2C2F34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um tipo de “compra” da salvação.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36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O que é </a:t>
            </a:r>
            <a:r>
              <a:rPr lang="pt-BR" b="0" dirty="0"/>
              <a:t>uma parábola:</a:t>
            </a:r>
          </a:p>
          <a:p>
            <a:r>
              <a:rPr lang="pt-BR" b="1" dirty="0"/>
              <a:t>Quantas parábolas </a:t>
            </a:r>
            <a:r>
              <a:rPr lang="pt-BR" dirty="0"/>
              <a:t>foram ensinadas por Jesus: 55 parábolas.</a:t>
            </a:r>
          </a:p>
          <a:p>
            <a:r>
              <a:rPr lang="pt-BR" b="1" dirty="0"/>
              <a:t>Quando passou </a:t>
            </a:r>
            <a:r>
              <a:rPr lang="pt-BR" dirty="0"/>
              <a:t>a ensinar por parábolas: pressão se tornou mais forte, por volta da metade do seu ministério.</a:t>
            </a:r>
          </a:p>
          <a:p>
            <a:r>
              <a:rPr lang="pt-BR" b="1" dirty="0"/>
              <a:t>Por que Jesus </a:t>
            </a:r>
            <a:r>
              <a:rPr lang="pt-BR" dirty="0"/>
              <a:t>passou a ensinar por parábolas: confundir seus opositores e confortar seus discípulos.</a:t>
            </a:r>
          </a:p>
          <a:p>
            <a:r>
              <a:rPr lang="pt-BR" dirty="0"/>
              <a:t>O fermento tem a </a:t>
            </a:r>
            <a:r>
              <a:rPr lang="pt-BR" b="1" dirty="0"/>
              <a:t>capacidade aumentar </a:t>
            </a:r>
            <a:r>
              <a:rPr lang="pt-BR" dirty="0"/>
              <a:t>o volume da massa.</a:t>
            </a:r>
          </a:p>
          <a:p>
            <a:r>
              <a:rPr lang="pt-BR" b="1" dirty="0"/>
              <a:t>Pão levedado</a:t>
            </a:r>
            <a:r>
              <a:rPr lang="pt-BR" dirty="0"/>
              <a:t>: com fermento.</a:t>
            </a:r>
          </a:p>
          <a:p>
            <a:r>
              <a:rPr lang="pt-BR" b="1" dirty="0"/>
              <a:t>Pão asmo </a:t>
            </a:r>
            <a:r>
              <a:rPr lang="pt-BR" dirty="0"/>
              <a:t>(simbolismo): sem fermento representa a purificação.</a:t>
            </a:r>
          </a:p>
          <a:p>
            <a:r>
              <a:rPr lang="pt-BR" b="1" dirty="0"/>
              <a:t>Ceia do Senhor</a:t>
            </a:r>
            <a:r>
              <a:rPr lang="pt-BR" dirty="0"/>
              <a:t>: representa a aliança de Deus por intermédio de Cristo; corpo sem pecado.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30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5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Surgimento de uma pérola</a:t>
            </a:r>
            <a:r>
              <a:rPr lang="pt-BR" b="0" dirty="0"/>
              <a:t>: atuação do mecanismo de defesa do molusco.</a:t>
            </a:r>
          </a:p>
          <a:p>
            <a:r>
              <a:rPr lang="pt-BR" b="1" dirty="0"/>
              <a:t>São raras: </a:t>
            </a:r>
            <a:r>
              <a:rPr lang="pt-BR" b="0" dirty="0"/>
              <a:t>1 em 2 milhões.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28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ressalta </a:t>
            </a:r>
            <a:r>
              <a:rPr lang="pt-BR" sz="1800" b="1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aspecto da alegria </a:t>
            </a:r>
            <a:r>
              <a:rPr lang="pt-BR" sz="1800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encontrada na parábola do tesouro escondido.</a:t>
            </a:r>
          </a:p>
          <a:p>
            <a:pPr marL="0" indent="0" algn="just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t-BR" sz="2200" b="1" dirty="0"/>
              <a:t>Há interpretações diversas, porém sem </a:t>
            </a:r>
            <a:r>
              <a:rPr lang="pt-BR" sz="2200" b="1"/>
              <a:t>fundamento.</a:t>
            </a:r>
            <a:endParaRPr lang="pt-BR" sz="2000" b="0" i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kern="0" dirty="0">
              <a:solidFill>
                <a:srgbClr val="2C2F3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4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97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Os demais, também, eram </a:t>
            </a:r>
            <a:r>
              <a:rPr lang="pt-BR" sz="1200" b="1" dirty="0"/>
              <a:t>familiarizados</a:t>
            </a:r>
            <a:r>
              <a:rPr lang="pt-BR" sz="1200" dirty="0"/>
              <a:t> com a pesca.</a:t>
            </a:r>
            <a:endParaRPr lang="pt-BR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Rede</a:t>
            </a:r>
            <a:r>
              <a:rPr lang="pt-BR" sz="1200" dirty="0"/>
              <a:t> de 2X100 m, com cortiças acima e pesos abaixo. Utiliza-se de 1 a 2 barcos.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3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3C2C1-1142-FDF7-BBEF-BB2A839EC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45722D-D438-60F6-B7DC-C439ED521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9D36D0-5BF7-5733-A7AC-4B81929E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7F8DF1-3C0B-5233-1DB5-0F384228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1A414F-59A1-921C-337A-89408AD3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38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60743-1304-A03A-30DB-C34EE71C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60DBC9-9D87-DA54-873A-ED106DCF8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73F016-77CC-AF0A-D9F8-CEB5A5D4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271845-9C00-63D7-7608-BCA23428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F1328-2B63-0911-FDFA-8E1657DE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80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92905F-4164-A567-7548-FC671B452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7EDD52-7382-640D-65AB-35C380D39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92D2F-41F6-3F5F-CA13-F167BC3B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C0601-6F70-313E-CAB1-26C84A4E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6D00FA-83D6-DBE7-4F54-C9B7EF4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6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descr="Uma imagem contendo Text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5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Tela de celular com texto preto sobre fundo branco&#10;&#10;Descrição gerada automaticamente com confiança baix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221900" y="3167508"/>
            <a:ext cx="9144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221900" y="4254340"/>
            <a:ext cx="9144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79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63CD3-2B62-455C-A4BA-9D446984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61B021-7AE1-25C2-0317-30CC16E8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87659C-BA6E-2A0C-C700-6E65FA94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44FC3-FB8C-7713-2DC2-9940D9F3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8B23-12F7-8ECD-BC17-3B16524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54E56-AE1C-BE84-5F24-BE37BCD2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BBB146-E0A6-BF1B-86F9-BCC32F5C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026E10-C28C-7FA4-BB21-2A2ED33E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0950B5-7C3A-B931-F50A-42235A0F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CB8429-0D10-06E9-FD37-7235E055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27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64DED-540F-6179-2549-DBC8256A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BDAC1C-B0E7-8FA9-391E-D622E4CF7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881095-B37A-6E70-F62A-5D9B45A75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C4F02C-8AD8-464B-3291-EF60971C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00E705-F926-C33D-2236-C12FAE8A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219423-4637-51E6-4853-D263C63B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9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FC4C-2C43-F53F-62B2-67449BE0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717CAA-80FB-2A88-DC37-0548B164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4AEC75-8822-E4A2-6EEF-66E8C9D6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37B21D-6FB7-860A-BFF6-63045F8B5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EC41BB-B44E-1755-EAA9-CCC0F2871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DCDD19-C7D1-115B-A533-3DAD6C30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FC2CD2-F009-06E3-9EB9-23D5013D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00A429-5FAC-ED4E-9EC0-29B2DADD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4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E3F01-55A4-B19C-851C-35681E3B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94CF11-82B3-4F05-B107-9A11A00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69C83E-D2C3-EFEE-3BAA-BDA48E35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F89FE2-36DD-A781-B541-3E3512A8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19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581687-71A0-84B9-C589-D674D165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BE3FC6-0CA9-44E2-129C-A97888EB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CA76E0-F442-E2F3-1552-147F95A9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25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AB094-95B9-E41B-FDEC-D93EFEE1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D1AFE-3BA1-16A6-9B08-73FCE879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664843-6D08-7AC9-5291-4BCB515C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5F2CF9-D481-752D-1EEF-47F42B09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B18D85-CF41-9957-77C3-CCB6A30F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B14109-524A-34CE-FB0D-FA8BE54D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17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88436-163F-7FCA-9255-2B09795F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BE914B-8294-46D5-2783-9FB1A3C63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63B834-65A9-591F-CD5C-33B168C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2F8854-8A9F-88DA-D657-079D115C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ADA5CF-922A-D36B-9A2F-C6C3129E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54FA15-87F0-BE1F-30E6-BB15E377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50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E1066F-9D26-3E16-8984-EB468C6C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597851-8BEB-A657-58DA-E2BC36203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F2E03-4943-97CB-1E6A-99A4A766C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8EDB6-DD84-4C60-AD5F-16EF72015C49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0E37C-201C-E793-F2F6-9E31DC9C1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773A5-8AAE-C9FE-94F7-BEC5E4C0A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75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s://www.padrejoaocarlos.com/2018/08/a-rede-missionari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scc10.com.br/cotidiano/safra-da-tainha-pescadores-esperam-mudanca-no-clima-para-aumento-de-pesca-veja-quand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www.google.com/url?sa=i&amp;url=https%3A%2F%2Fwww.universal.org%2Fnoticias%2Fpost%2Fjoio-o-dia-da-colheita-chegara%2F&amp;psig=AOvVaw0ZFHNXmFHedR7NTTY7ztva&amp;ust=1703715317450000&amp;source=images&amp;cd=vfe&amp;ved=0CBEQjRxqFwoTCPjjsquQroMDFQAAAAAdAAAAABA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hyperlink" Target="https://www.istockphoto.com/br/fotos/fermento-de-pao" TargetMode="External"/><Relationship Id="rId10" Type="http://schemas.openxmlformats.org/officeDocument/2006/relationships/hyperlink" Target="https://www.google.com/imgres?imgurl=https%3A%2F%2Festiloadoracao.com%2Fwp-content%2Fuploads%2F2018%2F03%2FContrastes-na-Adora%25C3%25A7%25C3%25A3o-da-Antiga-e-Nova-Alian%25C3%25A7a.jpg&amp;tbnid=dcutwGT0ZaXYWM&amp;vet=12ahUKEwiNmvTNi66DAxVlhpUCHZ8lDZcQMygBegQIARBM..i&amp;imgrefurl=https%3A%2F%2Festiloadoracao.com%2Fcontrastes-na-adoracao-da-antiga-e-nova-alianca%2F&amp;docid=iV0vHDdw5xB3IM&amp;w=751&amp;h=431&amp;q=ALIAN%C3%87AS%20SOBRE%20A%20BIBLIA&amp;ved=2ahUKEwiNmvTNi66DAxVlhpUCHZ8lDZcQMygBegQIARBM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A463DC-F4F2-37E8-4FC3-A434A4021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2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3DBC66-6A37-873B-D860-04C1F2C53F53}"/>
              </a:ext>
            </a:extLst>
          </p:cNvPr>
          <p:cNvSpPr txBox="1"/>
          <p:nvPr/>
        </p:nvSpPr>
        <p:spPr>
          <a:xfrm>
            <a:off x="461211" y="736978"/>
            <a:ext cx="1108479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A Parábola da Rede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FA050D-947F-C17F-3C57-1608F6063922}"/>
              </a:ext>
            </a:extLst>
          </p:cNvPr>
          <p:cNvSpPr txBox="1"/>
          <p:nvPr/>
        </p:nvSpPr>
        <p:spPr>
          <a:xfrm>
            <a:off x="5438275" y="1521314"/>
            <a:ext cx="6107731" cy="3462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/>
              <a:t>Registrada no </a:t>
            </a:r>
            <a:r>
              <a:rPr lang="pt-BR" sz="2100" b="1" dirty="0"/>
              <a:t>Evangelho de Mateus. </a:t>
            </a:r>
            <a:endParaRPr lang="pt-BR" sz="21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/>
              <a:t>Ensinada apenas aos </a:t>
            </a:r>
            <a:r>
              <a:rPr lang="pt-BR" sz="2100" b="1" dirty="0"/>
              <a:t>discípulos.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/>
              <a:t>Recebe</a:t>
            </a:r>
            <a:r>
              <a:rPr lang="pt-BR" sz="2100" b="1" dirty="0"/>
              <a:t> interpretação detalhada.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/>
              <a:t>Assemelha-se à </a:t>
            </a:r>
            <a:r>
              <a:rPr lang="pt-BR" sz="2100" b="1" dirty="0"/>
              <a:t>parábola do joio e do trigo.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/>
              <a:t>Havia </a:t>
            </a:r>
            <a:r>
              <a:rPr lang="pt-BR" sz="2100" b="1" dirty="0"/>
              <a:t>pescadores</a:t>
            </a:r>
            <a:r>
              <a:rPr lang="pt-BR" sz="2100" dirty="0"/>
              <a:t> entre os discípulos de Jesus</a:t>
            </a:r>
            <a:r>
              <a:rPr lang="pt-BR" sz="2100" b="1" dirty="0"/>
              <a:t>. </a:t>
            </a:r>
            <a:r>
              <a:rPr lang="pt-BR" sz="2100" dirty="0"/>
              <a:t>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/>
              <a:t>O  </a:t>
            </a:r>
            <a:r>
              <a:rPr lang="pt-BR" sz="2100" b="1" dirty="0"/>
              <a:t>arrastão</a:t>
            </a:r>
            <a:r>
              <a:rPr lang="pt-BR" sz="2100" dirty="0"/>
              <a:t> era uma das maneiras </a:t>
            </a:r>
            <a:r>
              <a:rPr lang="pt-BR" sz="2100" b="1" dirty="0"/>
              <a:t>mais eficientes</a:t>
            </a:r>
            <a:r>
              <a:rPr lang="pt-BR" sz="2100" dirty="0"/>
              <a:t> de pescar na época de Jesus.  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/>
              <a:t>Uma vez lançada a rede, </a:t>
            </a:r>
            <a:r>
              <a:rPr lang="pt-BR" sz="2100" b="1" dirty="0">
                <a:solidFill>
                  <a:srgbClr val="C00000"/>
                </a:solidFill>
              </a:rPr>
              <a:t>várias espécies e tipos de peixes eram pescados. </a:t>
            </a:r>
          </a:p>
        </p:txBody>
      </p:sp>
      <p:pic>
        <p:nvPicPr>
          <p:cNvPr id="10" name="Picture 185" descr="A Parábola da Rede: Encontrando Significado nas Escrituras">
            <a:extLst>
              <a:ext uri="{FF2B5EF4-FFF2-40B4-BE49-F238E27FC236}">
                <a16:creationId xmlns:a16="http://schemas.microsoft.com/office/drawing/2014/main" id="{64E5B3BF-6814-6970-5D53-6ED7B03B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1502226"/>
            <a:ext cx="4802173" cy="36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16DFAA4-0560-043F-E5D0-429C56B4A3D0}"/>
              </a:ext>
            </a:extLst>
          </p:cNvPr>
          <p:cNvSpPr txBox="1"/>
          <p:nvPr/>
        </p:nvSpPr>
        <p:spPr>
          <a:xfrm>
            <a:off x="1779711" y="5329851"/>
            <a:ext cx="205859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Lançamento</a:t>
            </a:r>
          </a:p>
        </p:txBody>
      </p:sp>
    </p:spTree>
    <p:extLst>
      <p:ext uri="{BB962C8B-B14F-4D97-AF65-F5344CB8AC3E}">
        <p14:creationId xmlns:p14="http://schemas.microsoft.com/office/powerpoint/2010/main" val="26629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09027B-0BEA-EEE9-549A-C25A9298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3DBC66-6A37-873B-D860-04C1F2C53F53}"/>
              </a:ext>
            </a:extLst>
          </p:cNvPr>
          <p:cNvSpPr txBox="1"/>
          <p:nvPr/>
        </p:nvSpPr>
        <p:spPr>
          <a:xfrm>
            <a:off x="461211" y="413128"/>
            <a:ext cx="1108479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A Parábola da Rede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FA050D-947F-C17F-3C57-1608F6063922}"/>
              </a:ext>
            </a:extLst>
          </p:cNvPr>
          <p:cNvSpPr txBox="1"/>
          <p:nvPr/>
        </p:nvSpPr>
        <p:spPr>
          <a:xfrm>
            <a:off x="5839327" y="1212192"/>
            <a:ext cx="5742475" cy="24929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/>
              <a:t>⁴⁷ </a:t>
            </a:r>
            <a:r>
              <a:rPr lang="pt-BR" sz="2200" b="1" dirty="0">
                <a:highlight>
                  <a:srgbClr val="FFFF00"/>
                </a:highlight>
              </a:rPr>
              <a:t>O reino dos céus é ainda semelhante a </a:t>
            </a:r>
            <a:r>
              <a:rPr lang="pt-BR" sz="2200" b="1" dirty="0"/>
              <a:t>uma rede </a:t>
            </a:r>
            <a:r>
              <a:rPr lang="pt-BR" sz="2200" dirty="0"/>
              <a:t>que, lançada ao </a:t>
            </a:r>
            <a:r>
              <a:rPr lang="pt-BR" sz="2200" b="1" dirty="0"/>
              <a:t>mar</a:t>
            </a:r>
            <a:r>
              <a:rPr lang="pt-BR" sz="2200" dirty="0"/>
              <a:t>, </a:t>
            </a:r>
            <a:r>
              <a:rPr lang="pt-BR" sz="2200" b="1" dirty="0">
                <a:solidFill>
                  <a:srgbClr val="C00000"/>
                </a:solidFill>
              </a:rPr>
              <a:t>recolhe peixes de toda espécie.</a:t>
            </a:r>
          </a:p>
          <a:p>
            <a:pPr algn="just"/>
            <a:r>
              <a:rPr lang="pt-BR" sz="2200" dirty="0"/>
              <a:t>⁴⁸ E, quando já está </a:t>
            </a:r>
            <a:r>
              <a:rPr lang="pt-BR" sz="2200" b="1" dirty="0"/>
              <a:t>cheia</a:t>
            </a:r>
            <a:r>
              <a:rPr lang="pt-BR" sz="2200" dirty="0"/>
              <a:t>, </a:t>
            </a:r>
            <a:r>
              <a:rPr lang="pt-BR" sz="2200" b="1" dirty="0"/>
              <a:t>os pescadores arrastam-na para a praia </a:t>
            </a:r>
            <a:r>
              <a:rPr lang="pt-BR" sz="2200" dirty="0"/>
              <a:t>e, assentados, escolhem os </a:t>
            </a:r>
            <a:r>
              <a:rPr lang="pt-BR" sz="2200" b="1" dirty="0">
                <a:solidFill>
                  <a:srgbClr val="C00000"/>
                </a:solidFill>
              </a:rPr>
              <a:t>bons</a:t>
            </a:r>
            <a:r>
              <a:rPr lang="pt-BR" sz="2200" b="1" dirty="0"/>
              <a:t> para os cestos </a:t>
            </a:r>
            <a:r>
              <a:rPr lang="pt-BR" sz="2200" dirty="0"/>
              <a:t>e os </a:t>
            </a:r>
            <a:r>
              <a:rPr lang="pt-BR" sz="2200" b="1" dirty="0">
                <a:solidFill>
                  <a:srgbClr val="C00000"/>
                </a:solidFill>
              </a:rPr>
              <a:t>ruins </a:t>
            </a:r>
            <a:r>
              <a:rPr lang="pt-BR" sz="2200" b="1" dirty="0"/>
              <a:t>deitam fora</a:t>
            </a:r>
            <a:r>
              <a:rPr lang="pt-BR" sz="2200" dirty="0"/>
              <a:t>.                              </a:t>
            </a:r>
            <a:r>
              <a:rPr lang="pt-BR" sz="2200" dirty="0" err="1"/>
              <a:t>Mt</a:t>
            </a:r>
            <a:r>
              <a:rPr lang="pt-BR" sz="2200" dirty="0"/>
              <a:t> 13.47-48</a:t>
            </a:r>
          </a:p>
        </p:txBody>
      </p:sp>
      <p:pic>
        <p:nvPicPr>
          <p:cNvPr id="1026" name="Picture 2" descr="PADRE JOÃO CARLOS - MEDITAÇÃO DA PALAVRA: A REDE MISSIONÁRIA">
            <a:hlinkClick r:id="rId4"/>
            <a:extLst>
              <a:ext uri="{FF2B5EF4-FFF2-40B4-BE49-F238E27FC236}">
                <a16:creationId xmlns:a16="http://schemas.microsoft.com/office/drawing/2014/main" id="{FBA207C8-5B28-D59B-11AE-BD2E42B2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1264968"/>
            <a:ext cx="5089357" cy="38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3C81AAE-C5FF-56D4-B87A-FA10920ADE3B}"/>
              </a:ext>
            </a:extLst>
          </p:cNvPr>
          <p:cNvSpPr txBox="1"/>
          <p:nvPr/>
        </p:nvSpPr>
        <p:spPr>
          <a:xfrm>
            <a:off x="5839327" y="3914574"/>
            <a:ext cx="5742475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/>
              <a:t>⁴⁹ Assim será na </a:t>
            </a:r>
            <a:r>
              <a:rPr lang="pt-BR" sz="2200" b="1" dirty="0">
                <a:solidFill>
                  <a:srgbClr val="C00000"/>
                </a:solidFill>
              </a:rPr>
              <a:t>consumação do século</a:t>
            </a:r>
            <a:r>
              <a:rPr lang="pt-BR" sz="2200" dirty="0"/>
              <a:t>: sairão os </a:t>
            </a:r>
            <a:r>
              <a:rPr lang="pt-BR" sz="2200" b="1" dirty="0"/>
              <a:t>anjos</a:t>
            </a:r>
            <a:r>
              <a:rPr lang="pt-BR" sz="2200" dirty="0"/>
              <a:t>, e </a:t>
            </a:r>
            <a:r>
              <a:rPr lang="pt-BR" sz="2200" b="1" dirty="0"/>
              <a:t>separarão os maus dentre os justos,</a:t>
            </a:r>
          </a:p>
          <a:p>
            <a:pPr algn="just"/>
            <a:r>
              <a:rPr lang="pt-BR" sz="2200" dirty="0"/>
              <a:t>⁵⁰ e os </a:t>
            </a:r>
            <a:r>
              <a:rPr lang="pt-BR" sz="2200" dirty="0">
                <a:solidFill>
                  <a:schemeClr val="tx1"/>
                </a:solidFill>
              </a:rPr>
              <a:t>lançarão na fornalha acesa</a:t>
            </a:r>
            <a:r>
              <a:rPr lang="pt-BR" sz="2200" dirty="0"/>
              <a:t>; ali haverá choro e ranger de dentes.        </a:t>
            </a:r>
            <a:r>
              <a:rPr lang="pt-BR" sz="2200" dirty="0" err="1"/>
              <a:t>Mt</a:t>
            </a:r>
            <a:r>
              <a:rPr lang="pt-BR" sz="2200" dirty="0"/>
              <a:t> 13:47-50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9A4F95-A931-ED55-8098-7DDFBFE7B8F6}"/>
              </a:ext>
            </a:extLst>
          </p:cNvPr>
          <p:cNvSpPr txBox="1"/>
          <p:nvPr/>
        </p:nvSpPr>
        <p:spPr>
          <a:xfrm>
            <a:off x="1976594" y="5416504"/>
            <a:ext cx="205859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Arrasto</a:t>
            </a:r>
          </a:p>
        </p:txBody>
      </p:sp>
    </p:spTree>
    <p:extLst>
      <p:ext uri="{BB962C8B-B14F-4D97-AF65-F5344CB8AC3E}">
        <p14:creationId xmlns:p14="http://schemas.microsoft.com/office/powerpoint/2010/main" val="16951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99915A6-6C9A-67DC-FC46-709A086B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8BF978-DA0F-E9EF-FFD7-06DD57A85D56}"/>
              </a:ext>
            </a:extLst>
          </p:cNvPr>
          <p:cNvSpPr txBox="1"/>
          <p:nvPr/>
        </p:nvSpPr>
        <p:spPr>
          <a:xfrm>
            <a:off x="5362414" y="1245552"/>
            <a:ext cx="6435672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</a:t>
            </a:r>
            <a:r>
              <a:rPr lang="pt-BR" sz="2200" b="0" i="0" dirty="0">
                <a:effectLst/>
              </a:rPr>
              <a:t> rede trazia </a:t>
            </a:r>
            <a:r>
              <a:rPr lang="pt-BR" sz="2200" b="1" i="0" dirty="0">
                <a:effectLst/>
              </a:rPr>
              <a:t>peixes bons e maus.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b="0" i="0" dirty="0">
                <a:effectLst/>
              </a:rPr>
              <a:t>Os peixes comerciáveis eram </a:t>
            </a:r>
            <a:r>
              <a:rPr lang="pt-BR" sz="2200" b="1" i="0" dirty="0">
                <a:effectLst/>
              </a:rPr>
              <a:t>separados</a:t>
            </a:r>
            <a:r>
              <a:rPr lang="pt-BR" sz="2200" b="0" i="0" dirty="0">
                <a:effectLst/>
              </a:rPr>
              <a:t>, enquanto os demais eram descartados.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O</a:t>
            </a:r>
            <a:r>
              <a:rPr lang="pt-BR" sz="2200" b="0" i="0" dirty="0">
                <a:effectLst/>
              </a:rPr>
              <a:t> </a:t>
            </a:r>
            <a:r>
              <a:rPr lang="pt-BR" sz="2200" b="1" i="0" dirty="0">
                <a:effectLst/>
              </a:rPr>
              <a:t>ensino principal </a:t>
            </a:r>
            <a:r>
              <a:rPr lang="pt-BR" sz="2200" b="0" i="0" dirty="0">
                <a:effectLst/>
              </a:rPr>
              <a:t>focaliza a </a:t>
            </a:r>
            <a:r>
              <a:rPr lang="pt-BR" sz="2200" b="1" i="0">
                <a:effectLst/>
              </a:rPr>
              <a:t>seleção.</a:t>
            </a:r>
            <a:endParaRPr lang="pt-BR" sz="2200" b="1" i="0" dirty="0">
              <a:solidFill>
                <a:srgbClr val="C00000"/>
              </a:solidFill>
              <a:effectLst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P</a:t>
            </a:r>
            <a:r>
              <a:rPr lang="pt-BR" sz="2200" b="0" i="0" dirty="0">
                <a:effectLst/>
              </a:rPr>
              <a:t>ossui</a:t>
            </a:r>
            <a:r>
              <a:rPr lang="pt-BR" sz="2200" b="1" i="0" dirty="0">
                <a:effectLst/>
              </a:rPr>
              <a:t> semelhanças </a:t>
            </a:r>
            <a:r>
              <a:rPr lang="pt-BR" sz="2200" b="0" i="0" dirty="0">
                <a:effectLst/>
              </a:rPr>
              <a:t>com a </a:t>
            </a:r>
            <a:r>
              <a:rPr lang="pt-BR" sz="2200" b="1" dirty="0"/>
              <a:t>p</a:t>
            </a:r>
            <a:r>
              <a:rPr lang="pt-BR" sz="2200" b="1" i="0" dirty="0">
                <a:effectLst/>
              </a:rPr>
              <a:t>arábola do joio e do trigo.</a:t>
            </a:r>
            <a:endParaRPr lang="pt-BR" sz="2200" b="0" i="0" dirty="0">
              <a:effectLst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b="1" i="0" dirty="0">
                <a:effectLst/>
              </a:rPr>
              <a:t>A função dos anjos </a:t>
            </a:r>
            <a:r>
              <a:rPr lang="pt-BR" sz="2200" b="0" i="0" dirty="0">
                <a:effectLst/>
              </a:rPr>
              <a:t>também é a mesma em ambas as parábolas. </a:t>
            </a:r>
            <a:r>
              <a:rPr lang="pt-BR" sz="2200" b="1" i="0" dirty="0">
                <a:solidFill>
                  <a:srgbClr val="C00000"/>
                </a:solidFill>
                <a:effectLst/>
              </a:rPr>
              <a:t>(separação)</a:t>
            </a:r>
            <a:endParaRPr lang="pt-BR" sz="2200" b="1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3A8FCB-0FA0-1515-D19F-DCBB2EA2E98C}"/>
              </a:ext>
            </a:extLst>
          </p:cNvPr>
          <p:cNvSpPr txBox="1"/>
          <p:nvPr/>
        </p:nvSpPr>
        <p:spPr>
          <a:xfrm>
            <a:off x="461211" y="252013"/>
            <a:ext cx="1133687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Explicação da Parábola </a:t>
            </a:r>
          </a:p>
        </p:txBody>
      </p:sp>
      <p:pic>
        <p:nvPicPr>
          <p:cNvPr id="2052" name="Picture 4" descr="Safra da tainha: pescadores esperam mudança no clima para aumento de pesca;  veja quando">
            <a:hlinkClick r:id="rId4" tooltip="Safra da tainha: pescadores esperam mudança no clima para aumento de pesca;  veja quando"/>
            <a:extLst>
              <a:ext uri="{FF2B5EF4-FFF2-40B4-BE49-F238E27FC236}">
                <a16:creationId xmlns:a16="http://schemas.microsoft.com/office/drawing/2014/main" id="{CADE9EA0-24C6-2FD8-593C-C78B95BE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718"/>
          <a:stretch/>
        </p:blipFill>
        <p:spPr bwMode="auto">
          <a:xfrm>
            <a:off x="461211" y="1245552"/>
            <a:ext cx="4737618" cy="34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E8C9535-B686-F571-AF6C-B918B8D9F1B8}"/>
              </a:ext>
            </a:extLst>
          </p:cNvPr>
          <p:cNvSpPr txBox="1"/>
          <p:nvPr/>
        </p:nvSpPr>
        <p:spPr>
          <a:xfrm>
            <a:off x="1800725" y="5069042"/>
            <a:ext cx="205859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Separação</a:t>
            </a:r>
          </a:p>
        </p:txBody>
      </p:sp>
    </p:spTree>
    <p:extLst>
      <p:ext uri="{BB962C8B-B14F-4D97-AF65-F5344CB8AC3E}">
        <p14:creationId xmlns:p14="http://schemas.microsoft.com/office/powerpoint/2010/main" val="36525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AD7D85-C172-237E-F515-0FC6F8FA1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EB48AA-6276-425D-83D3-E3CA7D6BBA03}"/>
              </a:ext>
            </a:extLst>
          </p:cNvPr>
          <p:cNvSpPr txBox="1"/>
          <p:nvPr/>
        </p:nvSpPr>
        <p:spPr>
          <a:xfrm>
            <a:off x="1466849" y="1186934"/>
            <a:ext cx="9315449" cy="20928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0" i="0" dirty="0">
                <a:effectLst/>
              </a:rPr>
              <a:t>A rede </a:t>
            </a:r>
            <a:r>
              <a:rPr lang="pt-BR" sz="2200" b="1" i="0" dirty="0">
                <a:effectLst/>
              </a:rPr>
              <a:t>é lançada a todos. 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E</a:t>
            </a:r>
            <a:r>
              <a:rPr lang="pt-BR" sz="2200" b="0" i="0" dirty="0">
                <a:effectLst/>
              </a:rPr>
              <a:t>nsina que haverá </a:t>
            </a:r>
            <a:r>
              <a:rPr lang="pt-BR" sz="2200" b="1" i="0" dirty="0">
                <a:effectLst/>
              </a:rPr>
              <a:t>uma seleção.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N</a:t>
            </a:r>
            <a:r>
              <a:rPr lang="pt-BR" sz="2200" i="0" dirty="0">
                <a:effectLst/>
              </a:rPr>
              <a:t>em todos os</a:t>
            </a:r>
            <a:r>
              <a:rPr lang="pt-BR" sz="2200" b="0" i="0" dirty="0">
                <a:effectLst/>
              </a:rPr>
              <a:t> que estão na </a:t>
            </a:r>
            <a:r>
              <a:rPr lang="pt-BR" sz="2200" b="1" i="0" dirty="0">
                <a:solidFill>
                  <a:srgbClr val="C00000"/>
                </a:solidFill>
                <a:effectLst/>
              </a:rPr>
              <a:t>“rede” </a:t>
            </a:r>
            <a:r>
              <a:rPr lang="pt-BR" sz="2200" b="1" i="0" dirty="0">
                <a:effectLst/>
              </a:rPr>
              <a:t>serão escolhidos.</a:t>
            </a:r>
            <a:endParaRPr lang="pt-BR" sz="2200" b="0" i="0" dirty="0">
              <a:effectLst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</a:t>
            </a:r>
            <a:r>
              <a:rPr lang="pt-BR" sz="2200" b="0" i="0" dirty="0">
                <a:effectLst/>
              </a:rPr>
              <a:t> </a:t>
            </a:r>
            <a:r>
              <a:rPr lang="pt-BR" sz="2200" b="1" i="0" dirty="0">
                <a:effectLst/>
              </a:rPr>
              <a:t>pregação do Evangelho </a:t>
            </a:r>
            <a:r>
              <a:rPr lang="pt-BR" sz="2200" b="0" i="0" dirty="0">
                <a:effectLst/>
              </a:rPr>
              <a:t>é dirigida </a:t>
            </a:r>
            <a:r>
              <a:rPr lang="pt-BR" sz="2200" b="1" i="0" dirty="0">
                <a:solidFill>
                  <a:srgbClr val="C00000"/>
                </a:solidFill>
                <a:effectLst/>
              </a:rPr>
              <a:t>a todos</a:t>
            </a:r>
            <a:r>
              <a:rPr lang="pt-BR" sz="2200" b="0" i="0" dirty="0">
                <a:effectLst/>
              </a:rPr>
              <a:t>, sem qualquer distinção.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i="0" dirty="0">
                <a:effectLst/>
              </a:rPr>
              <a:t>Na</a:t>
            </a:r>
            <a:r>
              <a:rPr lang="pt-BR" sz="2200" b="1" i="0" dirty="0">
                <a:effectLst/>
              </a:rPr>
              <a:t> hora da seleção</a:t>
            </a:r>
            <a:r>
              <a:rPr lang="pt-BR" sz="2200" b="0" i="0" dirty="0">
                <a:effectLst/>
              </a:rPr>
              <a:t> haverá </a:t>
            </a:r>
            <a:r>
              <a:rPr lang="pt-BR" sz="2200" dirty="0"/>
              <a:t>apenas </a:t>
            </a:r>
            <a:r>
              <a:rPr lang="pt-BR" sz="2200" b="0" i="0" dirty="0">
                <a:effectLst/>
              </a:rPr>
              <a:t>dois grupos</a:t>
            </a:r>
            <a:r>
              <a:rPr lang="pt-BR" sz="2200" b="0" i="0" dirty="0">
                <a:solidFill>
                  <a:srgbClr val="C00000"/>
                </a:solidFill>
                <a:effectLst/>
              </a:rPr>
              <a:t>: </a:t>
            </a:r>
            <a:r>
              <a:rPr lang="pt-BR" sz="2200" b="1" i="0" dirty="0">
                <a:solidFill>
                  <a:srgbClr val="C00000"/>
                </a:solidFill>
                <a:effectLst/>
              </a:rPr>
              <a:t>os bons e</a:t>
            </a:r>
            <a:r>
              <a:rPr lang="pt-BR" sz="2200" b="1" i="0" dirty="0">
                <a:effectLst/>
              </a:rPr>
              <a:t> </a:t>
            </a:r>
            <a:r>
              <a:rPr lang="pt-BR" sz="2200" b="1" i="0" dirty="0">
                <a:solidFill>
                  <a:srgbClr val="C00000"/>
                </a:solidFill>
                <a:effectLst/>
              </a:rPr>
              <a:t>os maus.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D1EEB0-28DF-635C-DA37-BB041DE52465}"/>
              </a:ext>
            </a:extLst>
          </p:cNvPr>
          <p:cNvSpPr txBox="1"/>
          <p:nvPr/>
        </p:nvSpPr>
        <p:spPr>
          <a:xfrm>
            <a:off x="1466849" y="401579"/>
            <a:ext cx="931544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7219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D381CD-EBE2-A0D9-D31E-409FE68B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624"/>
            <a:ext cx="12192001" cy="68696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F791D5-96D1-6887-8D9F-965CFB65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98" y="-11624"/>
            <a:ext cx="9113003" cy="683475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4164B77-6C2A-5BDF-E474-3ADF0A51125F}"/>
              </a:ext>
            </a:extLst>
          </p:cNvPr>
          <p:cNvPicPr/>
          <p:nvPr/>
        </p:nvPicPr>
        <p:blipFill rotWithShape="1">
          <a:blip r:embed="rId4"/>
          <a:srcRect l="72331" t="33845" r="16123" b="44957"/>
          <a:stretch/>
        </p:blipFill>
        <p:spPr bwMode="auto">
          <a:xfrm>
            <a:off x="9333827" y="4136737"/>
            <a:ext cx="1483015" cy="153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94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5EB66A-88C8-2644-1702-F5C698EE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66B9F6-8D12-D3A3-DC22-BDF9FAD2D50E}"/>
              </a:ext>
            </a:extLst>
          </p:cNvPr>
          <p:cNvSpPr txBox="1"/>
          <p:nvPr/>
        </p:nvSpPr>
        <p:spPr>
          <a:xfrm>
            <a:off x="2253160" y="308364"/>
            <a:ext cx="768568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Interpretações diversas</a:t>
            </a:r>
            <a:r>
              <a:rPr lang="pt-BR" sz="2400" b="1" kern="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kern="1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FE7A41-B377-A372-5531-BD490C301C36}"/>
              </a:ext>
            </a:extLst>
          </p:cNvPr>
          <p:cNvSpPr txBox="1"/>
          <p:nvPr/>
        </p:nvSpPr>
        <p:spPr>
          <a:xfrm>
            <a:off x="753979" y="1302804"/>
            <a:ext cx="10603831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 igreja normalmente se concentrou </a:t>
            </a:r>
            <a:r>
              <a:rPr lang="pt-BR" sz="2200" b="1" dirty="0"/>
              <a:t>em Cristo </a:t>
            </a:r>
            <a:r>
              <a:rPr lang="pt-BR" sz="2200" dirty="0"/>
              <a:t>como sendo </a:t>
            </a:r>
            <a:r>
              <a:rPr lang="pt-BR" sz="2200" b="1" dirty="0">
                <a:solidFill>
                  <a:srgbClr val="C00000"/>
                </a:solidFill>
              </a:rPr>
              <a:t>a pérola de valor inesgotável.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/>
              <a:t>Interpretações diversas:</a:t>
            </a:r>
          </a:p>
          <a:p>
            <a:pPr lvl="1" algn="just">
              <a:spcAft>
                <a:spcPts val="600"/>
              </a:spcAft>
            </a:pPr>
            <a:r>
              <a:rPr lang="pt-BR" sz="2000" b="1" i="1" dirty="0"/>
              <a:t>- As boas pérolas </a:t>
            </a:r>
            <a:r>
              <a:rPr lang="pt-BR" sz="2000" i="1" dirty="0"/>
              <a:t>procuradas pelo </a:t>
            </a:r>
            <a:r>
              <a:rPr lang="pt-BR" sz="2000" b="1" i="1" dirty="0"/>
              <a:t>mercador</a:t>
            </a:r>
            <a:r>
              <a:rPr lang="pt-BR" sz="2000" i="1" dirty="0"/>
              <a:t> eram compreendidas como sendo </a:t>
            </a:r>
            <a:r>
              <a:rPr lang="pt-BR" sz="2000" b="1" i="1" dirty="0"/>
              <a:t>as pessoas boas.</a:t>
            </a:r>
          </a:p>
          <a:p>
            <a:pPr lvl="1" algn="just">
              <a:spcAft>
                <a:spcPts val="600"/>
              </a:spcAft>
            </a:pPr>
            <a:r>
              <a:rPr lang="pt-BR" sz="2000" b="1" i="1" dirty="0">
                <a:solidFill>
                  <a:schemeClr val="tx1"/>
                </a:solidFill>
              </a:rPr>
              <a:t>- A pérola </a:t>
            </a:r>
            <a:r>
              <a:rPr lang="pt-BR" sz="2000" i="1" dirty="0">
                <a:solidFill>
                  <a:schemeClr val="tx1"/>
                </a:solidFill>
              </a:rPr>
              <a:t>como referência </a:t>
            </a:r>
            <a:r>
              <a:rPr lang="pt-BR" sz="2000" b="1" i="1" dirty="0">
                <a:solidFill>
                  <a:schemeClr val="tx1"/>
                </a:solidFill>
              </a:rPr>
              <a:t>a preceitos morais, ao amor e à Palavra de Deus.</a:t>
            </a:r>
          </a:p>
          <a:p>
            <a:pPr lvl="1" algn="just">
              <a:spcAft>
                <a:spcPts val="600"/>
              </a:spcAft>
            </a:pPr>
            <a:r>
              <a:rPr lang="pt-BR" sz="2000" b="1" i="1" dirty="0">
                <a:solidFill>
                  <a:schemeClr val="tx1"/>
                </a:solidFill>
              </a:rPr>
              <a:t>- O negociante </a:t>
            </a:r>
            <a:r>
              <a:rPr lang="pt-BR" sz="2000" i="1" dirty="0">
                <a:solidFill>
                  <a:schemeClr val="tx1"/>
                </a:solidFill>
              </a:rPr>
              <a:t>uma referência </a:t>
            </a:r>
            <a:r>
              <a:rPr lang="pt-BR" sz="2000" b="1" i="1" dirty="0">
                <a:solidFill>
                  <a:schemeClr val="tx1"/>
                </a:solidFill>
              </a:rPr>
              <a:t>a</a:t>
            </a:r>
            <a:r>
              <a:rPr lang="pt-BR" sz="2000" i="1" dirty="0">
                <a:solidFill>
                  <a:schemeClr val="tx1"/>
                </a:solidFill>
              </a:rPr>
              <a:t> </a:t>
            </a:r>
            <a:r>
              <a:rPr lang="pt-BR" sz="2000" b="1" i="1" dirty="0">
                <a:solidFill>
                  <a:schemeClr val="tx1"/>
                </a:solidFill>
              </a:rPr>
              <a:t>Cristo e à pérola </a:t>
            </a:r>
            <a:r>
              <a:rPr lang="pt-BR" sz="2000" i="1" dirty="0">
                <a:solidFill>
                  <a:schemeClr val="tx1"/>
                </a:solidFill>
              </a:rPr>
              <a:t>como uma representação da</a:t>
            </a:r>
            <a:r>
              <a:rPr lang="pt-BR" sz="2000" b="1" i="1" dirty="0">
                <a:solidFill>
                  <a:schemeClr val="tx1"/>
                </a:solidFill>
              </a:rPr>
              <a:t> Igreja, </a:t>
            </a:r>
            <a:r>
              <a:rPr lang="pt-BR" sz="2000" i="1" dirty="0">
                <a:solidFill>
                  <a:schemeClr val="tx1"/>
                </a:solidFill>
              </a:rPr>
              <a:t>que Cristo comprou com seu sangue.</a:t>
            </a:r>
          </a:p>
          <a:p>
            <a:pPr lvl="1" algn="just">
              <a:spcAft>
                <a:spcPts val="600"/>
              </a:spcAft>
            </a:pPr>
            <a:r>
              <a:rPr lang="pt-BR" sz="2000" b="1" i="1" dirty="0">
                <a:solidFill>
                  <a:schemeClr val="tx1"/>
                </a:solidFill>
              </a:rPr>
              <a:t>- A ideia de vender tudo</a:t>
            </a:r>
            <a:r>
              <a:rPr lang="pt-BR" sz="2000" i="1" dirty="0">
                <a:solidFill>
                  <a:schemeClr val="tx1"/>
                </a:solidFill>
              </a:rPr>
              <a:t> era compreendida como o </a:t>
            </a:r>
            <a:r>
              <a:rPr lang="pt-BR" sz="2000" b="1" i="1" dirty="0">
                <a:solidFill>
                  <a:schemeClr val="tx1"/>
                </a:solidFill>
              </a:rPr>
              <a:t>abandono das velhas práticas.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1"/>
                </a:solidFill>
              </a:rPr>
              <a:t>Não há fundamento </a:t>
            </a:r>
            <a:r>
              <a:rPr lang="pt-BR" sz="2200" dirty="0">
                <a:solidFill>
                  <a:schemeClr val="tx1"/>
                </a:solidFill>
              </a:rPr>
              <a:t>para atribuirmos uma </a:t>
            </a:r>
            <a:r>
              <a:rPr lang="pt-BR" sz="2200" b="1" dirty="0">
                <a:solidFill>
                  <a:srgbClr val="C00000"/>
                </a:solidFill>
              </a:rPr>
              <a:t>identificação alegórica </a:t>
            </a:r>
            <a:r>
              <a:rPr lang="pt-BR" sz="2200" dirty="0">
                <a:solidFill>
                  <a:schemeClr val="tx1"/>
                </a:solidFill>
              </a:rPr>
              <a:t>a qualquer um dos aspectos dessa parábola.</a:t>
            </a:r>
          </a:p>
        </p:txBody>
      </p:sp>
    </p:spTree>
    <p:extLst>
      <p:ext uri="{BB962C8B-B14F-4D97-AF65-F5344CB8AC3E}">
        <p14:creationId xmlns:p14="http://schemas.microsoft.com/office/powerpoint/2010/main" val="109974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690425" y="3167508"/>
            <a:ext cx="6858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0000"/>
          </a:bodyPr>
          <a:lstStyle/>
          <a:p>
            <a:r>
              <a:rPr lang="pt-BR" dirty="0"/>
              <a:t>As Parábolas do Reino</a:t>
            </a:r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690425" y="4254340"/>
            <a:ext cx="6858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pt-BR" b="1" dirty="0"/>
              <a:t>A parábola da pedra de valor.</a:t>
            </a:r>
          </a:p>
          <a:p>
            <a:pPr marL="0" indent="0">
              <a:spcBef>
                <a:spcPts val="0"/>
              </a:spcBef>
            </a:pPr>
            <a:r>
              <a:rPr lang="pt-BR" b="1" dirty="0"/>
              <a:t>Prof. André Buarque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21A42D-4057-C1B9-8125-66B0B072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9623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87CC813-B847-6001-89B7-6CE1BBF82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89404"/>
              </p:ext>
            </p:extLst>
          </p:nvPr>
        </p:nvGraphicFramePr>
        <p:xfrm>
          <a:off x="838200" y="225425"/>
          <a:ext cx="10817524" cy="6349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166">
                  <a:extLst>
                    <a:ext uri="{9D8B030D-6E8A-4147-A177-3AD203B41FA5}">
                      <a16:colId xmlns:a16="http://schemas.microsoft.com/office/drawing/2014/main" val="944711110"/>
                    </a:ext>
                  </a:extLst>
                </a:gridCol>
                <a:gridCol w="1099784">
                  <a:extLst>
                    <a:ext uri="{9D8B030D-6E8A-4147-A177-3AD203B41FA5}">
                      <a16:colId xmlns:a16="http://schemas.microsoft.com/office/drawing/2014/main" val="2145378965"/>
                    </a:ext>
                  </a:extLst>
                </a:gridCol>
                <a:gridCol w="8550574">
                  <a:extLst>
                    <a:ext uri="{9D8B030D-6E8A-4147-A177-3AD203B41FA5}">
                      <a16:colId xmlns:a16="http://schemas.microsoft.com/office/drawing/2014/main" val="2544066848"/>
                    </a:ext>
                  </a:extLst>
                </a:gridCol>
              </a:tblGrid>
              <a:tr h="988971">
                <a:tc gridSpan="3"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t-BR" sz="3200" b="1" cap="small" dirty="0">
                          <a:solidFill>
                            <a:schemeClr val="bg1"/>
                          </a:solidFill>
                          <a:effectLst/>
                        </a:rPr>
                        <a:t>CONTEÚDO PROGRAMÁTICO </a:t>
                      </a:r>
                      <a:r>
                        <a:rPr lang="pt-BR" sz="3200" cap="small" dirty="0">
                          <a:solidFill>
                            <a:schemeClr val="bg1"/>
                          </a:solidFill>
                          <a:effectLst/>
                        </a:rPr>
                        <a:t>/ CRONOGRAMA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74938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400" b="1" cap="small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Aulas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400" b="1" cap="small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Datas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400" b="1" cap="small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Unidades de Ensino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63962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Introdução às parábolas do reino.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949792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 parábola do tesouro escondido.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790401"/>
                  </a:ext>
                </a:extLst>
              </a:tr>
              <a:tr h="629214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pt-BR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A parábola do joio e do trigo.</a:t>
                      </a:r>
                      <a:endParaRPr lang="pt-BR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06282"/>
                  </a:ext>
                </a:extLst>
              </a:tr>
              <a:tr h="629214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pt-BR" sz="2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 parábola do fermento.</a:t>
                      </a:r>
                      <a:endParaRPr lang="pt-BR" sz="2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08123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da pérola de valor.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12859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do semeador.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36730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VII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do grão de mostarda.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57242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VIII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das bodas do cordeiro.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241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764405AC-9D66-1692-9290-50E353757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CDEA6D6-1D51-E3C4-40E0-D9F1DD745675}"/>
              </a:ext>
            </a:extLst>
          </p:cNvPr>
          <p:cNvSpPr txBox="1"/>
          <p:nvPr/>
        </p:nvSpPr>
        <p:spPr>
          <a:xfrm>
            <a:off x="7099069" y="831646"/>
            <a:ext cx="416159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Qual o significado?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08D1F73F-C7AE-C90D-0E4D-991B9FE53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r="10141" b="5436"/>
          <a:stretch/>
        </p:blipFill>
        <p:spPr bwMode="auto">
          <a:xfrm>
            <a:off x="601081" y="896177"/>
            <a:ext cx="6223135" cy="41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C7CC22-9E2A-47C0-64BB-B126CDE8C32D}"/>
              </a:ext>
            </a:extLst>
          </p:cNvPr>
          <p:cNvSpPr txBox="1"/>
          <p:nvPr/>
        </p:nvSpPr>
        <p:spPr>
          <a:xfrm>
            <a:off x="7099069" y="1911283"/>
            <a:ext cx="416159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Quantas parábolas?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1D9C0C-93C6-6000-4045-544079C51F4A}"/>
              </a:ext>
            </a:extLst>
          </p:cNvPr>
          <p:cNvSpPr txBox="1"/>
          <p:nvPr/>
        </p:nvSpPr>
        <p:spPr>
          <a:xfrm>
            <a:off x="7099069" y="2859057"/>
            <a:ext cx="416159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Quando passou a ensinar?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AF3EC3-929D-0448-C59C-9C1BDD27D524}"/>
              </a:ext>
            </a:extLst>
          </p:cNvPr>
          <p:cNvSpPr txBox="1"/>
          <p:nvPr/>
        </p:nvSpPr>
        <p:spPr>
          <a:xfrm>
            <a:off x="601081" y="71579"/>
            <a:ext cx="1065958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Parábola (Breve revisão)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A5016C-BAC9-E763-27BD-4C7230C9A88A}"/>
              </a:ext>
            </a:extLst>
          </p:cNvPr>
          <p:cNvSpPr txBox="1"/>
          <p:nvPr/>
        </p:nvSpPr>
        <p:spPr>
          <a:xfrm>
            <a:off x="7115693" y="3868482"/>
            <a:ext cx="41449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Por que passou a ensinar?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4BC213-4BDC-4031-C3D4-5506182C3451}"/>
              </a:ext>
            </a:extLst>
          </p:cNvPr>
          <p:cNvSpPr txBox="1"/>
          <p:nvPr/>
        </p:nvSpPr>
        <p:spPr>
          <a:xfrm>
            <a:off x="7115693" y="5100843"/>
            <a:ext cx="41449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Quantas são as parábolas do reino?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D65646-8C5A-7870-9F10-60CD02663BCC}"/>
              </a:ext>
            </a:extLst>
          </p:cNvPr>
          <p:cNvSpPr txBox="1"/>
          <p:nvPr/>
        </p:nvSpPr>
        <p:spPr>
          <a:xfrm>
            <a:off x="7099070" y="1176214"/>
            <a:ext cx="4161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i="1" dirty="0">
                <a:solidFill>
                  <a:srgbClr val="C00000"/>
                </a:solidFill>
              </a:rPr>
              <a:t>S</a:t>
            </a:r>
            <a:r>
              <a:rPr lang="pt-BR" sz="1800" b="1" i="1" dirty="0">
                <a:solidFill>
                  <a:srgbClr val="C00000"/>
                </a:solidFill>
              </a:rPr>
              <a:t>ão elementos retirados do cotidiano, que ilustram uma realidade espiritual. </a:t>
            </a:r>
            <a:endParaRPr lang="pt-BR" sz="1800" b="1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BBBD067-5C77-E47B-3765-B293E54F841F}"/>
              </a:ext>
            </a:extLst>
          </p:cNvPr>
          <p:cNvSpPr txBox="1"/>
          <p:nvPr/>
        </p:nvSpPr>
        <p:spPr>
          <a:xfrm>
            <a:off x="7099070" y="2375989"/>
            <a:ext cx="4161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b="1" i="1" dirty="0">
                <a:solidFill>
                  <a:srgbClr val="C00000"/>
                </a:solidFill>
              </a:rPr>
              <a:t>55 parábolas. </a:t>
            </a:r>
            <a:endParaRPr lang="pt-BR" sz="1800" b="1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92BA21-F443-86C0-9B66-75D4089937A4}"/>
              </a:ext>
            </a:extLst>
          </p:cNvPr>
          <p:cNvSpPr txBox="1"/>
          <p:nvPr/>
        </p:nvSpPr>
        <p:spPr>
          <a:xfrm>
            <a:off x="7099069" y="3359639"/>
            <a:ext cx="431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b="1" i="1" dirty="0">
                <a:solidFill>
                  <a:srgbClr val="C00000"/>
                </a:solidFill>
              </a:rPr>
              <a:t>A partir da metade do seu ministério. </a:t>
            </a:r>
            <a:endParaRPr lang="pt-BR" sz="1800" b="1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3A7C03B-646F-AA7D-B78F-42BA1BF87267}"/>
              </a:ext>
            </a:extLst>
          </p:cNvPr>
          <p:cNvSpPr txBox="1"/>
          <p:nvPr/>
        </p:nvSpPr>
        <p:spPr>
          <a:xfrm>
            <a:off x="7115694" y="4357139"/>
            <a:ext cx="414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i="1">
                <a:solidFill>
                  <a:srgbClr val="C00000"/>
                </a:solidFill>
              </a:rPr>
              <a:t> Para confundir </a:t>
            </a:r>
            <a:r>
              <a:rPr lang="pt-BR" b="1" i="1" dirty="0">
                <a:solidFill>
                  <a:srgbClr val="C00000"/>
                </a:solidFill>
              </a:rPr>
              <a:t>seus opositores e confortar seus discípulos</a:t>
            </a:r>
            <a:r>
              <a:rPr lang="pt-BR" sz="1800" b="1" i="1" dirty="0">
                <a:solidFill>
                  <a:srgbClr val="C00000"/>
                </a:solidFill>
              </a:rPr>
              <a:t>. </a:t>
            </a:r>
            <a:endParaRPr lang="pt-BR" sz="1800" b="1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04FEED-0D82-C8F2-180F-E4426C925F12}"/>
              </a:ext>
            </a:extLst>
          </p:cNvPr>
          <p:cNvSpPr txBox="1"/>
          <p:nvPr/>
        </p:nvSpPr>
        <p:spPr>
          <a:xfrm>
            <a:off x="7099069" y="5580244"/>
            <a:ext cx="4237798" cy="37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i="1" dirty="0">
                <a:solidFill>
                  <a:srgbClr val="C00000"/>
                </a:solidFill>
              </a:rPr>
              <a:t>7</a:t>
            </a:r>
            <a:r>
              <a:rPr lang="pt-BR" sz="1800" b="1" i="1" dirty="0">
                <a:solidFill>
                  <a:srgbClr val="C00000"/>
                </a:solidFill>
              </a:rPr>
              <a:t> parábolas. </a:t>
            </a:r>
            <a:endParaRPr lang="pt-BR" sz="1800" b="1" i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51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3" grpId="0" animBg="1"/>
      <p:bldP spid="5" grpId="0" animBg="1"/>
      <p:bldP spid="7" grpId="0"/>
      <p:bldP spid="19" grpId="0"/>
      <p:bldP spid="20" grpId="0"/>
      <p:bldP spid="21" grpId="0" build="p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F8E62A-CF63-BAF1-2D2D-DA9920E2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2118941-39C3-9011-66E1-EB2BAD5A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AED600C-47D9-6250-25F7-60074CED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7" y="3104148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B71767D-9A5F-993E-5AD8-E15BAEDA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EEAA47D-2F55-4533-D962-8654CBAB706A}"/>
              </a:ext>
            </a:extLst>
          </p:cNvPr>
          <p:cNvSpPr txBox="1"/>
          <p:nvPr/>
        </p:nvSpPr>
        <p:spPr>
          <a:xfrm>
            <a:off x="825582" y="300245"/>
            <a:ext cx="1059096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As Parábolas do Reino</a:t>
            </a:r>
          </a:p>
        </p:txBody>
      </p:sp>
      <p:grpSp>
        <p:nvGrpSpPr>
          <p:cNvPr id="1048" name="Agrupar 1047">
            <a:extLst>
              <a:ext uri="{FF2B5EF4-FFF2-40B4-BE49-F238E27FC236}">
                <a16:creationId xmlns:a16="http://schemas.microsoft.com/office/drawing/2014/main" id="{3A4B21B6-CB97-63B5-87CF-536AA85401AB}"/>
              </a:ext>
            </a:extLst>
          </p:cNvPr>
          <p:cNvGrpSpPr/>
          <p:nvPr/>
        </p:nvGrpSpPr>
        <p:grpSpPr>
          <a:xfrm>
            <a:off x="3822676" y="2466757"/>
            <a:ext cx="1941594" cy="4023505"/>
            <a:chOff x="3807406" y="910677"/>
            <a:chExt cx="1941594" cy="4023505"/>
          </a:xfrm>
        </p:grpSpPr>
        <p:pic>
          <p:nvPicPr>
            <p:cNvPr id="1031" name="Picture 7" descr="Desvendando a Parábola do Grão de Mostarda: Guia Completo">
              <a:extLst>
                <a:ext uri="{FF2B5EF4-FFF2-40B4-BE49-F238E27FC236}">
                  <a16:creationId xmlns:a16="http://schemas.microsoft.com/office/drawing/2014/main" id="{45DD2B9E-98E5-0C09-E092-E9D0648B5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406" y="910677"/>
              <a:ext cx="1925551" cy="161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3.600+ Fermento De Pao fotos de stock, imagens e fotos ...">
              <a:hlinkClick r:id="rId5"/>
              <a:extLst>
                <a:ext uri="{FF2B5EF4-FFF2-40B4-BE49-F238E27FC236}">
                  <a16:creationId xmlns:a16="http://schemas.microsoft.com/office/drawing/2014/main" id="{1F6958FB-0FC5-367D-F1A9-05A3C6C8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7" r="11787"/>
            <a:stretch/>
          </p:blipFill>
          <p:spPr bwMode="auto">
            <a:xfrm>
              <a:off x="3823449" y="2983826"/>
              <a:ext cx="1925551" cy="1599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" name="CaixaDeTexto 1033">
              <a:extLst>
                <a:ext uri="{FF2B5EF4-FFF2-40B4-BE49-F238E27FC236}">
                  <a16:creationId xmlns:a16="http://schemas.microsoft.com/office/drawing/2014/main" id="{71AFAEE6-A523-6E5A-E4FE-2D03E25F0760}"/>
                </a:ext>
              </a:extLst>
            </p:cNvPr>
            <p:cNvSpPr txBox="1"/>
            <p:nvPr/>
          </p:nvSpPr>
          <p:spPr>
            <a:xfrm>
              <a:off x="3945282" y="2519299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MOSTARDA</a:t>
              </a:r>
            </a:p>
          </p:txBody>
        </p:sp>
        <p:sp>
          <p:nvSpPr>
            <p:cNvPr id="1035" name="CaixaDeTexto 1034">
              <a:extLst>
                <a:ext uri="{FF2B5EF4-FFF2-40B4-BE49-F238E27FC236}">
                  <a16:creationId xmlns:a16="http://schemas.microsoft.com/office/drawing/2014/main" id="{29D519B6-CE14-0F1E-D9D9-03CC3C214838}"/>
                </a:ext>
              </a:extLst>
            </p:cNvPr>
            <p:cNvSpPr txBox="1"/>
            <p:nvPr/>
          </p:nvSpPr>
          <p:spPr>
            <a:xfrm>
              <a:off x="4061013" y="4564850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FERMENTO</a:t>
              </a:r>
            </a:p>
          </p:txBody>
        </p:sp>
      </p:grpSp>
      <p:grpSp>
        <p:nvGrpSpPr>
          <p:cNvPr id="1053" name="Agrupar 1052">
            <a:extLst>
              <a:ext uri="{FF2B5EF4-FFF2-40B4-BE49-F238E27FC236}">
                <a16:creationId xmlns:a16="http://schemas.microsoft.com/office/drawing/2014/main" id="{94088B2A-3043-E059-063E-7193D0081D72}"/>
              </a:ext>
            </a:extLst>
          </p:cNvPr>
          <p:cNvGrpSpPr/>
          <p:nvPr/>
        </p:nvGrpSpPr>
        <p:grpSpPr>
          <a:xfrm>
            <a:off x="6656994" y="2466757"/>
            <a:ext cx="1897881" cy="3927253"/>
            <a:chOff x="6690973" y="958803"/>
            <a:chExt cx="1897881" cy="3927253"/>
          </a:xfrm>
        </p:grpSpPr>
        <p:pic>
          <p:nvPicPr>
            <p:cNvPr id="11" name="Picture 4" descr="A parábola do tesouro escondido no campo">
              <a:extLst>
                <a:ext uri="{FF2B5EF4-FFF2-40B4-BE49-F238E27FC236}">
                  <a16:creationId xmlns:a16="http://schemas.microsoft.com/office/drawing/2014/main" id="{E91E0BEB-6B15-EAC6-8710-C1965F99B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4" t="29234" r="26295"/>
            <a:stretch/>
          </p:blipFill>
          <p:spPr bwMode="auto">
            <a:xfrm>
              <a:off x="6707013" y="958803"/>
              <a:ext cx="1881841" cy="1580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A Parábola da Pérola de Grande Valor">
              <a:extLst>
                <a:ext uri="{FF2B5EF4-FFF2-40B4-BE49-F238E27FC236}">
                  <a16:creationId xmlns:a16="http://schemas.microsoft.com/office/drawing/2014/main" id="{2E168454-7A67-1348-5673-8B54FC84BF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73"/>
            <a:stretch/>
          </p:blipFill>
          <p:spPr bwMode="auto">
            <a:xfrm>
              <a:off x="6690973" y="2983820"/>
              <a:ext cx="1881841" cy="1580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8" name="CaixaDeTexto 1037">
              <a:extLst>
                <a:ext uri="{FF2B5EF4-FFF2-40B4-BE49-F238E27FC236}">
                  <a16:creationId xmlns:a16="http://schemas.microsoft.com/office/drawing/2014/main" id="{AC7041DE-A363-7717-D1EE-7BC8340E01B9}"/>
                </a:ext>
              </a:extLst>
            </p:cNvPr>
            <p:cNvSpPr txBox="1"/>
            <p:nvPr/>
          </p:nvSpPr>
          <p:spPr>
            <a:xfrm>
              <a:off x="6928662" y="2491695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TESOURO</a:t>
              </a:r>
            </a:p>
          </p:txBody>
        </p:sp>
        <p:sp>
          <p:nvSpPr>
            <p:cNvPr id="1040" name="CaixaDeTexto 1039">
              <a:extLst>
                <a:ext uri="{FF2B5EF4-FFF2-40B4-BE49-F238E27FC236}">
                  <a16:creationId xmlns:a16="http://schemas.microsoft.com/office/drawing/2014/main" id="{57774171-5C6D-355B-B6A5-7812FC99E45A}"/>
                </a:ext>
              </a:extLst>
            </p:cNvPr>
            <p:cNvSpPr txBox="1"/>
            <p:nvPr/>
          </p:nvSpPr>
          <p:spPr>
            <a:xfrm>
              <a:off x="6864920" y="4516724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PÉROLA</a:t>
              </a:r>
            </a:p>
          </p:txBody>
        </p:sp>
      </p:grpSp>
      <p:grpSp>
        <p:nvGrpSpPr>
          <p:cNvPr id="1052" name="Agrupar 1051">
            <a:extLst>
              <a:ext uri="{FF2B5EF4-FFF2-40B4-BE49-F238E27FC236}">
                <a16:creationId xmlns:a16="http://schemas.microsoft.com/office/drawing/2014/main" id="{29074BDE-8EA9-8091-75D1-6EE568D3F39A}"/>
              </a:ext>
            </a:extLst>
          </p:cNvPr>
          <p:cNvGrpSpPr/>
          <p:nvPr/>
        </p:nvGrpSpPr>
        <p:grpSpPr>
          <a:xfrm>
            <a:off x="9387863" y="2478869"/>
            <a:ext cx="1931056" cy="3931683"/>
            <a:chOff x="9485491" y="954372"/>
            <a:chExt cx="1931056" cy="3931683"/>
          </a:xfrm>
        </p:grpSpPr>
        <p:pic>
          <p:nvPicPr>
            <p:cNvPr id="1209" name="Picture 185" descr="A Parábola da Rede: Encontrando Significado nas Escrituras">
              <a:extLst>
                <a:ext uri="{FF2B5EF4-FFF2-40B4-BE49-F238E27FC236}">
                  <a16:creationId xmlns:a16="http://schemas.microsoft.com/office/drawing/2014/main" id="{17268A16-B18F-1745-EADB-84DAF2800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996" y="954372"/>
              <a:ext cx="1925551" cy="149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1" name="CaixaDeTexto 1040">
              <a:extLst>
                <a:ext uri="{FF2B5EF4-FFF2-40B4-BE49-F238E27FC236}">
                  <a16:creationId xmlns:a16="http://schemas.microsoft.com/office/drawing/2014/main" id="{6836C157-9D64-175C-5E3E-3DF03C7773E6}"/>
                </a:ext>
              </a:extLst>
            </p:cNvPr>
            <p:cNvSpPr txBox="1"/>
            <p:nvPr/>
          </p:nvSpPr>
          <p:spPr>
            <a:xfrm>
              <a:off x="9728439" y="2407189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REDE</a:t>
              </a:r>
            </a:p>
          </p:txBody>
        </p:sp>
        <p:sp>
          <p:nvSpPr>
            <p:cNvPr id="1043" name="CaixaDeTexto 1042">
              <a:extLst>
                <a:ext uri="{FF2B5EF4-FFF2-40B4-BE49-F238E27FC236}">
                  <a16:creationId xmlns:a16="http://schemas.microsoft.com/office/drawing/2014/main" id="{4493FC17-6126-1585-68DF-67C52B9A62C6}"/>
                </a:ext>
              </a:extLst>
            </p:cNvPr>
            <p:cNvSpPr txBox="1"/>
            <p:nvPr/>
          </p:nvSpPr>
          <p:spPr>
            <a:xfrm>
              <a:off x="9688335" y="4516723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BODAS</a:t>
              </a:r>
            </a:p>
          </p:txBody>
        </p:sp>
        <p:pic>
          <p:nvPicPr>
            <p:cNvPr id="1211" name="Picture 187" descr="Contrastes na Adoração da Antiga e Nova Aliança | Lição 9 EBD">
              <a:hlinkClick r:id="rId10"/>
              <a:extLst>
                <a:ext uri="{FF2B5EF4-FFF2-40B4-BE49-F238E27FC236}">
                  <a16:creationId xmlns:a16="http://schemas.microsoft.com/office/drawing/2014/main" id="{408756FD-BF1B-C287-38DD-22147CEF6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7" r="18007" b="733"/>
            <a:stretch/>
          </p:blipFill>
          <p:spPr bwMode="auto">
            <a:xfrm>
              <a:off x="9485491" y="2887568"/>
              <a:ext cx="1925551" cy="161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1643658-2BD2-B445-D6F5-12EC00EE7F43}"/>
              </a:ext>
            </a:extLst>
          </p:cNvPr>
          <p:cNvGrpSpPr/>
          <p:nvPr/>
        </p:nvGrpSpPr>
        <p:grpSpPr>
          <a:xfrm>
            <a:off x="937875" y="2466757"/>
            <a:ext cx="1911094" cy="4027224"/>
            <a:chOff x="825581" y="878593"/>
            <a:chExt cx="1911094" cy="4027224"/>
          </a:xfrm>
        </p:grpSpPr>
        <p:pic>
          <p:nvPicPr>
            <p:cNvPr id="1026" name="Picture 2" descr="83.700+ Semeando fotos de stock, imagens e fotos royalty ...">
              <a:extLst>
                <a:ext uri="{FF2B5EF4-FFF2-40B4-BE49-F238E27FC236}">
                  <a16:creationId xmlns:a16="http://schemas.microsoft.com/office/drawing/2014/main" id="{FD4C8348-3469-444E-BAA3-063C43423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1" y="878593"/>
              <a:ext cx="1895475" cy="161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0" name="CaixaDeTexto 1029">
              <a:extLst>
                <a:ext uri="{FF2B5EF4-FFF2-40B4-BE49-F238E27FC236}">
                  <a16:creationId xmlns:a16="http://schemas.microsoft.com/office/drawing/2014/main" id="{654E077B-14F9-0352-B8A4-D7F74A7D3CE6}"/>
                </a:ext>
              </a:extLst>
            </p:cNvPr>
            <p:cNvSpPr txBox="1"/>
            <p:nvPr/>
          </p:nvSpPr>
          <p:spPr>
            <a:xfrm>
              <a:off x="1042620" y="2506210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SEMEADOR</a:t>
              </a:r>
            </a:p>
          </p:txBody>
        </p:sp>
        <p:sp>
          <p:nvSpPr>
            <p:cNvPr id="1032" name="CaixaDeTexto 1031">
              <a:extLst>
                <a:ext uri="{FF2B5EF4-FFF2-40B4-BE49-F238E27FC236}">
                  <a16:creationId xmlns:a16="http://schemas.microsoft.com/office/drawing/2014/main" id="{3FE75464-C251-C41A-5E0A-DE105547769F}"/>
                </a:ext>
              </a:extLst>
            </p:cNvPr>
            <p:cNvSpPr txBox="1"/>
            <p:nvPr/>
          </p:nvSpPr>
          <p:spPr>
            <a:xfrm>
              <a:off x="1110683" y="4536485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JOIO / TRIGO</a:t>
              </a:r>
            </a:p>
          </p:txBody>
        </p:sp>
        <p:pic>
          <p:nvPicPr>
            <p:cNvPr id="2" name="Picture 2" descr="Joio: o dia da colheita chegará">
              <a:hlinkClick r:id="rId13"/>
              <a:extLst>
                <a:ext uri="{FF2B5EF4-FFF2-40B4-BE49-F238E27FC236}">
                  <a16:creationId xmlns:a16="http://schemas.microsoft.com/office/drawing/2014/main" id="{451DE7E8-251D-0B96-80C2-1E3D6C40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34" y="2905326"/>
              <a:ext cx="1881841" cy="159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A52C771-AF24-5548-A78F-7BE6C306DD07}"/>
              </a:ext>
            </a:extLst>
          </p:cNvPr>
          <p:cNvSpPr/>
          <p:nvPr/>
        </p:nvSpPr>
        <p:spPr>
          <a:xfrm>
            <a:off x="993531" y="1234785"/>
            <a:ext cx="1849353" cy="9510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 crescimento do </a:t>
            </a:r>
          </a:p>
          <a:p>
            <a:pPr algn="ctr"/>
            <a:r>
              <a:rPr lang="pt-BR" b="1" dirty="0"/>
              <a:t>Reino de Deus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26848F1-BE4A-4394-0875-D07686B09357}"/>
              </a:ext>
            </a:extLst>
          </p:cNvPr>
          <p:cNvSpPr/>
          <p:nvPr/>
        </p:nvSpPr>
        <p:spPr>
          <a:xfrm>
            <a:off x="3825812" y="1236207"/>
            <a:ext cx="1849353" cy="9510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Reino de Deus tem pequenos começos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F34FD21-2242-74F2-2114-8A2930F012D2}"/>
              </a:ext>
            </a:extLst>
          </p:cNvPr>
          <p:cNvSpPr/>
          <p:nvPr/>
        </p:nvSpPr>
        <p:spPr>
          <a:xfrm>
            <a:off x="6681259" y="1234785"/>
            <a:ext cx="1849353" cy="9510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 valor do </a:t>
            </a:r>
          </a:p>
          <a:p>
            <a:pPr algn="ctr"/>
            <a:r>
              <a:rPr lang="pt-BR" b="1" dirty="0"/>
              <a:t>Reino de Deus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BF2BE08-C120-B93F-FDBE-602D533B10C3}"/>
              </a:ext>
            </a:extLst>
          </p:cNvPr>
          <p:cNvSpPr/>
          <p:nvPr/>
        </p:nvSpPr>
        <p:spPr>
          <a:xfrm>
            <a:off x="9485491" y="1221919"/>
            <a:ext cx="1849353" cy="9510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consumação final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F41D6B-ACA1-8289-4AFD-DFAFC2A8A417}"/>
              </a:ext>
            </a:extLst>
          </p:cNvPr>
          <p:cNvSpPr txBox="1"/>
          <p:nvPr/>
        </p:nvSpPr>
        <p:spPr>
          <a:xfrm>
            <a:off x="825582" y="800113"/>
            <a:ext cx="10590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REINO dos CÉUS - É o governo de Deus no coração dos homens. Não é visível e está dentro de nós.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9E275FD-2F82-5D5B-476A-7A99BF8AF4A7}"/>
              </a:ext>
            </a:extLst>
          </p:cNvPr>
          <p:cNvSpPr txBox="1"/>
          <p:nvPr/>
        </p:nvSpPr>
        <p:spPr>
          <a:xfrm rot="16200000">
            <a:off x="1493896" y="4044549"/>
            <a:ext cx="359303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MULTIDÃO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5796D83-D020-1A38-071D-396CC40DE9E3}"/>
              </a:ext>
            </a:extLst>
          </p:cNvPr>
          <p:cNvSpPr txBox="1"/>
          <p:nvPr/>
        </p:nvSpPr>
        <p:spPr>
          <a:xfrm rot="16200000">
            <a:off x="7166182" y="4048824"/>
            <a:ext cx="362580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DISCÍPULOS</a:t>
            </a:r>
          </a:p>
        </p:txBody>
      </p:sp>
    </p:spTree>
    <p:extLst>
      <p:ext uri="{BB962C8B-B14F-4D97-AF65-F5344CB8AC3E}">
        <p14:creationId xmlns:p14="http://schemas.microsoft.com/office/powerpoint/2010/main" val="35609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3EC83F5-0D0F-2FB4-7D31-9902F407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3DBC66-6A37-873B-D860-04C1F2C53F53}"/>
              </a:ext>
            </a:extLst>
          </p:cNvPr>
          <p:cNvSpPr txBox="1"/>
          <p:nvPr/>
        </p:nvSpPr>
        <p:spPr>
          <a:xfrm>
            <a:off x="1146119" y="736978"/>
            <a:ext cx="1039988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Características da pérola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FA050D-947F-C17F-3C57-1608F6063922}"/>
              </a:ext>
            </a:extLst>
          </p:cNvPr>
          <p:cNvSpPr txBox="1"/>
          <p:nvPr/>
        </p:nvSpPr>
        <p:spPr>
          <a:xfrm>
            <a:off x="5839327" y="2651684"/>
            <a:ext cx="5742475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i="0" dirty="0">
                <a:solidFill>
                  <a:schemeClr val="tx1"/>
                </a:solidFill>
                <a:effectLst/>
              </a:rPr>
              <a:t>Uma pérola</a:t>
            </a:r>
            <a:r>
              <a:rPr lang="pt-BR" sz="2400" i="0" dirty="0">
                <a:solidFill>
                  <a:schemeClr val="tx1"/>
                </a:solidFill>
                <a:effectLst/>
              </a:rPr>
              <a:t> é um </a:t>
            </a:r>
            <a:r>
              <a:rPr lang="pt-BR" sz="2400" b="1" i="0" dirty="0">
                <a:solidFill>
                  <a:schemeClr val="tx1"/>
                </a:solidFill>
                <a:effectLst/>
              </a:rPr>
              <a:t>material orgânico duro</a:t>
            </a:r>
            <a:r>
              <a:rPr lang="pt-BR" sz="2400" i="0" dirty="0">
                <a:solidFill>
                  <a:schemeClr val="tx1"/>
                </a:solidFill>
                <a:effectLst/>
              </a:rPr>
              <a:t> e geralmente </a:t>
            </a:r>
            <a:r>
              <a:rPr lang="pt-BR" sz="2400" b="1" i="0" dirty="0">
                <a:solidFill>
                  <a:schemeClr val="tx1"/>
                </a:solidFill>
                <a:effectLst/>
              </a:rPr>
              <a:t>esférico</a:t>
            </a:r>
            <a:r>
              <a:rPr lang="pt-BR" sz="2400" i="0" dirty="0">
                <a:solidFill>
                  <a:schemeClr val="tx1"/>
                </a:solidFill>
                <a:effectLst/>
              </a:rPr>
              <a:t> produzido por alguns </a:t>
            </a:r>
            <a:r>
              <a:rPr lang="pt-BR" sz="2400" b="1" i="0" dirty="0">
                <a:solidFill>
                  <a:schemeClr val="tx1"/>
                </a:solidFill>
                <a:effectLst/>
              </a:rPr>
              <a:t>moluscos</a:t>
            </a:r>
            <a:r>
              <a:rPr lang="pt-BR" sz="2400" i="0" dirty="0">
                <a:solidFill>
                  <a:schemeClr val="tx1"/>
                </a:solidFill>
                <a:effectLst/>
              </a:rPr>
              <a:t> (ostras e mexilhões) em reação a corpos estranhos que invadem os seus organismos, como  grãos de areia. </a:t>
            </a:r>
            <a:r>
              <a:rPr lang="pt-BR" sz="2400" b="1" i="0" dirty="0">
                <a:solidFill>
                  <a:srgbClr val="C00000"/>
                </a:solidFill>
                <a:effectLst/>
              </a:rPr>
              <a:t>É muito valorizada e trabalhada em joalheria.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6C4A27B-6406-610E-4017-50A399C59E66}"/>
              </a:ext>
            </a:extLst>
          </p:cNvPr>
          <p:cNvSpPr/>
          <p:nvPr/>
        </p:nvSpPr>
        <p:spPr>
          <a:xfrm>
            <a:off x="2197302" y="5542693"/>
            <a:ext cx="1923096" cy="8768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Pérola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3579228-39F4-B467-5311-DD53C2D57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1352" y="3864107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1465A2D-B9AE-41A1-A839-A999A4AE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C5526B0-E60C-952F-A20F-5EC456397139}"/>
              </a:ext>
            </a:extLst>
          </p:cNvPr>
          <p:cNvSpPr txBox="1"/>
          <p:nvPr/>
        </p:nvSpPr>
        <p:spPr>
          <a:xfrm>
            <a:off x="5839327" y="1498665"/>
            <a:ext cx="5706679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i="0" dirty="0">
                <a:solidFill>
                  <a:schemeClr val="bg1"/>
                </a:solidFill>
                <a:effectLst/>
              </a:rPr>
              <a:t>Homem descobre pérola roxa rara ao morder molusco em jantar nos EUA.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liente de restaurante encontra pérola roxa em seu jantar de mariscos - Divulgação/Scott Overland">
            <a:extLst>
              <a:ext uri="{FF2B5EF4-FFF2-40B4-BE49-F238E27FC236}">
                <a16:creationId xmlns:a16="http://schemas.microsoft.com/office/drawing/2014/main" id="{AD4BE753-3743-E03F-7FE2-E50176E2E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6"/>
          <a:stretch/>
        </p:blipFill>
        <p:spPr bwMode="auto">
          <a:xfrm>
            <a:off x="1146118" y="1525012"/>
            <a:ext cx="4420883" cy="38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738EFC-7FE0-3684-792B-0F0210F02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3AB0C-DD5B-5454-90A2-ED84099B071B}"/>
              </a:ext>
            </a:extLst>
          </p:cNvPr>
          <p:cNvSpPr/>
          <p:nvPr/>
        </p:nvSpPr>
        <p:spPr>
          <a:xfrm>
            <a:off x="2434682" y="768367"/>
            <a:ext cx="1542197" cy="3548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/>
              <a:t>Mt</a:t>
            </a:r>
            <a:r>
              <a:rPr lang="pt-BR" b="1" dirty="0"/>
              <a:t> 13.45-46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B2780CF-5FD6-A7AB-40EA-551E21197F8A}"/>
              </a:ext>
            </a:extLst>
          </p:cNvPr>
          <p:cNvSpPr/>
          <p:nvPr/>
        </p:nvSpPr>
        <p:spPr>
          <a:xfrm>
            <a:off x="5239909" y="765615"/>
            <a:ext cx="4517409" cy="354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Da Pérola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B9361D-1BC2-FD8F-1200-5319588AA0BA}"/>
              </a:ext>
            </a:extLst>
          </p:cNvPr>
          <p:cNvSpPr txBox="1"/>
          <p:nvPr/>
        </p:nvSpPr>
        <p:spPr>
          <a:xfrm>
            <a:off x="994605" y="1275124"/>
            <a:ext cx="1036320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⁴⁵ </a:t>
            </a:r>
            <a:r>
              <a:rPr lang="pt-BR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O reino dos céus é também semelhante a </a:t>
            </a:r>
            <a:r>
              <a:rPr lang="pt-BR" sz="2200" dirty="0">
                <a:solidFill>
                  <a:schemeClr val="tx1"/>
                </a:solidFill>
              </a:rPr>
              <a:t>um que negocia e procura </a:t>
            </a:r>
            <a:r>
              <a:rPr lang="pt-BR" sz="2200" b="1" dirty="0">
                <a:solidFill>
                  <a:schemeClr val="tx1"/>
                </a:solidFill>
              </a:rPr>
              <a:t>boas pérolas;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⁴⁶ e, tendo achado uma </a:t>
            </a:r>
            <a:r>
              <a:rPr lang="pt-BR" sz="2200" b="1" dirty="0">
                <a:solidFill>
                  <a:srgbClr val="C00000"/>
                </a:solidFill>
              </a:rPr>
              <a:t>pérola de grande valor</a:t>
            </a:r>
            <a:r>
              <a:rPr lang="pt-BR" sz="2200" dirty="0">
                <a:solidFill>
                  <a:schemeClr val="tx1"/>
                </a:solidFill>
              </a:rPr>
              <a:t>, vende tudo o que possui e a compra.                                                                                                 Mateus 13:45,46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F12762-94BE-E252-B597-3CE5A328AE0A}"/>
              </a:ext>
            </a:extLst>
          </p:cNvPr>
          <p:cNvSpPr txBox="1"/>
          <p:nvPr/>
        </p:nvSpPr>
        <p:spPr>
          <a:xfrm>
            <a:off x="2434682" y="154788"/>
            <a:ext cx="734082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Parábola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7D085C-B77E-D666-E24D-F22646BC3696}"/>
              </a:ext>
            </a:extLst>
          </p:cNvPr>
          <p:cNvSpPr txBox="1"/>
          <p:nvPr/>
        </p:nvSpPr>
        <p:spPr>
          <a:xfrm>
            <a:off x="994605" y="2699700"/>
            <a:ext cx="10363204" cy="28469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chemeClr val="tx1"/>
                </a:solidFill>
                <a:ea typeface="Times New Roman" panose="02020603050405020304" pitchFamily="18" charset="0"/>
              </a:rPr>
              <a:t>E</a:t>
            </a: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ncontrada apenas no </a:t>
            </a:r>
            <a:r>
              <a:rPr lang="pt-BR" sz="2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Evangelho de Mateus. </a:t>
            </a:r>
            <a:r>
              <a:rPr lang="pt-BR" sz="22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2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chemeClr val="tx1"/>
                </a:solidFill>
                <a:ea typeface="Times New Roman" panose="02020603050405020304" pitchFamily="18" charset="0"/>
              </a:rPr>
              <a:t>Anunciada </a:t>
            </a:r>
            <a:r>
              <a:rPr lang="pt-BR" sz="22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apenas aos discípulos.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chemeClr val="tx1"/>
                </a:solidFill>
                <a:ea typeface="Times New Roman" panose="02020603050405020304" pitchFamily="18" charset="0"/>
              </a:rPr>
              <a:t>Jesus </a:t>
            </a:r>
            <a:r>
              <a:rPr lang="pt-BR" sz="22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não deixou </a:t>
            </a:r>
            <a:r>
              <a:rPr lang="pt-BR" sz="2200" b="1" kern="0" dirty="0">
                <a:solidFill>
                  <a:schemeClr val="tx1"/>
                </a:solidFill>
                <a:ea typeface="Times New Roman" panose="02020603050405020304" pitchFamily="18" charset="0"/>
              </a:rPr>
              <a:t>uma interpretação. </a:t>
            </a:r>
            <a:endParaRPr lang="pt-BR" sz="2200" b="1" kern="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/>
              <a:t>Nos dias de Jesus </a:t>
            </a:r>
            <a:r>
              <a:rPr lang="pt-BR" sz="2200" b="1" dirty="0">
                <a:solidFill>
                  <a:srgbClr val="C00000"/>
                </a:solidFill>
              </a:rPr>
              <a:t>as pérolas </a:t>
            </a:r>
            <a:r>
              <a:rPr lang="pt-BR" sz="2200" b="1" dirty="0"/>
              <a:t>eram muito procuradas.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/>
              <a:t>O comerciante </a:t>
            </a:r>
            <a:r>
              <a:rPr lang="pt-BR" sz="2200" b="1" dirty="0">
                <a:solidFill>
                  <a:srgbClr val="C00000"/>
                </a:solidFill>
              </a:rPr>
              <a:t>estava à procura </a:t>
            </a:r>
            <a:r>
              <a:rPr lang="pt-BR" sz="2200" b="1" dirty="0"/>
              <a:t>de pérolas valiosas. Ele </a:t>
            </a:r>
            <a:r>
              <a:rPr lang="pt-BR" sz="2200" b="1" dirty="0">
                <a:solidFill>
                  <a:srgbClr val="C00000"/>
                </a:solidFill>
              </a:rPr>
              <a:t>sabia</a:t>
            </a:r>
            <a:r>
              <a:rPr lang="pt-BR" sz="2200" b="1" dirty="0"/>
              <a:t> o que buscava.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1"/>
                </a:solidFill>
              </a:rPr>
              <a:t>Não há fundamento </a:t>
            </a:r>
            <a:r>
              <a:rPr lang="pt-BR" sz="2200" dirty="0">
                <a:solidFill>
                  <a:schemeClr val="tx1"/>
                </a:solidFill>
              </a:rPr>
              <a:t>para atribuirmos uma </a:t>
            </a:r>
            <a:r>
              <a:rPr lang="pt-BR" sz="2200" b="1" dirty="0">
                <a:solidFill>
                  <a:srgbClr val="C00000"/>
                </a:solidFill>
              </a:rPr>
              <a:t>identificação alegórica </a:t>
            </a:r>
            <a:r>
              <a:rPr lang="pt-BR" sz="2200" dirty="0">
                <a:solidFill>
                  <a:schemeClr val="tx1"/>
                </a:solidFill>
              </a:rPr>
              <a:t>a qualquer um dos aspectos dessa parábola.</a:t>
            </a:r>
            <a:r>
              <a:rPr lang="pt-BR" sz="2200" b="1" dirty="0"/>
              <a:t> </a:t>
            </a:r>
            <a:endParaRPr lang="pt-BR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880327A-DE79-5294-B149-79F9A6AA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840"/>
            <a:ext cx="12192000" cy="6858000"/>
          </a:xfrm>
          <a:prstGeom prst="rect">
            <a:avLst/>
          </a:prstGeom>
        </p:spPr>
      </p:pic>
      <p:pic>
        <p:nvPicPr>
          <p:cNvPr id="4" name="Picture 13" descr="A Parábola da Pérola de Grande Valor">
            <a:extLst>
              <a:ext uri="{FF2B5EF4-FFF2-40B4-BE49-F238E27FC236}">
                <a16:creationId xmlns:a16="http://schemas.microsoft.com/office/drawing/2014/main" id="{4D49B46F-9422-CEB0-636F-E47817A6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2647" r="7236" b="12647"/>
          <a:stretch/>
        </p:blipFill>
        <p:spPr bwMode="auto">
          <a:xfrm>
            <a:off x="609599" y="3765500"/>
            <a:ext cx="3529265" cy="22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arábola do tesouro escondido no campo">
            <a:extLst>
              <a:ext uri="{FF2B5EF4-FFF2-40B4-BE49-F238E27FC236}">
                <a16:creationId xmlns:a16="http://schemas.microsoft.com/office/drawing/2014/main" id="{E178246E-C2ED-3545-B819-2E602209B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29234" r="26295"/>
          <a:stretch/>
        </p:blipFill>
        <p:spPr bwMode="auto">
          <a:xfrm>
            <a:off x="609598" y="1173989"/>
            <a:ext cx="3529265" cy="22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9E2396-5A6E-6511-6606-A5806E699799}"/>
              </a:ext>
            </a:extLst>
          </p:cNvPr>
          <p:cNvSpPr txBox="1"/>
          <p:nvPr/>
        </p:nvSpPr>
        <p:spPr>
          <a:xfrm>
            <a:off x="609599" y="308364"/>
            <a:ext cx="1050757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Verdades sobre o reino de Deus </a:t>
            </a:r>
            <a:endParaRPr lang="pt-BR" sz="2400" kern="1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207E68-0223-7613-6D86-95848419EB46}"/>
              </a:ext>
            </a:extLst>
          </p:cNvPr>
          <p:cNvSpPr txBox="1"/>
          <p:nvPr/>
        </p:nvSpPr>
        <p:spPr>
          <a:xfrm>
            <a:off x="4347409" y="965653"/>
            <a:ext cx="676976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</a:rPr>
              <a:t>O valor do reino não tem preço.</a:t>
            </a:r>
          </a:p>
          <a:p>
            <a:pPr algn="just"/>
            <a:r>
              <a:rPr lang="pt-BR" dirty="0"/>
              <a:t>     Temos, em Cristo e seu reino, um </a:t>
            </a:r>
            <a:r>
              <a:rPr lang="pt-BR" b="1" dirty="0"/>
              <a:t>tesouro eterno</a:t>
            </a:r>
            <a:r>
              <a:rPr lang="pt-BR" dirty="0"/>
              <a:t> e de </a:t>
            </a:r>
            <a:r>
              <a:rPr lang="pt-BR" b="1" dirty="0"/>
              <a:t>valor incomparável.</a:t>
            </a:r>
            <a:r>
              <a:rPr lang="pt-BR" dirty="0"/>
              <a:t> Este tesouro </a:t>
            </a:r>
            <a:r>
              <a:rPr lang="pt-BR" b="1" dirty="0"/>
              <a:t>é eterno </a:t>
            </a:r>
            <a:r>
              <a:rPr lang="pt-BR" dirty="0"/>
              <a:t>e reservado aos fiéis no céu.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23F95F-AF1A-41A2-66D1-624D8E4AB06C}"/>
              </a:ext>
            </a:extLst>
          </p:cNvPr>
          <p:cNvSpPr txBox="1"/>
          <p:nvPr/>
        </p:nvSpPr>
        <p:spPr>
          <a:xfrm>
            <a:off x="4347409" y="1912393"/>
            <a:ext cx="6769768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</a:rPr>
              <a:t>O reino não é visível na superfície.</a:t>
            </a:r>
          </a:p>
          <a:p>
            <a:pPr algn="just"/>
            <a:r>
              <a:rPr lang="pt-BR" dirty="0"/>
              <a:t>     O tesouro estava </a:t>
            </a:r>
            <a:r>
              <a:rPr lang="pt-BR" b="1" dirty="0"/>
              <a:t>escondido</a:t>
            </a:r>
            <a:r>
              <a:rPr lang="pt-BR" dirty="0"/>
              <a:t>; a pérola precisou ser </a:t>
            </a:r>
            <a:r>
              <a:rPr lang="pt-BR" b="1" dirty="0"/>
              <a:t>procurada.</a:t>
            </a:r>
            <a:r>
              <a:rPr lang="pt-BR" dirty="0"/>
              <a:t> Não eram evidentes ao observador casual.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E20DD3-0F49-BCB9-C0AD-1E70DBA49F4A}"/>
              </a:ext>
            </a:extLst>
          </p:cNvPr>
          <p:cNvSpPr txBox="1"/>
          <p:nvPr/>
        </p:nvSpPr>
        <p:spPr>
          <a:xfrm>
            <a:off x="4347409" y="2906686"/>
            <a:ext cx="676976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</a:rPr>
              <a:t>O reino é recebido pessoalmente.</a:t>
            </a:r>
          </a:p>
          <a:p>
            <a:pPr algn="just"/>
            <a:r>
              <a:rPr lang="pt-BR" dirty="0"/>
              <a:t>     A figura-chave em ambas parábolas é </a:t>
            </a:r>
            <a:r>
              <a:rPr lang="pt-BR" b="1" dirty="0"/>
              <a:t>um indivíduo</a:t>
            </a:r>
            <a:r>
              <a:rPr lang="pt-BR" dirty="0"/>
              <a:t>. Cada um encontra algo de </a:t>
            </a:r>
            <a:r>
              <a:rPr lang="pt-BR" b="1" dirty="0"/>
              <a:t>grande valor </a:t>
            </a:r>
            <a:r>
              <a:rPr lang="pt-BR" dirty="0"/>
              <a:t>especificamente para si.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2C5714-22AB-1396-5510-AF8D9DA188CC}"/>
              </a:ext>
            </a:extLst>
          </p:cNvPr>
          <p:cNvSpPr txBox="1"/>
          <p:nvPr/>
        </p:nvSpPr>
        <p:spPr>
          <a:xfrm>
            <a:off x="4347409" y="3870135"/>
            <a:ext cx="6769768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</a:rPr>
              <a:t>O reino é a fonte real de alegria.</a:t>
            </a:r>
          </a:p>
          <a:p>
            <a:pPr algn="just"/>
            <a:r>
              <a:rPr lang="pt-BR" dirty="0"/>
              <a:t>     O homem foi </a:t>
            </a:r>
            <a:r>
              <a:rPr lang="pt-BR" b="1" dirty="0"/>
              <a:t>“cheio de alegria” </a:t>
            </a:r>
            <a:r>
              <a:rPr lang="pt-BR" dirty="0"/>
              <a:t>e vendeu tudo que tinha para comprar o tesouro.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49F8D4-61AD-332C-9621-A2AF36210B8E}"/>
              </a:ext>
            </a:extLst>
          </p:cNvPr>
          <p:cNvSpPr txBox="1"/>
          <p:nvPr/>
        </p:nvSpPr>
        <p:spPr>
          <a:xfrm>
            <a:off x="4347409" y="4878810"/>
            <a:ext cx="6769768" cy="677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</a:rPr>
              <a:t>Nem todos chegam ao reino pelo mesmo caminho.</a:t>
            </a:r>
          </a:p>
          <a:p>
            <a:pPr algn="just"/>
            <a:r>
              <a:rPr lang="pt-BR" dirty="0"/>
              <a:t>     O homem </a:t>
            </a:r>
            <a:r>
              <a:rPr lang="pt-BR" b="1" dirty="0"/>
              <a:t>descobre</a:t>
            </a:r>
            <a:r>
              <a:rPr lang="pt-BR" dirty="0"/>
              <a:t> o tesouro. O comerciante </a:t>
            </a:r>
            <a:r>
              <a:rPr lang="pt-BR" b="1" dirty="0"/>
              <a:t>sabe o que procura.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EC9B55-5190-E03C-565F-0136A117A953}"/>
              </a:ext>
            </a:extLst>
          </p:cNvPr>
          <p:cNvSpPr txBox="1"/>
          <p:nvPr/>
        </p:nvSpPr>
        <p:spPr>
          <a:xfrm>
            <a:off x="4347409" y="5555461"/>
            <a:ext cx="6769768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</a:rPr>
              <a:t>A fé salvadora tem um preço alto.</a:t>
            </a:r>
          </a:p>
          <a:p>
            <a:pPr algn="just"/>
            <a:r>
              <a:rPr lang="pt-BR" dirty="0"/>
              <a:t>     O tesouro e a pérola foram comprados. </a:t>
            </a:r>
            <a:r>
              <a:rPr lang="pt-BR" b="1" dirty="0"/>
              <a:t>Jesus pagou um alto preço.</a:t>
            </a:r>
          </a:p>
        </p:txBody>
      </p:sp>
    </p:spTree>
    <p:extLst>
      <p:ext uri="{BB962C8B-B14F-4D97-AF65-F5344CB8AC3E}">
        <p14:creationId xmlns:p14="http://schemas.microsoft.com/office/powerpoint/2010/main" val="2393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549A4C-2219-5F12-E8E3-6FB5F191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82339F-6681-C89F-805A-37BDE13A095F}"/>
              </a:ext>
            </a:extLst>
          </p:cNvPr>
          <p:cNvSpPr txBox="1"/>
          <p:nvPr/>
        </p:nvSpPr>
        <p:spPr>
          <a:xfrm>
            <a:off x="2744048" y="352393"/>
            <a:ext cx="670390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946E48-C59C-3440-7EEF-847DB312DFDE}"/>
              </a:ext>
            </a:extLst>
          </p:cNvPr>
          <p:cNvSpPr txBox="1"/>
          <p:nvPr/>
        </p:nvSpPr>
        <p:spPr>
          <a:xfrm>
            <a:off x="2790477" y="1166451"/>
            <a:ext cx="6703903" cy="29238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200" b="1" kern="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Ambas as parábolas englobam a vida de todos os cristãos.</a:t>
            </a:r>
          </a:p>
          <a:p>
            <a:pPr algn="ctr">
              <a:spcAft>
                <a:spcPts val="1800"/>
              </a:spcAft>
            </a:pPr>
            <a:r>
              <a:rPr lang="pt-BR" sz="2200" b="1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pt-BR" sz="2200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Uns encontram o maravilhoso </a:t>
            </a:r>
            <a:r>
              <a:rPr lang="pt-BR" sz="22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tesouro</a:t>
            </a:r>
            <a:r>
              <a:rPr lang="pt-BR" sz="2200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sem ao menos </a:t>
            </a:r>
            <a:r>
              <a:rPr lang="pt-BR" sz="22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estarem procurando</a:t>
            </a:r>
            <a:r>
              <a:rPr lang="pt-BR" sz="2200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enquanto outros encontram </a:t>
            </a:r>
            <a:r>
              <a:rPr lang="pt-BR" sz="22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pérola de grande valor </a:t>
            </a:r>
            <a:r>
              <a:rPr lang="pt-BR" sz="2200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após uma </a:t>
            </a:r>
            <a:r>
              <a:rPr lang="pt-BR" sz="22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busca incessante</a:t>
            </a:r>
            <a:r>
              <a:rPr lang="pt-BR" sz="2200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</a:p>
          <a:p>
            <a:pPr algn="ctr">
              <a:spcAft>
                <a:spcPts val="1800"/>
              </a:spcAft>
            </a:pPr>
            <a:r>
              <a:rPr lang="pt-BR" sz="22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F</a:t>
            </a:r>
            <a:r>
              <a:rPr lang="pt-BR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icam </a:t>
            </a:r>
            <a:r>
              <a:rPr lang="pt-BR" sz="22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exultantes</a:t>
            </a:r>
            <a:r>
              <a:rPr lang="pt-BR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pt-BR" sz="22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pois</a:t>
            </a:r>
            <a:r>
              <a:rPr lang="pt-BR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encontraram </a:t>
            </a:r>
            <a:r>
              <a:rPr lang="pt-BR" sz="2200" b="1" kern="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Cristo. </a:t>
            </a:r>
          </a:p>
        </p:txBody>
      </p:sp>
    </p:spTree>
    <p:extLst>
      <p:ext uri="{BB962C8B-B14F-4D97-AF65-F5344CB8AC3E}">
        <p14:creationId xmlns:p14="http://schemas.microsoft.com/office/powerpoint/2010/main" val="92869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1230</Words>
  <Application>Microsoft Office PowerPoint</Application>
  <PresentationFormat>Widescreen</PresentationFormat>
  <Paragraphs>159</Paragraphs>
  <Slides>15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Roman 10cpi</vt:lpstr>
      <vt:lpstr>Segoe UI</vt:lpstr>
      <vt:lpstr>Times New Roman</vt:lpstr>
      <vt:lpstr>Wingdings</vt:lpstr>
      <vt:lpstr>Tema do Office</vt:lpstr>
      <vt:lpstr>Apresentação do PowerPoint</vt:lpstr>
      <vt:lpstr>As Parábolas do Reino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Buarque</dc:creator>
  <cp:lastModifiedBy>André Buarque</cp:lastModifiedBy>
  <cp:revision>22</cp:revision>
  <dcterms:created xsi:type="dcterms:W3CDTF">2023-12-22T21:16:45Z</dcterms:created>
  <dcterms:modified xsi:type="dcterms:W3CDTF">2024-06-09T13:12:56Z</dcterms:modified>
</cp:coreProperties>
</file>