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85" r:id="rId4"/>
    <p:sldId id="279" r:id="rId5"/>
    <p:sldId id="286" r:id="rId6"/>
    <p:sldId id="287" r:id="rId7"/>
    <p:sldId id="289" r:id="rId8"/>
    <p:sldId id="290" r:id="rId9"/>
    <p:sldId id="291" r:id="rId10"/>
    <p:sldId id="277" r:id="rId11"/>
    <p:sldId id="263" r:id="rId12"/>
    <p:sldId id="264" r:id="rId13"/>
    <p:sldId id="265" r:id="rId14"/>
    <p:sldId id="275" r:id="rId15"/>
    <p:sldId id="266" r:id="rId16"/>
    <p:sldId id="280" r:id="rId17"/>
    <p:sldId id="281" r:id="rId18"/>
    <p:sldId id="282" r:id="rId19"/>
    <p:sldId id="283" r:id="rId20"/>
    <p:sldId id="267" r:id="rId21"/>
    <p:sldId id="276" r:id="rId22"/>
    <p:sldId id="268" r:id="rId23"/>
    <p:sldId id="270" r:id="rId24"/>
    <p:sldId id="278" r:id="rId25"/>
    <p:sldId id="271" r:id="rId26"/>
    <p:sldId id="272" r:id="rId27"/>
    <p:sldId id="273" r:id="rId28"/>
    <p:sldId id="274" r:id="rId29"/>
    <p:sldId id="292" r:id="rId30"/>
    <p:sldId id="293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2509B-24E0-4AC4-80B4-2ACEF0624BC1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AD58-F1ED-4433-A336-78A60A59E7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5AD58-F1ED-4433-A336-78A60A59E79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5AD58-F1ED-4433-A336-78A60A59E79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5AD58-F1ED-4433-A336-78A60A59E798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</a:rPr>
              <a:t>TEOLOGIA  E PRÁTICA DE CULTO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5" y="570720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spc="-150" dirty="0" smtClean="0">
                <a:solidFill>
                  <a:srgbClr val="63C8DB"/>
                </a:solidFill>
              </a:rPr>
              <a:t>As crenças e o jeito presbiteriano de adoração</a:t>
            </a:r>
            <a:endParaRPr lang="pt-BR" sz="3600" spc="-150" dirty="0" smtClean="0">
              <a:solidFill>
                <a:srgbClr val="63C8DB"/>
              </a:solidFill>
              <a:cs typeface="Myriad Arabic" pitchFamily="50" charset="-78"/>
            </a:endParaRPr>
          </a:p>
          <a:p>
            <a:pPr algn="r"/>
            <a:endParaRPr lang="pt-BR" sz="3600" spc="-150" dirty="0">
              <a:solidFill>
                <a:srgbClr val="63C8DB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63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3C8D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098" y="6218148"/>
            <a:ext cx="8668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i="1" dirty="0" err="1" smtClean="0">
                <a:solidFill>
                  <a:schemeClr val="bg1"/>
                </a:solidFill>
              </a:rPr>
              <a:t>Presb</a:t>
            </a:r>
            <a:r>
              <a:rPr lang="pt-BR" sz="2000" b="1" i="1" dirty="0" smtClean="0">
                <a:solidFill>
                  <a:schemeClr val="bg1"/>
                </a:solidFill>
              </a:rPr>
              <a:t>. </a:t>
            </a:r>
            <a:r>
              <a:rPr lang="pt-BR" sz="2000" b="1" i="1" dirty="0" err="1" smtClean="0">
                <a:solidFill>
                  <a:schemeClr val="bg1"/>
                </a:solidFill>
              </a:rPr>
              <a:t>Éber</a:t>
            </a:r>
            <a:r>
              <a:rPr lang="pt-BR" sz="2000" b="1" i="1" dirty="0" smtClean="0">
                <a:solidFill>
                  <a:schemeClr val="bg1"/>
                </a:solidFill>
              </a:rPr>
              <a:t> </a:t>
            </a:r>
            <a:r>
              <a:rPr lang="pt-BR" sz="2000" b="1" i="1" dirty="0" err="1" smtClean="0">
                <a:solidFill>
                  <a:schemeClr val="bg1"/>
                </a:solidFill>
              </a:rPr>
              <a:t>Hávila</a:t>
            </a:r>
            <a:r>
              <a:rPr lang="pt-BR" sz="2000" b="1" i="1" dirty="0" smtClean="0">
                <a:solidFill>
                  <a:schemeClr val="bg1"/>
                </a:solidFill>
              </a:rPr>
              <a:t> </a:t>
            </a:r>
            <a:r>
              <a:rPr lang="pt-BR" sz="2000" b="1" i="1" smtClean="0">
                <a:solidFill>
                  <a:schemeClr val="bg1"/>
                </a:solidFill>
              </a:rPr>
              <a:t>Rose e Cecília </a:t>
            </a:r>
            <a:r>
              <a:rPr lang="pt-BR" sz="2000" b="1" i="1" dirty="0" err="1" smtClean="0">
                <a:solidFill>
                  <a:schemeClr val="bg1"/>
                </a:solidFill>
              </a:rPr>
              <a:t>Finotti</a:t>
            </a:r>
            <a:r>
              <a:rPr lang="pt-BR" sz="2000" b="1" i="1" dirty="0" smtClean="0">
                <a:solidFill>
                  <a:schemeClr val="bg1"/>
                </a:solidFill>
              </a:rPr>
              <a:t> </a:t>
            </a:r>
            <a:r>
              <a:rPr lang="pt-BR" sz="2000" b="1" i="1" dirty="0" err="1" smtClean="0">
                <a:solidFill>
                  <a:schemeClr val="bg1"/>
                </a:solidFill>
              </a:rPr>
              <a:t>Nishikawa</a:t>
            </a:r>
            <a:r>
              <a:rPr lang="pt-BR" sz="2000" b="1" i="1" dirty="0" smtClean="0">
                <a:solidFill>
                  <a:schemeClr val="bg1"/>
                </a:solidFill>
              </a:rPr>
              <a:t> Almeida 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98" y="332656"/>
            <a:ext cx="3932861" cy="4978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1700808"/>
            <a:ext cx="4632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rgbClr val="262262"/>
                </a:solidFill>
                <a:latin typeface="+mj-lt"/>
              </a:rPr>
              <a:t>AS ORAÇÕES E OS CÂNTICOS</a:t>
            </a:r>
          </a:p>
          <a:p>
            <a:pPr algn="r"/>
            <a:r>
              <a:rPr lang="pt-BR" sz="3600" b="1" i="1" dirty="0" smtClean="0">
                <a:solidFill>
                  <a:srgbClr val="262262"/>
                </a:solidFill>
                <a:latin typeface="+mj-lt"/>
              </a:rPr>
              <a:t>Nós falamos com Deus</a:t>
            </a:r>
          </a:p>
        </p:txBody>
      </p:sp>
    </p:spTree>
    <p:extLst>
      <p:ext uri="{BB962C8B-B14F-4D97-AF65-F5344CB8AC3E}">
        <p14:creationId xmlns="" xmlns:p14="http://schemas.microsoft.com/office/powerpoint/2010/main" val="13825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 animBg="1"/>
      <p:bldP spid="11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908720"/>
            <a:ext cx="7772400" cy="2076251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/>
              <a:t>COMO DEVE SER A ORAÇÃO </a:t>
            </a:r>
            <a:r>
              <a:rPr lang="pt-BR" sz="4800" b="1" dirty="0" smtClean="0"/>
              <a:t>DO CRISTÃO</a:t>
            </a:r>
            <a:r>
              <a:rPr lang="pt-BR" sz="4800" b="1" dirty="0" smtClean="0"/>
              <a:t>?</a:t>
            </a:r>
            <a:endParaRPr lang="pt-BR" sz="4800" b="1" dirty="0"/>
          </a:p>
        </p:txBody>
      </p:sp>
      <p:pic>
        <p:nvPicPr>
          <p:cNvPr id="6" name="Imagem 5" descr="banner_curso_orac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9144000" cy="324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PRINCÍPIOS PARA 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pt-BR" b="1" dirty="0" smtClean="0"/>
              <a:t>1. </a:t>
            </a:r>
            <a:r>
              <a:rPr lang="pt-BR" b="1" u="sng" dirty="0" smtClean="0"/>
              <a:t>A oração deve ser oferecida através da mediação de Cristo</a:t>
            </a:r>
            <a:r>
              <a:rPr lang="pt-BR" dirty="0" smtClean="0"/>
              <a:t> </a:t>
            </a:r>
          </a:p>
          <a:p>
            <a:pPr lvl="0"/>
            <a:endParaRPr lang="pt-BR" dirty="0" smtClean="0"/>
          </a:p>
          <a:p>
            <a:pPr lvl="0"/>
            <a:r>
              <a:rPr lang="pt-BR" sz="2800" dirty="0" smtClean="0"/>
              <a:t>O sacrifício de Cristo na cruz por nós é a única base por meio da qual temos acesso ao Pai. </a:t>
            </a:r>
          </a:p>
          <a:p>
            <a:pPr lvl="0"/>
            <a:r>
              <a:rPr lang="pt-BR" sz="2800" dirty="0" smtClean="0"/>
              <a:t>Só podemos nos aproximar do Pai pelos méritos de Cristo, que faz intercessão </a:t>
            </a:r>
            <a:r>
              <a:rPr lang="pt-BR" sz="2800" i="1" dirty="0" smtClean="0"/>
              <a:t>por</a:t>
            </a:r>
            <a:r>
              <a:rPr lang="pt-BR" sz="2800" dirty="0" smtClean="0"/>
              <a:t> nós no céu:</a:t>
            </a:r>
          </a:p>
          <a:p>
            <a:endParaRPr lang="pt-BR" dirty="0"/>
          </a:p>
        </p:txBody>
      </p:sp>
      <p:pic>
        <p:nvPicPr>
          <p:cNvPr id="5" name="Imagem 4" descr="Jes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21088"/>
            <a:ext cx="3770319" cy="23705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499992" y="4365104"/>
            <a:ext cx="43569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pt-BR" sz="2000" dirty="0" smtClean="0"/>
          </a:p>
          <a:p>
            <a:pPr lvl="0" algn="ctr">
              <a:buNone/>
            </a:pPr>
            <a:r>
              <a:rPr lang="pt-B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“Quem os condenará? É Cristo Jesus quem morreu ou, antes, quem ressuscitou, o qual está à direita de Deus e também intercede por nós.” (</a:t>
            </a:r>
            <a:r>
              <a:rPr lang="pt-BR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Rm</a:t>
            </a:r>
            <a:r>
              <a:rPr lang="pt-B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8.34)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PRINCÍPIOS PARA 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pt-BR" b="1" dirty="0" smtClean="0"/>
              <a:t>2. </a:t>
            </a:r>
            <a:r>
              <a:rPr lang="pt-BR" b="1" u="sng" dirty="0" smtClean="0"/>
              <a:t>A oração deve ser feita com o auxílio do Espírito Santo</a:t>
            </a:r>
            <a:r>
              <a:rPr lang="pt-BR" dirty="0" smtClean="0"/>
              <a:t> 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O Espírito Santo faz intercessão </a:t>
            </a:r>
            <a:r>
              <a:rPr lang="pt-BR" i="1" dirty="0" smtClean="0"/>
              <a:t>por</a:t>
            </a:r>
            <a:r>
              <a:rPr lang="pt-BR" dirty="0" smtClean="0"/>
              <a:t> nós e </a:t>
            </a:r>
            <a:r>
              <a:rPr lang="pt-BR" i="1" dirty="0" smtClean="0"/>
              <a:t>em</a:t>
            </a:r>
            <a:r>
              <a:rPr lang="pt-BR" dirty="0" smtClean="0"/>
              <a:t> nós, compondo nossas orações e incitando nossos desejos para que estejam em sintonia com a vontade de Deus:</a:t>
            </a:r>
          </a:p>
          <a:p>
            <a:pPr lvl="0"/>
            <a:endParaRPr lang="pt-BR" dirty="0" smtClean="0"/>
          </a:p>
          <a:p>
            <a:pPr lvl="0" algn="ctr">
              <a:buNone/>
            </a:pPr>
            <a:r>
              <a:rPr lang="pt-B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“Também o Espírito, semelhantemente, nos assiste em nossa fraqueza; porque não sabemos orar como convém, mas o mesmo Espírito intercede por nós sobremaneira, com gemidos inexprimíveis. E aquele que sonda os corações sabe qual é a mente do Espírito, porque segundo a vontade de Deus é que ele intercede pelos santos.” </a:t>
            </a:r>
          </a:p>
          <a:p>
            <a:pPr lvl="0" algn="ctr">
              <a:buNone/>
            </a:pPr>
            <a:r>
              <a:rPr lang="pt-B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pt-BR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Rm</a:t>
            </a:r>
            <a:r>
              <a:rPr lang="pt-B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8.26-27)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PRINCÍPIOS PARA 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pt-BR" sz="2500" dirty="0" smtClean="0"/>
              <a:t>3. </a:t>
            </a:r>
            <a:r>
              <a:rPr lang="pt-BR" sz="2500" b="1" u="sng" dirty="0" smtClean="0"/>
              <a:t>A oração deve ser oferecida com uma atitude apropriada: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2500" dirty="0" smtClean="0"/>
              <a:t>3.1. </a:t>
            </a:r>
            <a:r>
              <a:rPr lang="pt-BR" sz="2500" b="1" u="sng" dirty="0" smtClean="0"/>
              <a:t>com fé</a:t>
            </a:r>
          </a:p>
          <a:p>
            <a:pPr>
              <a:buNone/>
            </a:pPr>
            <a:endParaRPr lang="pt-BR" sz="1400" dirty="0" smtClean="0"/>
          </a:p>
          <a:p>
            <a:pPr algn="ctr">
              <a:buNone/>
            </a:pPr>
            <a:r>
              <a:rPr lang="pt-B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pt-BR" sz="23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pt-BR" sz="23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1560" y="3525976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smtClean="0">
                <a:solidFill>
                  <a:srgbClr val="0070C0"/>
                </a:solidFill>
              </a:rPr>
              <a:t>“De fato, sem fé é impossível agradar a Deus, porquanto é necessário que aquele que se aproxima de Deus creia que ele existe e que se torna </a:t>
            </a:r>
            <a:r>
              <a:rPr lang="pt-BR" sz="2000" i="1" dirty="0" err="1" smtClean="0">
                <a:solidFill>
                  <a:srgbClr val="0070C0"/>
                </a:solidFill>
              </a:rPr>
              <a:t>galardoador</a:t>
            </a:r>
            <a:r>
              <a:rPr lang="pt-BR" sz="2000" i="1" dirty="0" smtClean="0">
                <a:solidFill>
                  <a:srgbClr val="0070C0"/>
                </a:solidFill>
              </a:rPr>
              <a:t> dos que o buscam.” (</a:t>
            </a:r>
            <a:r>
              <a:rPr lang="pt-BR" sz="2000" i="1" dirty="0" err="1" smtClean="0">
                <a:solidFill>
                  <a:srgbClr val="0070C0"/>
                </a:solidFill>
              </a:rPr>
              <a:t>Hb</a:t>
            </a:r>
            <a:r>
              <a:rPr lang="pt-BR" sz="2000" i="1" dirty="0" smtClean="0">
                <a:solidFill>
                  <a:srgbClr val="0070C0"/>
                </a:solidFill>
              </a:rPr>
              <a:t> 11.6)</a:t>
            </a:r>
          </a:p>
        </p:txBody>
      </p:sp>
      <p:pic>
        <p:nvPicPr>
          <p:cNvPr id="10" name="Imagem 9" descr="ORAÇÂ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6923" y="3113881"/>
            <a:ext cx="305752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PRINCÍPIOS PARA 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500" b="1" dirty="0" smtClean="0"/>
              <a:t>3.2. </a:t>
            </a:r>
            <a:r>
              <a:rPr lang="pt-BR" sz="2500" b="1" u="sng" dirty="0" smtClean="0"/>
              <a:t>com reverência e temor </a:t>
            </a:r>
            <a:endParaRPr lang="pt-BR" sz="2500" dirty="0"/>
          </a:p>
        </p:txBody>
      </p:sp>
      <p:pic>
        <p:nvPicPr>
          <p:cNvPr id="4" name="Imagem 3" descr="reverência - foradalinhab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852936"/>
            <a:ext cx="4615128" cy="25425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436096" y="2982431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smtClean="0">
                <a:solidFill>
                  <a:srgbClr val="0070C0"/>
                </a:solidFill>
              </a:rPr>
              <a:t>“Por isso, recebendo nós um reino inabalável, retenhamos a graça, pela qual sirvamos a Deus de modo agradável, com reverência e santo temor” (</a:t>
            </a:r>
            <a:r>
              <a:rPr lang="pt-BR" sz="2000" i="1" dirty="0" err="1" smtClean="0">
                <a:solidFill>
                  <a:srgbClr val="0070C0"/>
                </a:solidFill>
              </a:rPr>
              <a:t>Hb</a:t>
            </a:r>
            <a:r>
              <a:rPr lang="pt-BR" sz="2000" i="1" dirty="0" smtClean="0">
                <a:solidFill>
                  <a:srgbClr val="0070C0"/>
                </a:solidFill>
              </a:rPr>
              <a:t> 12.28)</a:t>
            </a:r>
            <a:endParaRPr lang="pt-BR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PRINCÍPIOS PARA 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66997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t-BR" sz="2500" b="1" u="sng" dirty="0" smtClean="0"/>
              <a:t>3.3. não com orgulho e hipocrisia, mas com humildade, simplicidade e sinceridade de coração</a:t>
            </a:r>
          </a:p>
        </p:txBody>
      </p:sp>
      <p:pic>
        <p:nvPicPr>
          <p:cNvPr id="5" name="Imagem 4" descr="oracao-simp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52936"/>
            <a:ext cx="4608512" cy="346145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76056" y="2708920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“E, quando orardes, não serei como os hipócritas; porque gostam de orar em pé nas sinagogas e nos cantos das praças, para serem vistos dos homens. Em verdade vos digo que eles já receberam a recompensa. Tu, porém, quando orares, entra no teu quarto e, fechada a porta, orarás a teu Pai, que está em secreto; e teu Pai, que vê em secreto, te recompensará” (</a:t>
            </a:r>
            <a:r>
              <a:rPr lang="pt-BR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Mt</a:t>
            </a:r>
            <a:r>
              <a:rPr lang="pt-B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6.5-6)</a:t>
            </a:r>
            <a:endParaRPr lang="pt-BR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5915000" cy="54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i="1" dirty="0" smtClean="0"/>
              <a:t>	“O que ele [Jesus] diz sobre os hipócritas parece ótimo à primeira vista: "gostam de orar". Mas infelizmente não é da oração que eles gostam, nem do Deus a quem supostamente estão orando. Não, eles gostam de si mesmos e da oportunidade que a oração pública lhes dá de se exibirem.” </a:t>
            </a:r>
          </a:p>
          <a:p>
            <a:pPr>
              <a:buNone/>
            </a:pPr>
            <a:r>
              <a:rPr lang="pt-BR" i="1" dirty="0" smtClean="0"/>
              <a:t>	</a:t>
            </a:r>
          </a:p>
          <a:p>
            <a:pPr>
              <a:buNone/>
            </a:pPr>
            <a:r>
              <a:rPr lang="pt-BR" i="1" dirty="0" smtClean="0"/>
              <a:t>	“Jesus desmascarou as suas verdadeiras motivações. Por trás da sua piedade, espreitava o seu orgulho. O que realmente desejavam era o aplauso.”</a:t>
            </a:r>
          </a:p>
          <a:p>
            <a:pPr>
              <a:buNone/>
            </a:pPr>
            <a:endParaRPr lang="pt-BR" i="1" dirty="0" smtClean="0"/>
          </a:p>
          <a:p>
            <a:pPr>
              <a:buNone/>
            </a:pPr>
            <a:r>
              <a:rPr lang="pt-BR" i="1" dirty="0" smtClean="0"/>
              <a:t>	“A hipocrisia é um abuso do propósito da oração, desviando-a da glória de Deus para a glória do ego.”</a:t>
            </a:r>
          </a:p>
          <a:p>
            <a:pPr>
              <a:buNone/>
            </a:pPr>
            <a:endParaRPr lang="pt-BR" i="1" dirty="0" smtClean="0"/>
          </a:p>
          <a:p>
            <a:pPr algn="r">
              <a:buNone/>
            </a:pPr>
            <a:r>
              <a:rPr lang="pt-BR" i="1" dirty="0" smtClean="0"/>
              <a:t>(John </a:t>
            </a:r>
            <a:r>
              <a:rPr lang="pt-BR" i="1" dirty="0" err="1" smtClean="0"/>
              <a:t>Stott</a:t>
            </a:r>
            <a:r>
              <a:rPr lang="pt-BR" i="1" dirty="0" smtClean="0"/>
              <a:t>)</a:t>
            </a:r>
            <a:endParaRPr lang="pt-BR" i="1" dirty="0"/>
          </a:p>
        </p:txBody>
      </p:sp>
      <p:pic>
        <p:nvPicPr>
          <p:cNvPr id="4" name="Imagem 3" descr="John_sto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052736"/>
            <a:ext cx="1825043" cy="2492896"/>
          </a:xfrm>
          <a:prstGeom prst="rect">
            <a:avLst/>
          </a:prstGeom>
        </p:spPr>
      </p:pic>
      <p:pic>
        <p:nvPicPr>
          <p:cNvPr id="5" name="Imagem 4" descr="livro-a-mensagem-do-serm_o-do-m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933056"/>
            <a:ext cx="23488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PRINCÍPIOS PARA 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pt-BR" sz="2600" dirty="0" smtClean="0"/>
              <a:t>3.4. </a:t>
            </a:r>
            <a:r>
              <a:rPr lang="pt-BR" sz="2600" b="1" u="sng" dirty="0" smtClean="0"/>
              <a:t>não de forma mecânica, mas refletida</a:t>
            </a:r>
          </a:p>
          <a:p>
            <a:pPr algn="ctr">
              <a:buNone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5576" y="3068960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>
                <a:solidFill>
                  <a:schemeClr val="accent1"/>
                </a:solidFill>
              </a:rPr>
              <a:t>“E, orando, não useis de vãs repetições, como os gentios, porque presumem que pelo seu muito falar serão</a:t>
            </a:r>
          </a:p>
          <a:p>
            <a:pPr algn="ctr"/>
            <a:r>
              <a:rPr lang="pt-BR" sz="2400" i="1" dirty="0" smtClean="0">
                <a:solidFill>
                  <a:schemeClr val="accent1"/>
                </a:solidFill>
              </a:rPr>
              <a:t>ouvidos.” (</a:t>
            </a:r>
            <a:r>
              <a:rPr lang="pt-BR" sz="2400" i="1" dirty="0" err="1" smtClean="0">
                <a:solidFill>
                  <a:schemeClr val="accent1"/>
                </a:solidFill>
              </a:rPr>
              <a:t>Mt</a:t>
            </a:r>
            <a:r>
              <a:rPr lang="pt-BR" sz="2400" i="1" dirty="0" smtClean="0">
                <a:solidFill>
                  <a:schemeClr val="accent1"/>
                </a:solidFill>
              </a:rPr>
              <a:t> 6.7)</a:t>
            </a:r>
            <a:endParaRPr lang="pt-BR" sz="2400" dirty="0">
              <a:solidFill>
                <a:schemeClr val="accent1"/>
              </a:solidFill>
            </a:endParaRPr>
          </a:p>
        </p:txBody>
      </p:sp>
      <p:pic>
        <p:nvPicPr>
          <p:cNvPr id="9" name="Imagem 8" descr="img_como_aprender_a_falar_ingles_em_casa_12875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996952"/>
            <a:ext cx="38100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577098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i="1" dirty="0" smtClean="0"/>
              <a:t>	“A hipocrisia não é o único pecado a ser evitado na oração; as vãs repetições, ou a falta de significado, </a:t>
            </a:r>
            <a:r>
              <a:rPr lang="pt-BR" dirty="0" smtClean="0"/>
              <a:t>a oração mecânica, é o outro.”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“A verbosidade é um abuso da própria </a:t>
            </a:r>
            <a:r>
              <a:rPr lang="pt-BR" i="1" dirty="0" smtClean="0"/>
              <a:t>natureza da oração, rebaixando-a de um real e pessoal acesso a Deus a </a:t>
            </a:r>
            <a:r>
              <a:rPr lang="pt-BR" dirty="0" smtClean="0"/>
              <a:t>uma mera recitação de palavras”. </a:t>
            </a:r>
          </a:p>
          <a:p>
            <a:pPr algn="r">
              <a:buNone/>
            </a:pPr>
            <a:r>
              <a:rPr lang="pt-BR" dirty="0" smtClean="0"/>
              <a:t>(John </a:t>
            </a:r>
            <a:r>
              <a:rPr lang="pt-BR" dirty="0" err="1" smtClean="0"/>
              <a:t>Stott</a:t>
            </a:r>
            <a:r>
              <a:rPr lang="pt-BR" dirty="0" smtClean="0"/>
              <a:t>)</a:t>
            </a:r>
          </a:p>
        </p:txBody>
      </p:sp>
      <p:pic>
        <p:nvPicPr>
          <p:cNvPr id="4" name="Imagem 3" descr="John_sto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052736"/>
            <a:ext cx="1825043" cy="2492896"/>
          </a:xfrm>
          <a:prstGeom prst="rect">
            <a:avLst/>
          </a:prstGeom>
        </p:spPr>
      </p:pic>
      <p:pic>
        <p:nvPicPr>
          <p:cNvPr id="5" name="Imagem 4" descr="livro-a-mensagem-do-serm_o-do-m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933056"/>
            <a:ext cx="23488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Exemplos de vãs repetições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Orações </a:t>
            </a:r>
            <a:r>
              <a:rPr lang="pt-BR" dirty="0" smtClean="0"/>
              <a:t>(sejam públicas ou particulares, sob formas pré-estabelecidas ou improvisadas) em que nos aproximamos de Deus de forma mecânica (apenas com os lábios, mas com o coração longe)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PRINCÍPIOS PARA A</a:t>
            </a: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ORAÇÃO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ORAÇÃO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dirty="0" smtClean="0"/>
              <a:t>A oração é fundamental no nosso relacionamento com Deus e para nossa comunhão com Ele, sendo parte essencial do culto religioso.</a:t>
            </a:r>
          </a:p>
          <a:p>
            <a:endParaRPr lang="pt-BR" sz="2600" dirty="0" smtClean="0"/>
          </a:p>
          <a:p>
            <a:endParaRPr lang="pt-BR" dirty="0" smtClean="0"/>
          </a:p>
        </p:txBody>
      </p:sp>
      <p:pic>
        <p:nvPicPr>
          <p:cNvPr id="5" name="Imagem 4" descr="Vigilia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PRINCÍPIOS PARA 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pt-BR" sz="2600" dirty="0" smtClean="0"/>
              <a:t>3.5. </a:t>
            </a:r>
            <a:r>
              <a:rPr lang="pt-BR" sz="2600" b="1" u="sng" dirty="0" smtClean="0"/>
              <a:t>com entendimento e amor, para a edificação da igreja</a:t>
            </a:r>
          </a:p>
          <a:p>
            <a:pPr algn="ctr">
              <a:buNone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2420888"/>
            <a:ext cx="44644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“Pelo que, o que fala em outra língua deve orar para que a possa interpretar. Porque, se eu orar em outra língua, o meu espírito ora de fato, mas a minha mente fica infrutífera. Que farei, pois? Orarei com o espírito, mas também orarei com a mente. E, se tu bendisseres apenas em espírito, como dirá o </a:t>
            </a:r>
            <a:r>
              <a:rPr lang="pt-BR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indouto</a:t>
            </a:r>
            <a:r>
              <a:rPr lang="pt-B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 amém depois da tua ação de graças? Visto que não entende o que dizes; porque tu, de fato, dás bem as graças, mas o outro não é edificado.” (1 Co 14.13-17)</a:t>
            </a:r>
            <a:endParaRPr lang="pt-BR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m 6" descr="comunhc3a3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276872"/>
            <a:ext cx="4337277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PRINCÍPIOS PARA 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1880" y="1556792"/>
            <a:ext cx="5050904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i="1" dirty="0" smtClean="0"/>
              <a:t>	“A oração, com ações de graças, sendo uma parte especial do culto religioso, é por Deus requerida de todos os homens; e, para que seja aceita, tem de ser feita em nome do Filho, com o auxílio de seu Espírito, segundo sua vontade, com entendimento, reverência, humildade, fervor, fé, amor e perseverança; e se for vocal, que seja numa língua conhecida.” </a:t>
            </a:r>
          </a:p>
          <a:p>
            <a:pPr algn="ctr">
              <a:buNone/>
            </a:pPr>
            <a:endParaRPr lang="pt-BR" i="1" dirty="0" smtClean="0"/>
          </a:p>
          <a:p>
            <a:pPr algn="ctr">
              <a:buNone/>
            </a:pPr>
            <a:r>
              <a:rPr lang="pt-BR" i="1" dirty="0" smtClean="0"/>
              <a:t>	(Confissão de Fé de </a:t>
            </a:r>
            <a:r>
              <a:rPr lang="pt-BR" i="1" dirty="0" err="1" smtClean="0"/>
              <a:t>Westminster</a:t>
            </a:r>
            <a:r>
              <a:rPr lang="pt-BR" i="1" dirty="0" smtClean="0"/>
              <a:t>, cap. XXI, seção III)</a:t>
            </a:r>
            <a:endParaRPr lang="pt-BR" i="1" dirty="0"/>
          </a:p>
        </p:txBody>
      </p:sp>
      <p:pic>
        <p:nvPicPr>
          <p:cNvPr id="4" name="Imagem 3" descr="CF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2880320" cy="435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 MÚSICA NO CULTO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73630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t-B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“Habite, ricamente, em vós a palavra de Cristo; instruí-vos e aconselhai-vos mutuamente em toda a sabedoria, louvando a Deus, com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salmos</a:t>
            </a:r>
            <a:r>
              <a:rPr lang="pt-B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e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hinos</a:t>
            </a:r>
            <a:r>
              <a:rPr lang="pt-B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e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cânticos espirituais</a:t>
            </a:r>
            <a:r>
              <a:rPr lang="pt-B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com gratidão em vosso coração.” (Cl 3.16)</a:t>
            </a:r>
          </a:p>
          <a:p>
            <a:pPr algn="ctr">
              <a:buNone/>
            </a:pPr>
            <a:endParaRPr lang="pt-BR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pt-B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“falando entre vós com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salmos</a:t>
            </a:r>
            <a:r>
              <a:rPr lang="pt-B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entoando e louvando de coração ao Senhor com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hinos</a:t>
            </a:r>
            <a:r>
              <a:rPr lang="pt-B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cânticos espirituais</a:t>
            </a:r>
            <a:r>
              <a:rPr lang="pt-B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 (</a:t>
            </a:r>
            <a:r>
              <a:rPr lang="pt-BR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</a:t>
            </a:r>
            <a:r>
              <a:rPr lang="pt-B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5.19)</a:t>
            </a:r>
          </a:p>
          <a:p>
            <a:pPr algn="ctr">
              <a:buNone/>
            </a:pPr>
            <a:endParaRPr lang="pt-BR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pt-BR" dirty="0" smtClean="0"/>
          </a:p>
        </p:txBody>
      </p:sp>
      <p:pic>
        <p:nvPicPr>
          <p:cNvPr id="5" name="Imagem 4" descr="cantico_dos_cantic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12776"/>
            <a:ext cx="38100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No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9176" y="1340768"/>
            <a:ext cx="1844824" cy="1844824"/>
          </a:xfrm>
          <a:prstGeom prst="rect">
            <a:avLst/>
          </a:prstGeom>
        </p:spPr>
      </p:pic>
      <p:pic>
        <p:nvPicPr>
          <p:cNvPr id="4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PROPÓSITOS DA MÚSICA NO CULTO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pt-BR" sz="2400" b="1" u="sng" dirty="0" smtClean="0"/>
              <a:t>Propósito vertical: </a:t>
            </a:r>
          </a:p>
          <a:p>
            <a:pPr lvl="1"/>
            <a:r>
              <a:rPr lang="pt-BR" sz="2400" dirty="0" smtClean="0"/>
              <a:t>Função geral: glorificar e honrar a Deus</a:t>
            </a:r>
          </a:p>
          <a:p>
            <a:pPr lvl="1"/>
            <a:r>
              <a:rPr lang="pt-BR" sz="2400" dirty="0" smtClean="0"/>
              <a:t>Funções específicas:</a:t>
            </a:r>
          </a:p>
          <a:p>
            <a:pPr lvl="2"/>
            <a:r>
              <a:rPr lang="pt-BR" dirty="0" err="1" smtClean="0"/>
              <a:t>Sl</a:t>
            </a:r>
            <a:r>
              <a:rPr lang="pt-BR" dirty="0" smtClean="0"/>
              <a:t> 147 → louvor</a:t>
            </a:r>
          </a:p>
          <a:p>
            <a:pPr lvl="2"/>
            <a:r>
              <a:rPr lang="pt-BR" dirty="0" err="1" smtClean="0"/>
              <a:t>Sl</a:t>
            </a:r>
            <a:r>
              <a:rPr lang="pt-BR" dirty="0" smtClean="0"/>
              <a:t> 136.1-3 → gratidão</a:t>
            </a:r>
          </a:p>
          <a:p>
            <a:pPr lvl="2"/>
            <a:r>
              <a:rPr lang="pt-BR" dirty="0" err="1" smtClean="0"/>
              <a:t>Sl</a:t>
            </a:r>
            <a:r>
              <a:rPr lang="pt-BR" dirty="0" smtClean="0"/>
              <a:t> 142.1-2 → súplicas, clamor</a:t>
            </a:r>
          </a:p>
          <a:p>
            <a:pPr lvl="2"/>
            <a:r>
              <a:rPr lang="pt-BR" dirty="0" err="1" smtClean="0"/>
              <a:t>Sl</a:t>
            </a:r>
            <a:r>
              <a:rPr lang="pt-BR" dirty="0" smtClean="0"/>
              <a:t> 51.1-2 → confissão de pecados </a:t>
            </a:r>
          </a:p>
          <a:p>
            <a:pPr lvl="2"/>
            <a:r>
              <a:rPr lang="pt-BR" dirty="0" err="1" smtClean="0"/>
              <a:t>Sl</a:t>
            </a:r>
            <a:r>
              <a:rPr lang="pt-BR" dirty="0" smtClean="0"/>
              <a:t> 82.3-4 → petição, invocação de benção </a:t>
            </a:r>
          </a:p>
          <a:p>
            <a:pPr lvl="2"/>
            <a:endParaRPr lang="pt-BR" dirty="0" smtClean="0"/>
          </a:p>
          <a:p>
            <a:pPr marL="342900" lvl="2" indent="-342900"/>
            <a:r>
              <a:rPr lang="pt-BR" b="1" u="sng" dirty="0" smtClean="0"/>
              <a:t>Propósito horizontal</a:t>
            </a:r>
            <a:r>
              <a:rPr lang="pt-BR" b="1" dirty="0" smtClean="0"/>
              <a:t>: </a:t>
            </a:r>
            <a:r>
              <a:rPr lang="pt-BR" dirty="0" smtClean="0"/>
              <a:t>edificar o povo de Deus</a:t>
            </a:r>
          </a:p>
          <a:p>
            <a:pPr marL="800100" lvl="3" indent="-342900"/>
            <a:r>
              <a:rPr lang="pt-BR" sz="2400" dirty="0" smtClean="0"/>
              <a:t>Cl 3.16 → ensino, instrução e memorização das Escrituras 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55576" y="980728"/>
            <a:ext cx="7772400" cy="1500187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4400" b="1" dirty="0" smtClean="0"/>
              <a:t>COMO DEVE SER A MÚSICA </a:t>
            </a:r>
          </a:p>
          <a:p>
            <a:pPr algn="ctr"/>
            <a:r>
              <a:rPr lang="pt-BR" sz="4400" b="1" dirty="0" smtClean="0"/>
              <a:t>NO CULTO PÚBLICO?</a:t>
            </a:r>
            <a:endParaRPr lang="pt-BR" sz="4400" b="1" dirty="0"/>
          </a:p>
        </p:txBody>
      </p:sp>
      <p:pic>
        <p:nvPicPr>
          <p:cNvPr id="6" name="Imagem 5" descr="wallpaper-violão-louvai_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6582466" cy="370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PRINCÍPIOS PARA OS CÂNTICOS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t-BR" b="1" u="sng" dirty="0" smtClean="0"/>
              <a:t>Eles devem sempre apresentar conteúdo bíblico e teologicamente correto</a:t>
            </a:r>
            <a:r>
              <a:rPr lang="pt-BR" dirty="0" smtClean="0"/>
              <a:t> </a:t>
            </a:r>
          </a:p>
          <a:p>
            <a:pPr marL="514350" indent="-514350">
              <a:buAutoNum type="arabicPeriod"/>
            </a:pPr>
            <a:endParaRPr lang="pt-BR" dirty="0" smtClean="0"/>
          </a:p>
          <a:p>
            <a:pPr marL="514350" indent="-514350">
              <a:buNone/>
            </a:pPr>
            <a:r>
              <a:rPr lang="pt-BR" dirty="0" smtClean="0"/>
              <a:t>	- Cl 3.16</a:t>
            </a:r>
            <a:endParaRPr lang="pt-BR" dirty="0"/>
          </a:p>
        </p:txBody>
      </p:sp>
      <p:pic>
        <p:nvPicPr>
          <p:cNvPr id="5" name="Imagem 4" descr="tradução-fi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996952"/>
            <a:ext cx="4641120" cy="347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PRINCÍPIOS PARA OS CÂNTICOS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2. </a:t>
            </a:r>
            <a:r>
              <a:rPr lang="pt-BR" b="1" u="sng" dirty="0" smtClean="0"/>
              <a:t>Eles devem ser entoados, sobretudo, com o uso da mente</a:t>
            </a:r>
          </a:p>
          <a:p>
            <a:pPr>
              <a:buNone/>
            </a:pPr>
            <a:endParaRPr lang="pt-BR" b="1" u="sng" dirty="0" smtClean="0"/>
          </a:p>
          <a:p>
            <a:pPr>
              <a:buNone/>
            </a:pPr>
            <a:r>
              <a:rPr lang="pt-BR" dirty="0" smtClean="0"/>
              <a:t>	- </a:t>
            </a:r>
            <a:r>
              <a:rPr lang="pt-BR" dirty="0" err="1" smtClean="0"/>
              <a:t>Ef</a:t>
            </a:r>
            <a:r>
              <a:rPr lang="pt-BR" dirty="0" smtClean="0"/>
              <a:t> 5.18-19</a:t>
            </a:r>
            <a:endParaRPr lang="pt-BR" dirty="0"/>
          </a:p>
        </p:txBody>
      </p:sp>
      <p:pic>
        <p:nvPicPr>
          <p:cNvPr id="5" name="Imagem 4" descr="RAZÃ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140968"/>
            <a:ext cx="3851920" cy="288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PRINCÍPIOS PARA OS CÂNTICOS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3. </a:t>
            </a:r>
            <a:r>
              <a:rPr lang="pt-BR" b="1" u="sng" dirty="0" smtClean="0"/>
              <a:t>Eles devem nos levar a dar ênfase em Deus, e não nos homens</a:t>
            </a:r>
            <a:endParaRPr lang="pt-BR" dirty="0"/>
          </a:p>
        </p:txBody>
      </p:sp>
      <p:pic>
        <p:nvPicPr>
          <p:cNvPr id="5" name="Imagem 4" descr="louvando-a-de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996952"/>
            <a:ext cx="4764021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CONCLUSÃO E APLICAÇÃO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	As orações e os cânticos espirituais devem seguir alguns princípios para cumprir seus propósitos vertical e horizontal no culto público: glorificar a Deus e edificar a igreja.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Você tem aplicado esses princípios quando ora e canta? Faça uma </a:t>
            </a:r>
            <a:r>
              <a:rPr lang="pt-BR" dirty="0" err="1" smtClean="0"/>
              <a:t>auto-avaliação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271408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04664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bom que você compareceu a esta aula!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1317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Deus lhe dê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uma ótima semana!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Por meio da oração:</a:t>
            </a:r>
          </a:p>
          <a:p>
            <a:pPr lvl="1"/>
            <a:r>
              <a:rPr lang="pt-BR" dirty="0" smtClean="0"/>
              <a:t>expressamos adoração e louvor; </a:t>
            </a:r>
          </a:p>
          <a:p>
            <a:pPr lvl="1"/>
            <a:r>
              <a:rPr lang="pt-BR" dirty="0" smtClean="0"/>
              <a:t>confessamos nossos pecados e pedimos perdão;</a:t>
            </a:r>
          </a:p>
          <a:p>
            <a:pPr lvl="1"/>
            <a:r>
              <a:rPr lang="pt-BR" dirty="0" smtClean="0"/>
              <a:t>damos graças pela bondade de Deus; </a:t>
            </a:r>
          </a:p>
          <a:p>
            <a:pPr lvl="1"/>
            <a:r>
              <a:rPr lang="pt-BR" dirty="0" smtClean="0"/>
              <a:t>fazemos petições por nós mesmos e pelos outros.</a:t>
            </a:r>
          </a:p>
          <a:p>
            <a:endParaRPr lang="pt-BR" dirty="0"/>
          </a:p>
        </p:txBody>
      </p:sp>
      <p:pic>
        <p:nvPicPr>
          <p:cNvPr id="5" name="Imagem 4" descr="adoraçã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132856"/>
            <a:ext cx="3183088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9752" y="2622853"/>
            <a:ext cx="4464496" cy="16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3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DIMENSÕES DA ORAÇÃO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roda de oraçã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412776"/>
            <a:ext cx="6426299" cy="50442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DIMENSÕES DA 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7904" y="1844824"/>
            <a:ext cx="4978896" cy="4425355"/>
          </a:xfrm>
        </p:spPr>
        <p:txBody>
          <a:bodyPr>
            <a:normAutofit/>
          </a:bodyPr>
          <a:lstStyle/>
          <a:p>
            <a:r>
              <a:rPr lang="pt-BR" sz="2500" dirty="0" smtClean="0"/>
              <a:t>Nas Escrituras, o povo de Deus ora com frequência glorificando o nome de Deus e reconhecendo seu senhorio e todos os demais atributos de sua natureza divina</a:t>
            </a:r>
          </a:p>
          <a:p>
            <a:endParaRPr lang="pt-BR" sz="2500" dirty="0" smtClean="0"/>
          </a:p>
          <a:p>
            <a:r>
              <a:rPr lang="pt-BR" sz="2500" dirty="0" smtClean="0"/>
              <a:t>Na oração do Pai Nosso, Jesus nos ensina a começar nossas orações glorificando o nome de Deus (</a:t>
            </a:r>
            <a:r>
              <a:rPr lang="pt-BR" sz="2500" dirty="0" err="1" smtClean="0"/>
              <a:t>Mt</a:t>
            </a:r>
            <a:r>
              <a:rPr lang="pt-BR" sz="2500" dirty="0" smtClean="0"/>
              <a:t> 6.9-10)</a:t>
            </a:r>
            <a:endParaRPr lang="pt-BR" sz="2500" dirty="0"/>
          </a:p>
        </p:txBody>
      </p:sp>
      <p:pic>
        <p:nvPicPr>
          <p:cNvPr id="5" name="Imagem 4" descr="oqueeadoraremespiritoeverdade_250320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24944"/>
            <a:ext cx="3048000" cy="29051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1844824"/>
            <a:ext cx="2844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800" b="1" u="sng" dirty="0" smtClean="0"/>
              <a:t>ADORAÇÃO </a:t>
            </a:r>
          </a:p>
          <a:p>
            <a:pPr algn="ctr">
              <a:buNone/>
            </a:pPr>
            <a:r>
              <a:rPr lang="pt-BR" sz="2800" b="1" u="sng" dirty="0" smtClean="0"/>
              <a:t>(LOUVOR)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DIMENSÕES DA 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b="1" u="sng" dirty="0" smtClean="0"/>
              <a:t>CONFISSÃO DE PECADOS</a:t>
            </a:r>
          </a:p>
          <a:p>
            <a:pPr>
              <a:buNone/>
            </a:pPr>
            <a:endParaRPr lang="pt-BR" b="1" u="sng" dirty="0" smtClean="0"/>
          </a:p>
        </p:txBody>
      </p:sp>
      <p:pic>
        <p:nvPicPr>
          <p:cNvPr id="5" name="Imagem 4" descr="adoração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852936"/>
            <a:ext cx="3812594" cy="25306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76056" y="1772816"/>
            <a:ext cx="352839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500" dirty="0" smtClean="0"/>
              <a:t> Na oração do Pai Nosso, esse elemento da oração também é ensinado por Jesus (</a:t>
            </a:r>
            <a:r>
              <a:rPr lang="pt-BR" sz="2500" dirty="0" err="1" smtClean="0"/>
              <a:t>Mt</a:t>
            </a:r>
            <a:r>
              <a:rPr lang="pt-BR" sz="2500" dirty="0" smtClean="0"/>
              <a:t> 6.12)</a:t>
            </a:r>
          </a:p>
          <a:p>
            <a:endParaRPr lang="pt-BR" sz="2500" dirty="0" smtClean="0"/>
          </a:p>
          <a:p>
            <a:pPr>
              <a:buFont typeface="Arial" pitchFamily="34" charset="0"/>
              <a:buChar char="•"/>
            </a:pPr>
            <a:r>
              <a:rPr lang="pt-BR" sz="2500" dirty="0" smtClean="0"/>
              <a:t> Precisamos admitir que pecamos diariamente e por isso a confissão de pecados deve ser um exercício constante (1 </a:t>
            </a:r>
            <a:r>
              <a:rPr lang="pt-BR" sz="2500" dirty="0" err="1" smtClean="0"/>
              <a:t>Jo</a:t>
            </a:r>
            <a:r>
              <a:rPr lang="pt-BR" sz="2500" dirty="0" smtClean="0"/>
              <a:t> 1.8-10)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DIMENSÕES DA 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3928" y="1844824"/>
            <a:ext cx="4752528" cy="452596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Toda boa dádiva vem de Deus, descendo do alto (</a:t>
            </a:r>
            <a:r>
              <a:rPr lang="pt-BR" dirty="0" err="1" smtClean="0"/>
              <a:t>Tg</a:t>
            </a:r>
            <a:r>
              <a:rPr lang="pt-BR" dirty="0" smtClean="0"/>
              <a:t> 1.17)</a:t>
            </a:r>
          </a:p>
          <a:p>
            <a:endParaRPr lang="pt-BR" dirty="0" smtClean="0"/>
          </a:p>
          <a:p>
            <a:r>
              <a:rPr lang="pt-BR" dirty="0" smtClean="0"/>
              <a:t>A oração bíblica é abundante em gratidão por todas as bênçãos do Pai</a:t>
            </a:r>
          </a:p>
          <a:p>
            <a:endParaRPr lang="pt-BR" dirty="0" smtClean="0"/>
          </a:p>
          <a:p>
            <a:r>
              <a:rPr lang="pt-BR" dirty="0" smtClean="0"/>
              <a:t>Devemos dar graças em tudo (1 </a:t>
            </a:r>
            <a:r>
              <a:rPr lang="pt-BR" dirty="0" err="1" smtClean="0"/>
              <a:t>Ts</a:t>
            </a:r>
            <a:r>
              <a:rPr lang="pt-BR" dirty="0" smtClean="0"/>
              <a:t> 5.18) e por tudo (</a:t>
            </a:r>
            <a:r>
              <a:rPr lang="pt-BR" dirty="0" err="1" smtClean="0"/>
              <a:t>Ef</a:t>
            </a:r>
            <a:r>
              <a:rPr lang="pt-BR" dirty="0" smtClean="0"/>
              <a:t> 5.20)</a:t>
            </a:r>
          </a:p>
          <a:p>
            <a:endParaRPr lang="pt-BR" dirty="0" smtClean="0"/>
          </a:p>
          <a:p>
            <a:r>
              <a:rPr lang="pt-BR" dirty="0" smtClean="0"/>
              <a:t>Mesmo quando há sofrimento e dificuldades, agradecemos a Deus por seu bom propósito, que, ao seu tempo, cooperará para o bem daqueles que O amam (</a:t>
            </a:r>
            <a:r>
              <a:rPr lang="pt-BR" dirty="0" err="1" smtClean="0"/>
              <a:t>Rm</a:t>
            </a:r>
            <a:r>
              <a:rPr lang="pt-BR" dirty="0" smtClean="0"/>
              <a:t> 8.28)</a:t>
            </a:r>
          </a:p>
        </p:txBody>
      </p:sp>
      <p:pic>
        <p:nvPicPr>
          <p:cNvPr id="6" name="Imagem 5" descr="Praying-ki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2790310" cy="37204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11560" y="1700808"/>
            <a:ext cx="27877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 smtClean="0"/>
              <a:t>AÇÕES DE GRAÇA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DIMENSÕES DA 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7904" y="1772816"/>
            <a:ext cx="5050904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sz="3100" dirty="0" smtClean="0"/>
              <a:t>Na petição, expressamos nossa fé e dependência de Deus para todas as coisas</a:t>
            </a:r>
          </a:p>
          <a:p>
            <a:endParaRPr lang="pt-BR" sz="3100" dirty="0" smtClean="0"/>
          </a:p>
          <a:p>
            <a:r>
              <a:rPr lang="pt-BR" sz="3100" dirty="0" smtClean="0"/>
              <a:t>A petição ao Pai deve ser feita:</a:t>
            </a:r>
          </a:p>
          <a:p>
            <a:pPr lvl="1"/>
            <a:r>
              <a:rPr lang="pt-BR" sz="3100" dirty="0" smtClean="0"/>
              <a:t>Em nome de Jesus (</a:t>
            </a:r>
            <a:r>
              <a:rPr lang="pt-BR" sz="3100" dirty="0" err="1" smtClean="0"/>
              <a:t>Jo</a:t>
            </a:r>
            <a:r>
              <a:rPr lang="pt-BR" sz="3100" dirty="0" smtClean="0"/>
              <a:t> 14.13-14)</a:t>
            </a:r>
          </a:p>
          <a:p>
            <a:pPr lvl="1"/>
            <a:r>
              <a:rPr lang="pt-BR" sz="3100" dirty="0" smtClean="0"/>
              <a:t>Com fervorosa persistência        (</a:t>
            </a:r>
            <a:r>
              <a:rPr lang="pt-BR" sz="3100" dirty="0" err="1" smtClean="0"/>
              <a:t>Lc</a:t>
            </a:r>
            <a:r>
              <a:rPr lang="pt-BR" sz="3100" dirty="0" smtClean="0"/>
              <a:t> 11.5-8)</a:t>
            </a:r>
          </a:p>
          <a:p>
            <a:pPr lvl="1"/>
            <a:r>
              <a:rPr lang="pt-BR" sz="3100" dirty="0" smtClean="0"/>
              <a:t>Em consonância com a vontade de Deus (</a:t>
            </a:r>
            <a:r>
              <a:rPr lang="pt-BR" sz="3100" dirty="0" err="1" smtClean="0"/>
              <a:t>Lc</a:t>
            </a:r>
            <a:r>
              <a:rPr lang="pt-BR" sz="3100" dirty="0" smtClean="0"/>
              <a:t> 22.42)</a:t>
            </a:r>
          </a:p>
          <a:p>
            <a:pPr lvl="1"/>
            <a:r>
              <a:rPr lang="pt-BR" sz="3100" dirty="0" smtClean="0"/>
              <a:t>Priorizando o reino do céu e a justiça de Deus (</a:t>
            </a:r>
            <a:r>
              <a:rPr lang="pt-BR" sz="3100" dirty="0" err="1" smtClean="0"/>
              <a:t>Mt</a:t>
            </a:r>
            <a:r>
              <a:rPr lang="pt-BR" sz="3100" dirty="0" smtClean="0"/>
              <a:t> 6.33)</a:t>
            </a:r>
          </a:p>
          <a:p>
            <a:endParaRPr lang="pt-BR" dirty="0"/>
          </a:p>
        </p:txBody>
      </p:sp>
      <p:pic>
        <p:nvPicPr>
          <p:cNvPr id="5" name="Imagem 4" descr="ora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2984986" cy="24408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9592" y="1916832"/>
            <a:ext cx="14701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 smtClean="0"/>
              <a:t>PETIÇÃO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058" cy="16783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DIMENSÕES DA 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7984" y="2060848"/>
            <a:ext cx="4258816" cy="4281339"/>
          </a:xfrm>
        </p:spPr>
        <p:txBody>
          <a:bodyPr>
            <a:noAutofit/>
          </a:bodyPr>
          <a:lstStyle/>
          <a:p>
            <a:r>
              <a:rPr lang="pt-BR" sz="2400" dirty="0" smtClean="0"/>
              <a:t>Na intercessão, apresentamos a Deus as necessidades e preocupações dos outros.</a:t>
            </a:r>
          </a:p>
          <a:p>
            <a:endParaRPr lang="pt-BR" sz="2400" dirty="0" smtClean="0"/>
          </a:p>
          <a:p>
            <a:r>
              <a:rPr lang="pt-BR" sz="2400" dirty="0" smtClean="0"/>
              <a:t>Somos instruídos a orar por todos os homens vivos ou que virão à existência (1 </a:t>
            </a:r>
            <a:r>
              <a:rPr lang="pt-BR" sz="2400" dirty="0" err="1" smtClean="0"/>
              <a:t>Tm</a:t>
            </a:r>
            <a:r>
              <a:rPr lang="pt-BR" sz="2400" dirty="0" smtClean="0"/>
              <a:t> 2.1,2)</a:t>
            </a:r>
          </a:p>
          <a:p>
            <a:endParaRPr lang="pt-BR" sz="2400" dirty="0" smtClean="0"/>
          </a:p>
          <a:p>
            <a:r>
              <a:rPr lang="pt-BR" sz="2400" dirty="0" smtClean="0"/>
              <a:t>Ao fazermos isso, exercitamos a dádiva do amor de Deus por eles.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43608" y="1700808"/>
            <a:ext cx="2222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2800" b="1" u="sng" dirty="0" smtClean="0"/>
              <a:t>INTERCESSÃO</a:t>
            </a:r>
          </a:p>
        </p:txBody>
      </p:sp>
      <p:pic>
        <p:nvPicPr>
          <p:cNvPr id="7" name="Imagem 6" descr="mother_and_daughter_prayer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3131840" cy="371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1186</Words>
  <Application>Microsoft Office PowerPoint</Application>
  <PresentationFormat>Apresentação na tela (4:3)</PresentationFormat>
  <Paragraphs>146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Slide 1</vt:lpstr>
      <vt:lpstr>A ORAÇÃO</vt:lpstr>
      <vt:lpstr>A ORAÇÃO</vt:lpstr>
      <vt:lpstr>DIMENSÕES DA ORAÇÃO</vt:lpstr>
      <vt:lpstr>DIMENSÕES DA ORAÇÃO</vt:lpstr>
      <vt:lpstr>DIMENSÕES DA ORAÇÃO</vt:lpstr>
      <vt:lpstr>DIMENSÕES DA ORAÇÃO</vt:lpstr>
      <vt:lpstr>DIMENSÕES DA ORAÇÃO</vt:lpstr>
      <vt:lpstr>DIMENSÕES DA ORAÇÃO</vt:lpstr>
      <vt:lpstr>Slide 10</vt:lpstr>
      <vt:lpstr>PRINCÍPIOS PARA A ORAÇÃO</vt:lpstr>
      <vt:lpstr>PRINCÍPIOS PARA A ORAÇÃO</vt:lpstr>
      <vt:lpstr>PRINCÍPIOS PARA A ORAÇÃO</vt:lpstr>
      <vt:lpstr>PRINCÍPIOS PARA A ORAÇÃO</vt:lpstr>
      <vt:lpstr>PRINCÍPIOS PARA A ORAÇÃO</vt:lpstr>
      <vt:lpstr>Slide 16</vt:lpstr>
      <vt:lpstr>PRINCÍPIOS PARA A ORAÇÃO</vt:lpstr>
      <vt:lpstr>Slide 18</vt:lpstr>
      <vt:lpstr>Slide 19</vt:lpstr>
      <vt:lpstr>PRINCÍPIOS PARA A ORAÇÃO</vt:lpstr>
      <vt:lpstr>PRINCÍPIOS PARA A ORAÇÃO</vt:lpstr>
      <vt:lpstr>A MÚSICA NO CULTO</vt:lpstr>
      <vt:lpstr>PROPÓSITOS DA MÚSICA NO CULTO</vt:lpstr>
      <vt:lpstr>Slide 24</vt:lpstr>
      <vt:lpstr>PRINCÍPIOS PARA OS CÂNTICOS</vt:lpstr>
      <vt:lpstr>PRINCÍPIOS PARA OS CÂNTICOS</vt:lpstr>
      <vt:lpstr>PRINCÍPIOS PARA OS CÂNTICOS</vt:lpstr>
      <vt:lpstr>CONCLUSÃO E APLICAÇÃO 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Casa</dc:creator>
  <cp:lastModifiedBy>Casa</cp:lastModifiedBy>
  <cp:revision>167</cp:revision>
  <dcterms:created xsi:type="dcterms:W3CDTF">2015-03-01T19:42:35Z</dcterms:created>
  <dcterms:modified xsi:type="dcterms:W3CDTF">2015-03-22T00:39:04Z</dcterms:modified>
</cp:coreProperties>
</file>