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71" r:id="rId4"/>
    <p:sldId id="270" r:id="rId5"/>
    <p:sldId id="273" r:id="rId6"/>
    <p:sldId id="275" r:id="rId7"/>
    <p:sldId id="274" r:id="rId8"/>
    <p:sldId id="258" r:id="rId9"/>
    <p:sldId id="277" r:id="rId10"/>
    <p:sldId id="276" r:id="rId11"/>
    <p:sldId id="262" r:id="rId12"/>
    <p:sldId id="278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E033A9A-DBDE-9047-8BD5-B4FFE659BF8C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5" autoAdjust="0"/>
  </p:normalViewPr>
  <p:slideViewPr>
    <p:cSldViewPr snapToGrid="0" snapToObjects="1">
      <p:cViewPr>
        <p:scale>
          <a:sx n="77" d="100"/>
          <a:sy n="77" d="100"/>
        </p:scale>
        <p:origin x="-499" y="4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5/25/2013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707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5/25/2013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391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5/25/2013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98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5/25/2013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20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5/25/2013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088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5/25/2013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01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5/25/2013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15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5/25/2013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57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2C365-90BD-5747-A67A-AB136BBE80E4}" type="datetimeFigureOut">
              <a:rPr lang="en-US" smtClean="0"/>
              <a:pPr/>
              <a:t>5/25/2013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866" y="377779"/>
            <a:ext cx="7772400" cy="1354106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 smtClean="0"/>
              <a:t>AULA 4: Os Gentios e a Salvação</a:t>
            </a:r>
            <a:br>
              <a:rPr lang="pt-BR" b="1" dirty="0" smtClean="0"/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866" y="2007368"/>
            <a:ext cx="6400800" cy="1752600"/>
          </a:xfrm>
        </p:spPr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Romanos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6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Portanto somos devedores...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O evangelho é uma dívida para o mundo.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Stott</a:t>
            </a:r>
            <a:r>
              <a:rPr lang="pt-BR" dirty="0" smtClean="0"/>
              <a:t> menciona dois tipos de devedores: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O que toma emprestado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O que recebe a </a:t>
            </a:r>
            <a:r>
              <a:rPr lang="pt-BR" dirty="0" err="1" smtClean="0"/>
              <a:t>incubência</a:t>
            </a:r>
            <a:r>
              <a:rPr lang="pt-BR" dirty="0" smtClean="0"/>
              <a:t> de entregar o dinheiro de uma pessoa para outra...</a:t>
            </a:r>
          </a:p>
          <a:p>
            <a:pPr marL="514350" indent="-514350">
              <a:buNone/>
            </a:pPr>
            <a:r>
              <a:rPr lang="pt-BR" dirty="0" smtClean="0"/>
              <a:t>	</a:t>
            </a:r>
            <a:r>
              <a:rPr lang="pt-BR" dirty="0" err="1" smtClean="0"/>
              <a:t>Rm</a:t>
            </a:r>
            <a:r>
              <a:rPr lang="pt-BR" dirty="0" smtClean="0"/>
              <a:t> 1:14-16</a:t>
            </a:r>
          </a:p>
          <a:p>
            <a:pPr marL="514350" indent="-514350">
              <a:buNone/>
            </a:pPr>
            <a:r>
              <a:rPr lang="pt-BR" dirty="0" smtClean="0"/>
              <a:t>É sempre bom lembrar do aviso ao Atalaia  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pt-BR" dirty="0" smtClean="0"/>
              <a:t>b) Oseias – Paulo se vale da profecia de Oseias para justificar a inclusão dos Gentios no plano da eleição (vs. 25-26) (cf. Oseias 1:10 2:23)</a:t>
            </a:r>
            <a:endParaRPr lang="pt-BR" sz="2800" dirty="0" smtClean="0"/>
          </a:p>
          <a:p>
            <a:pPr>
              <a:buNone/>
            </a:pPr>
            <a:r>
              <a:rPr lang="pt-BR" dirty="0" smtClean="0"/>
              <a:t>Oseias profetiza no Sec. VIII A.C - Era da fascinação, período de Desenvolvimento Assírio, prosperidade aparente de Israel, decadência moral e espiritual, Jeroboão filho de Joás (rei de Israel); Uzias, Jotão, Acaz e Ezequias (reis de Judá)</a:t>
            </a:r>
            <a:endParaRPr lang="pt-BR" sz="2800" dirty="0" smtClean="0"/>
          </a:p>
          <a:p>
            <a:pPr marL="1028700" lvl="1" indent="-514350">
              <a:buFont typeface="+mj-lt"/>
              <a:buAutoNum type="romanLcPeriod"/>
            </a:pPr>
            <a:r>
              <a:rPr lang="pt-BR" dirty="0" smtClean="0"/>
              <a:t>Oseias desposa Gômer,  mulher de prostituição (1:2) e com ela tem 3 filhos de prostituição (2:4): Jezreel ‘Quebrarei o arco de Israel’;  Lo-Ruama ‘Desfavorecida’; Lo-Ami ‘Não meu povo’ (1:4; Os. 1:6; 1:9 )</a:t>
            </a:r>
          </a:p>
          <a:p>
            <a:pPr marL="1028700" lvl="1" indent="-514350">
              <a:buFont typeface="+mj-lt"/>
              <a:buAutoNum type="romanLcPeriod"/>
            </a:pPr>
            <a:r>
              <a:rPr lang="pt-BR" dirty="0" smtClean="0"/>
              <a:t>Oseias descreve o pecado, castigo e restauração de Israel representado em Gômer</a:t>
            </a:r>
          </a:p>
          <a:p>
            <a:pPr marL="1028700" lvl="1" indent="-514350">
              <a:buFont typeface="+mj-lt"/>
              <a:buAutoNum type="romanLcPeriod"/>
            </a:pPr>
            <a:r>
              <a:rPr lang="pt-BR" dirty="0" smtClean="0"/>
              <a:t>Paulo faz uso da passagem, incluindo os gentios ‘os não meu povo’. Pedro também faz esta referência (I Pe 2:10; 2:9-10)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 smtClean="0">
                <a:latin typeface="Baskerville Old Face" pitchFamily="18" charset="0"/>
              </a:rPr>
              <a:t>Alerta ao Atalaia de Ezequiel 33 7-8: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i="1" noProof="1" smtClean="0">
                <a:latin typeface="Baskerville Old Face" pitchFamily="18" charset="0"/>
              </a:rPr>
              <a:t>7</a:t>
            </a:r>
            <a:r>
              <a:rPr lang="pt-BR" b="1" i="1" noProof="1" smtClean="0">
                <a:latin typeface="Baskerville Old Face" pitchFamily="18" charset="0"/>
              </a:rPr>
              <a:t>. Mas, se o atalaia vir que vem a espada e não tocar a trombeta, e não for avisado o povo; se a espada vier e abater uma vida dentre eles, este foi abatido na sua iniqüidade, mas o seu sangue demandarei do atalaia. A ti, pois, ó filho do homem, te constituí por atalaia sobre a casa de Israel; tu, pois, ouvirás a palavra da minha boca e lhe darás aviso da minha </a:t>
            </a:r>
            <a:r>
              <a:rPr lang="pt-BR" b="1" i="1" noProof="1" smtClean="0">
                <a:latin typeface="Baskerville Old Face" pitchFamily="18" charset="0"/>
              </a:rPr>
              <a:t>parte</a:t>
            </a:r>
            <a:r>
              <a:rPr lang="pt-BR" b="1" i="1" noProof="1" smtClean="0">
                <a:latin typeface="Baskerville Old Face" pitchFamily="18" charset="0"/>
              </a:rPr>
              <a:t>.</a:t>
            </a:r>
          </a:p>
          <a:p>
            <a:pPr>
              <a:buNone/>
            </a:pPr>
            <a:r>
              <a:rPr lang="pt-BR" i="1" dirty="0" smtClean="0">
                <a:latin typeface="Baskerville Old Face" pitchFamily="18" charset="0"/>
              </a:rPr>
              <a:t>8</a:t>
            </a:r>
            <a:r>
              <a:rPr lang="pt-BR" b="1" i="1" dirty="0" smtClean="0">
                <a:latin typeface="Baskerville Old Face" pitchFamily="18" charset="0"/>
              </a:rPr>
              <a:t> - Se eu disser ao perverso: Ó perverso, certamente morrerás; e tu não falares, para avisar o perverso do seu caminho, morrerá esse perverso na sua iniqüidade, mas o seu sangue eu o demandarei de ti.</a:t>
            </a:r>
            <a:endParaRPr lang="pt-BR" b="1" i="1" noProof="1" smtClean="0">
              <a:latin typeface="Baskerville Old Face" pitchFamily="18" charset="0"/>
            </a:endParaRP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Aplicações Práticas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pt-BR" dirty="0" smtClean="0"/>
              <a:t>Que é Deus quem chama; </a:t>
            </a:r>
          </a:p>
          <a:p>
            <a:pPr marL="514350" indent="-514350">
              <a:buAutoNum type="arabicParenR"/>
            </a:pPr>
            <a:r>
              <a:rPr lang="pt-BR" dirty="0" smtClean="0"/>
              <a:t>Que o chamado divino é um ato especial da graça na vida de alguns pecadores e não de todos,</a:t>
            </a:r>
          </a:p>
          <a:p>
            <a:pPr marL="514350" indent="-514350">
              <a:buAutoNum type="arabicParenR"/>
            </a:pPr>
            <a:r>
              <a:rPr lang="pt-BR" dirty="0" smtClean="0"/>
              <a:t>Que este chamado é eficaz </a:t>
            </a:r>
          </a:p>
          <a:p>
            <a:pPr marL="514350" indent="-514350">
              <a:buAutoNum type="arabicParenR"/>
            </a:pPr>
            <a:r>
              <a:rPr lang="pt-BR" dirty="0" smtClean="0"/>
              <a:t>Os escolhidos serão alcançados através da pregação do evangelho 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“Devemos pregar o evangelho a todos?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John Piper responde: Na verdade devemos sim.</a:t>
            </a:r>
          </a:p>
          <a:p>
            <a:r>
              <a:rPr lang="pt-BR" dirty="0" smtClean="0"/>
              <a:t>Jesus espalhou as sementes do Verbo indiscriminadamente sobre todo tipo de solo (Marcos 4:14 3). </a:t>
            </a:r>
          </a:p>
          <a:p>
            <a:r>
              <a:rPr lang="pt-BR" dirty="0" smtClean="0"/>
              <a:t>Paulo fez exatamente o mesmo. Ele chegava a uma cidade e pregava o evangelho a toda a sinagoga ou na praça da cidade inteira. Ele “chamava” todos ao arrependimento, sem exceção (Atos 17:30).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Questionamentos da última classe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Pode “</a:t>
            </a:r>
            <a:r>
              <a:rPr lang="pt-BR" dirty="0" smtClean="0"/>
              <a:t>eleito” </a:t>
            </a:r>
            <a:r>
              <a:rPr lang="pt-BR" dirty="0" smtClean="0"/>
              <a:t>não serem salvos?</a:t>
            </a:r>
          </a:p>
          <a:p>
            <a:r>
              <a:rPr lang="pt-BR" dirty="0" smtClean="0"/>
              <a:t>Pode </a:t>
            </a:r>
            <a:r>
              <a:rPr lang="pt-BR" dirty="0" smtClean="0"/>
              <a:t>“</a:t>
            </a:r>
            <a:r>
              <a:rPr lang="pt-BR" dirty="0" smtClean="0"/>
              <a:t>eleito” ser </a:t>
            </a:r>
            <a:r>
              <a:rPr lang="pt-BR" dirty="0" smtClean="0"/>
              <a:t>“</a:t>
            </a:r>
            <a:r>
              <a:rPr lang="pt-BR" dirty="0" smtClean="0"/>
              <a:t>salvo” </a:t>
            </a:r>
            <a:r>
              <a:rPr lang="pt-BR" dirty="0" smtClean="0"/>
              <a:t>sem Cristo?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Lembremos que: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tema de Romanos é Justificação pela fé.</a:t>
            </a:r>
          </a:p>
          <a:p>
            <a:pPr>
              <a:buNone/>
            </a:pPr>
            <a:r>
              <a:rPr lang="pt-BR" dirty="0" smtClean="0"/>
              <a:t>“O  Evangelho é o poder de Deus para a salvação de todo aquele que crê.... Como está escrito: o justo, porém, viverá pela fé”.  (Rm 1:16-17)</a:t>
            </a:r>
          </a:p>
          <a:p>
            <a:pPr>
              <a:buNone/>
            </a:pPr>
            <a:r>
              <a:rPr lang="pt-BR" dirty="0" smtClean="0"/>
              <a:t>Os gentios necessitam desta justificação (1:18-32)</a:t>
            </a:r>
          </a:p>
          <a:p>
            <a:pPr>
              <a:buNone/>
            </a:pPr>
            <a:r>
              <a:rPr lang="pt-BR" dirty="0" smtClean="0"/>
              <a:t>Os judeus também necessitam dela (</a:t>
            </a:r>
            <a:r>
              <a:rPr lang="pt-BR" dirty="0" err="1" smtClean="0"/>
              <a:t>cap</a:t>
            </a:r>
            <a:r>
              <a:rPr lang="pt-BR" dirty="0" smtClean="0"/>
              <a:t> 2 – 3:8)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 de Paulo é que: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Uns pecaram sem conhecer a lei de Deus, e serão julgados de forma condizente;</a:t>
            </a:r>
          </a:p>
          <a:p>
            <a:r>
              <a:rPr lang="pt-BR" dirty="0" smtClean="0"/>
              <a:t> Outros pecaram contra a lei de Deus, e serão julgados mediante a mesma. </a:t>
            </a:r>
          </a:p>
          <a:p>
            <a:r>
              <a:rPr lang="pt-BR" dirty="0" smtClean="0"/>
              <a:t> Finalmente ele conclui que: “não há justo, nem sequer um” (3:10</a:t>
            </a:r>
            <a:r>
              <a:rPr lang="pt-BR" dirty="0" smtClean="0"/>
              <a:t>). (</a:t>
            </a:r>
            <a:r>
              <a:rPr lang="pt-BR" dirty="0" err="1" smtClean="0"/>
              <a:t>Amorese</a:t>
            </a:r>
            <a:r>
              <a:rPr lang="pt-BR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é salvação nos escritos de Paulo?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084263" y="1600200"/>
          <a:ext cx="7602538" cy="3688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01269"/>
                <a:gridCol w="380126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NEGATIVAMENTE*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POSITIVAMENTE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Resgatar</a:t>
                      </a:r>
                      <a:r>
                        <a:rPr lang="pt-BR" baseline="0" dirty="0" smtClean="0"/>
                        <a:t> os homens do pecado de: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Conduzir os</a:t>
                      </a:r>
                      <a:r>
                        <a:rPr lang="pt-BR" baseline="0" dirty="0" smtClean="0"/>
                        <a:t> homens ao estado de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a. Culpa (Ef 1:7; Cl 1:14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a. Justiça</a:t>
                      </a:r>
                      <a:r>
                        <a:rPr lang="pt-BR" baseline="0" dirty="0" smtClean="0"/>
                        <a:t> (Rm 3:21-26; 5:1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b. Contaminação</a:t>
                      </a:r>
                      <a:r>
                        <a:rPr lang="pt-BR" baseline="0" dirty="0" smtClean="0"/>
                        <a:t> ( Rm 6:6; 7:21-25)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b.</a:t>
                      </a:r>
                      <a:r>
                        <a:rPr lang="pt-BR" baseline="0" dirty="0" smtClean="0"/>
                        <a:t> Santidade (Rm 6:1-4)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c. Escravidão (Rm</a:t>
                      </a:r>
                      <a:r>
                        <a:rPr lang="pt-BR" baseline="0" dirty="0" smtClean="0"/>
                        <a:t> 7: 24-25)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c.</a:t>
                      </a:r>
                      <a:r>
                        <a:rPr lang="pt-BR" baseline="0" dirty="0" smtClean="0"/>
                        <a:t> Liberdade (</a:t>
                      </a:r>
                      <a:r>
                        <a:rPr lang="pt-BR" baseline="0" dirty="0" err="1" smtClean="0"/>
                        <a:t>Gl</a:t>
                      </a:r>
                      <a:r>
                        <a:rPr lang="pt-BR" baseline="0" dirty="0" smtClean="0"/>
                        <a:t> 5:1; 2Co 3:17)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d. Castigo</a:t>
                      </a:r>
                    </a:p>
                    <a:p>
                      <a:pPr marL="800100" lvl="1" indent="-342900">
                        <a:buAutoNum type="arabicPeriod"/>
                      </a:pPr>
                      <a:r>
                        <a:rPr lang="pt-BR" dirty="0" smtClean="0"/>
                        <a:t>Alienação</a:t>
                      </a:r>
                      <a:r>
                        <a:rPr lang="pt-BR" baseline="0" dirty="0" smtClean="0"/>
                        <a:t> de Deus (Ef. 2:12)</a:t>
                      </a:r>
                    </a:p>
                    <a:p>
                      <a:pPr marL="800100" lvl="1" indent="-342900">
                        <a:buAutoNum type="arabicPeriod"/>
                      </a:pPr>
                      <a:r>
                        <a:rPr lang="pt-BR" baseline="0" dirty="0" smtClean="0"/>
                        <a:t>Ira de Deus (Ef. 2:13)</a:t>
                      </a:r>
                    </a:p>
                    <a:p>
                      <a:pPr marL="800100" lvl="1" indent="-342900">
                        <a:buAutoNum type="arabicPeriod"/>
                      </a:pPr>
                      <a:r>
                        <a:rPr lang="pt-BR" baseline="0" dirty="0" smtClean="0"/>
                        <a:t>Morte Eterna (Ef. 2:5-6)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d. Bem-aventurança</a:t>
                      </a:r>
                    </a:p>
                    <a:p>
                      <a:pPr marL="800100" lvl="1" indent="-342900">
                        <a:buAutoNum type="arabicPeriod"/>
                      </a:pPr>
                      <a:r>
                        <a:rPr lang="pt-BR" dirty="0" smtClean="0"/>
                        <a:t>Comunhão com Deus (Ef</a:t>
                      </a:r>
                      <a:r>
                        <a:rPr lang="pt-BR" baseline="0" dirty="0" smtClean="0"/>
                        <a:t> 2:13)</a:t>
                      </a:r>
                    </a:p>
                    <a:p>
                      <a:pPr marL="800100" lvl="1" indent="-342900">
                        <a:buAutoNum type="arabicPeriod"/>
                      </a:pPr>
                      <a:r>
                        <a:rPr lang="pt-BR" baseline="0" dirty="0" smtClean="0"/>
                        <a:t>O amor de Deus derramado no coração (Rm 5:5)</a:t>
                      </a:r>
                    </a:p>
                    <a:p>
                      <a:pPr marL="800100" lvl="1" indent="-342900">
                        <a:buAutoNum type="arabicPeriod"/>
                      </a:pPr>
                      <a:r>
                        <a:rPr lang="pt-BR" baseline="0" dirty="0" smtClean="0"/>
                        <a:t>Vida eterna (Cl 3: 1-4)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800100" lvl="1" indent="-342900">
                        <a:buNone/>
                      </a:pPr>
                      <a:r>
                        <a:rPr lang="pt-BR" dirty="0" smtClean="0"/>
                        <a:t>*</a:t>
                      </a:r>
                      <a:r>
                        <a:rPr lang="pt-BR" dirty="0" err="1" smtClean="0"/>
                        <a:t>Hendriksen</a:t>
                      </a:r>
                      <a:r>
                        <a:rPr lang="pt-BR" dirty="0" smtClean="0"/>
                        <a:t>,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pg</a:t>
                      </a:r>
                      <a:r>
                        <a:rPr lang="pt-BR" baseline="0" dirty="0" smtClean="0"/>
                        <a:t> 79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00100" lvl="1" indent="-342900">
                        <a:buAutoNum type="arabicPeriod"/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 o que nunca ouviu de Deus...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4" y="1064846"/>
            <a:ext cx="7602415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/>
              <a:t>Rm 1:19-20</a:t>
            </a:r>
          </a:p>
          <a:p>
            <a:pPr>
              <a:buNone/>
            </a:pPr>
            <a:r>
              <a:rPr lang="pt-BR" sz="2400" b="1" dirty="0" smtClean="0"/>
              <a:t>A </a:t>
            </a:r>
            <a:r>
              <a:rPr lang="pt-BR" sz="2400" b="1" dirty="0" err="1" smtClean="0"/>
              <a:t>auto-revelação</a:t>
            </a:r>
            <a:r>
              <a:rPr lang="pt-BR" sz="2400" b="1" dirty="0" smtClean="0"/>
              <a:t> em comparação com a revelação especial (através de Cristo e das escrituras)</a:t>
            </a:r>
            <a:r>
              <a:rPr lang="pt-BR" b="1" dirty="0" smtClean="0"/>
              <a:t> </a:t>
            </a:r>
          </a:p>
          <a:p>
            <a:pPr marL="514350" indent="-514350">
              <a:buNone/>
            </a:pPr>
            <a:endParaRPr lang="pt-BR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53407" y="3071191"/>
          <a:ext cx="6096000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Auto-revelação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Revelação Especial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514350" indent="-514350">
                        <a:buAutoNum type="arabicParenR"/>
                      </a:pPr>
                      <a:r>
                        <a:rPr lang="pt-BR" b="1" dirty="0" smtClean="0"/>
                        <a:t>É universal – se destina a todo mundo</a:t>
                      </a:r>
                    </a:p>
                    <a:p>
                      <a:pPr marL="514350" indent="-514350">
                        <a:buAutoNum type="arabicParenR"/>
                      </a:pPr>
                      <a:r>
                        <a:rPr lang="pt-BR" b="1" dirty="0" smtClean="0"/>
                        <a:t>Ela é natural – através da ordem natural das coisas</a:t>
                      </a:r>
                    </a:p>
                    <a:p>
                      <a:pPr marL="514350" indent="-514350">
                        <a:buAutoNum type="arabicParenR"/>
                      </a:pPr>
                      <a:r>
                        <a:rPr lang="pt-BR" b="1" dirty="0" smtClean="0"/>
                        <a:t>Ela é contínua – veio da criação até a atualidade</a:t>
                      </a:r>
                    </a:p>
                    <a:p>
                      <a:pPr marL="514350" indent="-514350">
                        <a:buAutoNum type="arabicParenR"/>
                      </a:pPr>
                      <a:r>
                        <a:rPr lang="pt-BR" b="1" dirty="0" smtClean="0"/>
                        <a:t>Ela é </a:t>
                      </a:r>
                      <a:r>
                        <a:rPr lang="pt-BR" b="1" dirty="0" err="1" smtClean="0"/>
                        <a:t>criacional</a:t>
                      </a:r>
                      <a:r>
                        <a:rPr lang="pt-BR" b="1" dirty="0" smtClean="0"/>
                        <a:t> – revela a glória de Deus</a:t>
                      </a:r>
                      <a:r>
                        <a:rPr lang="pt-BR" b="1" baseline="0" dirty="0" smtClean="0"/>
                        <a:t> na criação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1)</a:t>
                      </a:r>
                      <a:r>
                        <a:rPr lang="pt-BR" b="1" baseline="0" dirty="0" smtClean="0"/>
                        <a:t> </a:t>
                      </a:r>
                      <a:r>
                        <a:rPr lang="pt-BR" b="1" dirty="0" smtClean="0"/>
                        <a:t>É dada a pessoas específicas, através de Cristo</a:t>
                      </a:r>
                    </a:p>
                    <a:p>
                      <a:r>
                        <a:rPr lang="pt-BR" b="1" dirty="0" smtClean="0"/>
                        <a:t>2) É sobrenatural</a:t>
                      </a:r>
                      <a:r>
                        <a:rPr lang="pt-BR" b="1" baseline="0" dirty="0" smtClean="0"/>
                        <a:t> – envolve a encarnação e a inspiração das escrituras</a:t>
                      </a:r>
                    </a:p>
                    <a:p>
                      <a:r>
                        <a:rPr lang="pt-BR" b="1" baseline="0" dirty="0" smtClean="0"/>
                        <a:t>3) É final – se completa em Cristo</a:t>
                      </a:r>
                    </a:p>
                    <a:p>
                      <a:r>
                        <a:rPr lang="pt-BR" b="1" baseline="0" dirty="0" smtClean="0"/>
                        <a:t>4) É salvadora – manifesta a graça de Deus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“Nenhum outro caminho  para ser salvo é acessível além daquele da aceitação do evangelho pela fé porque visto que a ira de Deus repousa por natureza sobre o homem, este é completamente inapto a salvar-se, quer pela realização de obras da lei ou por qualquer outro meio.” (W. </a:t>
            </a:r>
            <a:r>
              <a:rPr lang="pt-BR" dirty="0" err="1" smtClean="0"/>
              <a:t>Hendriksen</a:t>
            </a:r>
            <a:r>
              <a:rPr lang="pt-BR" dirty="0" smtClean="0"/>
              <a:t>, </a:t>
            </a:r>
            <a:r>
              <a:rPr lang="pt-BR" dirty="0" err="1" smtClean="0"/>
              <a:t>pg</a:t>
            </a:r>
            <a:r>
              <a:rPr lang="pt-BR" dirty="0" smtClean="0"/>
              <a:t> 89)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 o </a:t>
            </a:r>
            <a:r>
              <a:rPr lang="pt-BR" dirty="0" err="1" smtClean="0"/>
              <a:t>juizo</a:t>
            </a:r>
            <a:r>
              <a:rPr lang="pt-BR" dirty="0" smtClean="0"/>
              <a:t>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 smtClean="0"/>
              <a:t>Paulo  em  Romanos 2: 1-15 fala em justo julgamento:</a:t>
            </a:r>
          </a:p>
          <a:p>
            <a:pPr lvl="0">
              <a:buNone/>
            </a:pPr>
            <a:r>
              <a:rPr lang="pt-BR" dirty="0" smtClean="0"/>
              <a:t>Embora enfatiza que a justificação é pela fé, Paulo também deixa claro que os homens serão julgados por suas obras.</a:t>
            </a:r>
          </a:p>
          <a:p>
            <a:pPr lvl="0">
              <a:buNone/>
            </a:pPr>
            <a:r>
              <a:rPr lang="pt-BR" dirty="0" smtClean="0"/>
              <a:t>	</a:t>
            </a:r>
            <a:r>
              <a:rPr lang="pt-BR" dirty="0" smtClean="0"/>
              <a:t>Judeus e gentios, todos nós, receberemos a “justa recompensa” pelo qu</a:t>
            </a:r>
            <a:r>
              <a:rPr lang="pt-BR" dirty="0" smtClean="0"/>
              <a:t>e fizemos.</a:t>
            </a:r>
          </a:p>
          <a:p>
            <a:pPr lvl="0">
              <a:buNone/>
            </a:pPr>
            <a:r>
              <a:rPr lang="pt-BR" dirty="0" smtClean="0"/>
              <a:t>Uns receberão vida eterna, e outros condenação eterna.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C</a:t>
            </a:r>
            <a:r>
              <a:rPr lang="pt-BR" dirty="0" smtClean="0"/>
              <a:t>ada pessoa receberá a penalidade ou galardão por seus feitos, este fato não anula que será levado em conta a luz que cada um recebeu (</a:t>
            </a:r>
            <a:r>
              <a:rPr lang="pt-BR" dirty="0" err="1" smtClean="0"/>
              <a:t>Am</a:t>
            </a:r>
            <a:r>
              <a:rPr lang="pt-BR" dirty="0" smtClean="0"/>
              <a:t> 3:2; </a:t>
            </a:r>
            <a:r>
              <a:rPr lang="pt-BR" dirty="0" err="1" smtClean="0"/>
              <a:t>Lc</a:t>
            </a:r>
            <a:r>
              <a:rPr lang="pt-BR" dirty="0" smtClean="0"/>
              <a:t> 12:47-48) </a:t>
            </a:r>
            <a:r>
              <a:rPr lang="pt-BR" dirty="0" err="1" smtClean="0"/>
              <a:t>Hendriksen</a:t>
            </a:r>
            <a:r>
              <a:rPr lang="pt-BR" dirty="0" smtClean="0"/>
              <a:t> pg. 125</a:t>
            </a:r>
          </a:p>
          <a:p>
            <a:pPr>
              <a:buNone/>
            </a:pPr>
            <a:r>
              <a:rPr lang="pt-BR" dirty="0" smtClean="0"/>
              <a:t>De qualquer forma o homem para ser salvo, precisa de Deus para salvá-lo. O homem não pode salvar a si mesmo. </a:t>
            </a:r>
            <a:r>
              <a:rPr lang="pt-BR" dirty="0" err="1" smtClean="0"/>
              <a:t>Hendriksen</a:t>
            </a:r>
            <a:r>
              <a:rPr lang="pt-BR" dirty="0" smtClean="0"/>
              <a:t> pg. 129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bd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ebd2013</Template>
  <TotalTime>355</TotalTime>
  <Words>1006</Words>
  <Application>Microsoft Office PowerPoint</Application>
  <PresentationFormat>Apresentação na tela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ebd2013</vt:lpstr>
      <vt:lpstr>AULA 4: Os Gentios e a Salvação </vt:lpstr>
      <vt:lpstr>Questionamentos da última classe</vt:lpstr>
      <vt:lpstr>Lembremos que:</vt:lpstr>
      <vt:lpstr>Conclusão de Paulo é que:</vt:lpstr>
      <vt:lpstr>O que é salvação nos escritos de Paulo?</vt:lpstr>
      <vt:lpstr>E o que nunca ouviu de Deus...</vt:lpstr>
      <vt:lpstr>Slide 7</vt:lpstr>
      <vt:lpstr>E o juizo de Deus</vt:lpstr>
      <vt:lpstr>Slide 9</vt:lpstr>
      <vt:lpstr>Portanto somos devedores...</vt:lpstr>
      <vt:lpstr>Slide 11</vt:lpstr>
      <vt:lpstr>Alerta ao Atalaia de Ezequiel 33 7-8:</vt:lpstr>
      <vt:lpstr>Aplicações Práticas</vt:lpstr>
      <vt:lpstr>“Devemos pregar o evangelho a todos?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Compaq</cp:lastModifiedBy>
  <cp:revision>12</cp:revision>
  <dcterms:created xsi:type="dcterms:W3CDTF">2013-01-31T12:49:02Z</dcterms:created>
  <dcterms:modified xsi:type="dcterms:W3CDTF">2013-05-26T00:14:01Z</dcterms:modified>
</cp:coreProperties>
</file>