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3" r:id="rId17"/>
    <p:sldId id="270" r:id="rId18"/>
    <p:sldId id="272"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 xmlns:p14="http://schemas.microsoft.com/office/powerpoint/2010/main">
        <p14:section name="Default Section" id="{7E033A9A-DBDE-9047-8BD5-B4FFE659BF8C}">
          <p14:sldIdLst>
            <p14:sldId id="256"/>
            <p14:sldId id="257"/>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34559" autoAdjust="0"/>
    <p:restoredTop sz="86434" autoAdjust="0"/>
  </p:normalViewPr>
  <p:slideViewPr>
    <p:cSldViewPr snapToGrid="0" snapToObjects="1">
      <p:cViewPr>
        <p:scale>
          <a:sx n="50" d="100"/>
          <a:sy n="50" d="100"/>
        </p:scale>
        <p:origin x="-912" y="82"/>
      </p:cViewPr>
      <p:guideLst>
        <p:guide orient="horz" pos="2160"/>
        <p:guide pos="2880"/>
      </p:guideLst>
    </p:cSldViewPr>
  </p:slideViewPr>
  <p:outlineViewPr>
    <p:cViewPr>
      <p:scale>
        <a:sx n="33" d="100"/>
        <a:sy n="33" d="100"/>
      </p:scale>
      <p:origin x="258" y="408310"/>
    </p:cViewPr>
  </p:outlineViewPr>
  <p:notesTextViewPr>
    <p:cViewPr>
      <p:scale>
        <a:sx n="100" d="100"/>
        <a:sy n="100" d="100"/>
      </p:scale>
      <p:origin x="0" y="0"/>
    </p:cViewPr>
  </p:notesTextViewPr>
  <p:sorterViewPr>
    <p:cViewPr>
      <p:scale>
        <a:sx n="66" d="100"/>
        <a:sy n="66" d="100"/>
      </p:scale>
      <p:origin x="0" y="322"/>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pt-BR" smtClean="0"/>
              <a:t>Clique para editar o título mestre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a:p>
        </p:txBody>
      </p:sp>
      <p:sp>
        <p:nvSpPr>
          <p:cNvPr id="4" name="Date Placeholder 3"/>
          <p:cNvSpPr>
            <a:spLocks noGrp="1"/>
          </p:cNvSpPr>
          <p:nvPr>
            <p:ph type="dt" sz="half" idx="10"/>
          </p:nvPr>
        </p:nvSpPr>
        <p:spPr/>
        <p:txBody>
          <a:bodyPr/>
          <a:lstStyle/>
          <a:p>
            <a:fld id="{A432C365-90BD-5747-A67A-AB136BBE80E4}" type="datetimeFigureOut">
              <a:rPr lang="en-US" smtClean="0"/>
              <a:pPr/>
              <a:t>5/11/2013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0F105D-77BA-9D4A-82AC-32A12F5DFC5B}" type="slidenum">
              <a:rPr lang="en-US" smtClean="0"/>
              <a:pPr/>
              <a:t>‹nº›</a:t>
            </a:fld>
            <a:endParaRPr lang="en-US"/>
          </a:p>
        </p:txBody>
      </p:sp>
    </p:spTree>
    <p:extLst>
      <p:ext uri="{BB962C8B-B14F-4D97-AF65-F5344CB8AC3E}">
        <p14:creationId xmlns="" xmlns:p14="http://schemas.microsoft.com/office/powerpoint/2010/main" val="2117072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Content Placeholder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A432C365-90BD-5747-A67A-AB136BBE80E4}" type="datetimeFigureOut">
              <a:rPr lang="en-US" smtClean="0"/>
              <a:pPr/>
              <a:t>5/11/2013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0F105D-77BA-9D4A-82AC-32A12F5DFC5B}" type="slidenum">
              <a:rPr lang="en-US" smtClean="0"/>
              <a:pPr/>
              <a:t>‹nº›</a:t>
            </a:fld>
            <a:endParaRPr lang="en-US"/>
          </a:p>
        </p:txBody>
      </p:sp>
    </p:spTree>
    <p:extLst>
      <p:ext uri="{BB962C8B-B14F-4D97-AF65-F5344CB8AC3E}">
        <p14:creationId xmlns="" xmlns:p14="http://schemas.microsoft.com/office/powerpoint/2010/main" val="2193910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A432C365-90BD-5747-A67A-AB136BBE80E4}" type="datetimeFigureOut">
              <a:rPr lang="en-US" smtClean="0"/>
              <a:pPr/>
              <a:t>5/11/2013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0F105D-77BA-9D4A-82AC-32A12F5DFC5B}" type="slidenum">
              <a:rPr lang="en-US" smtClean="0"/>
              <a:pPr/>
              <a:t>‹nº›</a:t>
            </a:fld>
            <a:endParaRPr lang="en-US"/>
          </a:p>
        </p:txBody>
      </p:sp>
    </p:spTree>
    <p:extLst>
      <p:ext uri="{BB962C8B-B14F-4D97-AF65-F5344CB8AC3E}">
        <p14:creationId xmlns="" xmlns:p14="http://schemas.microsoft.com/office/powerpoint/2010/main" val="1509833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5" name="Date Placeholder 4"/>
          <p:cNvSpPr>
            <a:spLocks noGrp="1"/>
          </p:cNvSpPr>
          <p:nvPr>
            <p:ph type="dt" sz="half" idx="10"/>
          </p:nvPr>
        </p:nvSpPr>
        <p:spPr/>
        <p:txBody>
          <a:bodyPr/>
          <a:lstStyle/>
          <a:p>
            <a:fld id="{A432C365-90BD-5747-A67A-AB136BBE80E4}" type="datetimeFigureOut">
              <a:rPr lang="en-US" smtClean="0"/>
              <a:pPr/>
              <a:t>5/11/2013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0F105D-77BA-9D4A-82AC-32A12F5DFC5B}" type="slidenum">
              <a:rPr lang="en-US" smtClean="0"/>
              <a:pPr/>
              <a:t>‹nº›</a:t>
            </a:fld>
            <a:endParaRPr lang="en-US"/>
          </a:p>
        </p:txBody>
      </p:sp>
    </p:spTree>
    <p:extLst>
      <p:ext uri="{BB962C8B-B14F-4D97-AF65-F5344CB8AC3E}">
        <p14:creationId xmlns="" xmlns:p14="http://schemas.microsoft.com/office/powerpoint/2010/main" val="3132031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smtClean="0"/>
              <a:t>Clique para editar o título mestre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7" name="Date Placeholder 6"/>
          <p:cNvSpPr>
            <a:spLocks noGrp="1"/>
          </p:cNvSpPr>
          <p:nvPr>
            <p:ph type="dt" sz="half" idx="10"/>
          </p:nvPr>
        </p:nvSpPr>
        <p:spPr/>
        <p:txBody>
          <a:bodyPr/>
          <a:lstStyle/>
          <a:p>
            <a:fld id="{A432C365-90BD-5747-A67A-AB136BBE80E4}" type="datetimeFigureOut">
              <a:rPr lang="en-US" smtClean="0"/>
              <a:pPr/>
              <a:t>5/11/2013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0F105D-77BA-9D4A-82AC-32A12F5DFC5B}" type="slidenum">
              <a:rPr lang="en-US" smtClean="0"/>
              <a:pPr/>
              <a:t>‹nº›</a:t>
            </a:fld>
            <a:endParaRPr lang="en-US"/>
          </a:p>
        </p:txBody>
      </p:sp>
    </p:spTree>
    <p:extLst>
      <p:ext uri="{BB962C8B-B14F-4D97-AF65-F5344CB8AC3E}">
        <p14:creationId xmlns="" xmlns:p14="http://schemas.microsoft.com/office/powerpoint/2010/main" val="3530889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Date Placeholder 2"/>
          <p:cNvSpPr>
            <a:spLocks noGrp="1"/>
          </p:cNvSpPr>
          <p:nvPr>
            <p:ph type="dt" sz="half" idx="10"/>
          </p:nvPr>
        </p:nvSpPr>
        <p:spPr/>
        <p:txBody>
          <a:bodyPr/>
          <a:lstStyle/>
          <a:p>
            <a:fld id="{A432C365-90BD-5747-A67A-AB136BBE80E4}" type="datetimeFigureOut">
              <a:rPr lang="en-US" smtClean="0"/>
              <a:pPr/>
              <a:t>5/11/2013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0F105D-77BA-9D4A-82AC-32A12F5DFC5B}" type="slidenum">
              <a:rPr lang="en-US" smtClean="0"/>
              <a:pPr/>
              <a:t>‹nº›</a:t>
            </a:fld>
            <a:endParaRPr lang="en-US"/>
          </a:p>
        </p:txBody>
      </p:sp>
    </p:spTree>
    <p:extLst>
      <p:ext uri="{BB962C8B-B14F-4D97-AF65-F5344CB8AC3E}">
        <p14:creationId xmlns="" xmlns:p14="http://schemas.microsoft.com/office/powerpoint/2010/main" val="3290159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32C365-90BD-5747-A67A-AB136BBE80E4}" type="datetimeFigureOut">
              <a:rPr lang="en-US" smtClean="0"/>
              <a:pPr/>
              <a:t>5/11/2013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0F105D-77BA-9D4A-82AC-32A12F5DFC5B}" type="slidenum">
              <a:rPr lang="en-US" smtClean="0"/>
              <a:pPr/>
              <a:t>‹nº›</a:t>
            </a:fld>
            <a:endParaRPr lang="en-US"/>
          </a:p>
        </p:txBody>
      </p:sp>
    </p:spTree>
    <p:extLst>
      <p:ext uri="{BB962C8B-B14F-4D97-AF65-F5344CB8AC3E}">
        <p14:creationId xmlns="" xmlns:p14="http://schemas.microsoft.com/office/powerpoint/2010/main" val="3971516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smtClean="0"/>
              <a:t>Clique no ícone para adicionar uma imagem</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A432C365-90BD-5747-A67A-AB136BBE80E4}" type="datetimeFigureOut">
              <a:rPr lang="en-US" smtClean="0"/>
              <a:pPr/>
              <a:t>5/11/2013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0F105D-77BA-9D4A-82AC-32A12F5DFC5B}" type="slidenum">
              <a:rPr lang="en-US" smtClean="0"/>
              <a:pPr/>
              <a:t>‹nº›</a:t>
            </a:fld>
            <a:endParaRPr lang="en-US"/>
          </a:p>
        </p:txBody>
      </p:sp>
    </p:spTree>
    <p:extLst>
      <p:ext uri="{BB962C8B-B14F-4D97-AF65-F5344CB8AC3E}">
        <p14:creationId xmlns="" xmlns:p14="http://schemas.microsoft.com/office/powerpoint/2010/main" val="2513576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0"/>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08562"/>
            <a:ext cx="8229600" cy="956284"/>
          </a:xfrm>
          <a:prstGeom prst="rect">
            <a:avLst/>
          </a:prstGeom>
        </p:spPr>
        <p:txBody>
          <a:bodyPr vert="horz" lIns="91440" tIns="45720" rIns="91440" bIns="45720" rtlCol="0" anchor="ctr">
            <a:normAutofit/>
          </a:bodyPr>
          <a:lstStyle/>
          <a:p>
            <a:r>
              <a:rPr lang="pt-BR" smtClean="0"/>
              <a:t>Clique para editar o título mestre</a:t>
            </a:r>
            <a:endParaRPr lang="en-US"/>
          </a:p>
        </p:txBody>
      </p:sp>
      <p:sp>
        <p:nvSpPr>
          <p:cNvPr id="3" name="Text Placeholder 2"/>
          <p:cNvSpPr>
            <a:spLocks noGrp="1"/>
          </p:cNvSpPr>
          <p:nvPr>
            <p:ph type="body" idx="1"/>
          </p:nvPr>
        </p:nvSpPr>
        <p:spPr>
          <a:xfrm>
            <a:off x="1084384" y="1600200"/>
            <a:ext cx="7602415"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32C365-90BD-5747-A67A-AB136BBE80E4}" type="datetimeFigureOut">
              <a:rPr lang="en-US" smtClean="0"/>
              <a:pPr/>
              <a:t>5/11/2013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0F105D-77BA-9D4A-82AC-32A12F5DFC5B}" type="slidenum">
              <a:rPr lang="en-US" smtClean="0"/>
              <a:pPr/>
              <a:t>‹nº›</a:t>
            </a:fld>
            <a:endParaRPr lang="en-US"/>
          </a:p>
        </p:txBody>
      </p:sp>
    </p:spTree>
    <p:extLst>
      <p:ext uri="{BB962C8B-B14F-4D97-AF65-F5344CB8AC3E}">
        <p14:creationId xmlns="" xmlns:p14="http://schemas.microsoft.com/office/powerpoint/2010/main" val="36702542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7" r:id="rId8"/>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38866" y="377779"/>
            <a:ext cx="7772400" cy="1354106"/>
          </a:xfrm>
        </p:spPr>
        <p:txBody>
          <a:bodyPr>
            <a:normAutofit fontScale="90000"/>
          </a:bodyPr>
          <a:lstStyle/>
          <a:p>
            <a:pPr algn="l"/>
            <a:r>
              <a:rPr lang="pt-BR" b="1" dirty="0" smtClean="0"/>
              <a:t>A Justiça de Deus na Salvação</a:t>
            </a:r>
            <a:br>
              <a:rPr lang="pt-BR" b="1" dirty="0" smtClean="0"/>
            </a:br>
            <a:endParaRPr lang="en-US" b="1" dirty="0">
              <a:solidFill>
                <a:schemeClr val="bg1"/>
              </a:solidFill>
            </a:endParaRPr>
          </a:p>
        </p:txBody>
      </p:sp>
      <p:sp>
        <p:nvSpPr>
          <p:cNvPr id="3" name="Subtitle 2"/>
          <p:cNvSpPr>
            <a:spLocks noGrp="1"/>
          </p:cNvSpPr>
          <p:nvPr>
            <p:ph type="subTitle" idx="1"/>
          </p:nvPr>
        </p:nvSpPr>
        <p:spPr>
          <a:xfrm>
            <a:off x="538866" y="2007368"/>
            <a:ext cx="6400800" cy="1752600"/>
          </a:xfrm>
        </p:spPr>
        <p:txBody>
          <a:bodyPr>
            <a:normAutofit/>
          </a:bodyPr>
          <a:lstStyle/>
          <a:p>
            <a:pPr algn="l"/>
            <a:r>
              <a:rPr lang="pt-BR" sz="3600" dirty="0" smtClean="0">
                <a:solidFill>
                  <a:srgbClr val="FFFF00"/>
                </a:solidFill>
              </a:rPr>
              <a:t>AULA 3: </a:t>
            </a:r>
            <a:r>
              <a:rPr lang="pt-BR" sz="3600" dirty="0" err="1" smtClean="0">
                <a:solidFill>
                  <a:srgbClr val="FFFF00"/>
                </a:solidFill>
              </a:rPr>
              <a:t>Rm</a:t>
            </a:r>
            <a:r>
              <a:rPr lang="pt-BR" sz="3600" dirty="0" smtClean="0">
                <a:solidFill>
                  <a:srgbClr val="FFFF00"/>
                </a:solidFill>
              </a:rPr>
              <a:t> 9: 14 – 24</a:t>
            </a:r>
            <a:endParaRPr lang="en-US" sz="3600" dirty="0">
              <a:solidFill>
                <a:srgbClr val="FFFF00"/>
              </a:solidFill>
            </a:endParaRPr>
          </a:p>
        </p:txBody>
      </p:sp>
    </p:spTree>
    <p:extLst>
      <p:ext uri="{BB962C8B-B14F-4D97-AF65-F5344CB8AC3E}">
        <p14:creationId xmlns="" xmlns:p14="http://schemas.microsoft.com/office/powerpoint/2010/main" val="2819630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i="1" dirty="0" smtClean="0"/>
              <a:t>2) Deus é injusto? (</a:t>
            </a:r>
            <a:r>
              <a:rPr lang="pt-BR" b="1" i="1" dirty="0" err="1" smtClean="0"/>
              <a:t>vs</a:t>
            </a:r>
            <a:r>
              <a:rPr lang="pt-BR" b="1" i="1" dirty="0" smtClean="0"/>
              <a:t> 14 – 18) - 3</a:t>
            </a:r>
            <a:endParaRPr lang="pt-BR" dirty="0"/>
          </a:p>
        </p:txBody>
      </p:sp>
      <p:sp>
        <p:nvSpPr>
          <p:cNvPr id="3" name="Espaço Reservado para Conteúdo 2"/>
          <p:cNvSpPr>
            <a:spLocks noGrp="1"/>
          </p:cNvSpPr>
          <p:nvPr>
            <p:ph idx="1"/>
          </p:nvPr>
        </p:nvSpPr>
        <p:spPr/>
        <p:txBody>
          <a:bodyPr>
            <a:normAutofit lnSpcReduction="10000"/>
          </a:bodyPr>
          <a:lstStyle/>
          <a:p>
            <a:pPr>
              <a:buNone/>
            </a:pPr>
            <a:r>
              <a:rPr lang="pt-BR" dirty="0" smtClean="0"/>
              <a:t>“</a:t>
            </a:r>
            <a:r>
              <a:rPr lang="pt-BR" dirty="0" smtClean="0"/>
              <a:t>Os homens primeiramente endurecem seus corações mediante o pecado, a exemplo de Faraó; o que Deus faz é deixá-los no endurecimento de seus corações negando-lhes a graça que poderia modificar sua atitude, mas que ele não está obrigado a proporcionar-lhes, pelo que também não </a:t>
            </a:r>
            <a:r>
              <a:rPr lang="pt-BR" dirty="0" smtClean="0"/>
              <a:t>lhes faz </a:t>
            </a:r>
            <a:r>
              <a:rPr lang="pt-BR" dirty="0" smtClean="0"/>
              <a:t>qualquer injustiça por negar-lhes a mesma...” (John Hill apud Chapman p. 755)</a:t>
            </a:r>
            <a:endParaRPr lang="pt-B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lvl="0"/>
            <a:r>
              <a:rPr lang="pt-BR" sz="3600" dirty="0" smtClean="0"/>
              <a:t>3) </a:t>
            </a:r>
            <a:r>
              <a:rPr lang="pt-BR" sz="3600" b="1" i="1" dirty="0" smtClean="0"/>
              <a:t>Porque Deus ainda nos culpa? (</a:t>
            </a:r>
            <a:r>
              <a:rPr lang="pt-BR" sz="3600" b="1" i="1" dirty="0" err="1" smtClean="0"/>
              <a:t>vs</a:t>
            </a:r>
            <a:r>
              <a:rPr lang="pt-BR" sz="3600" b="1" i="1" dirty="0" smtClean="0"/>
              <a:t> 19- 24)</a:t>
            </a:r>
            <a:endParaRPr lang="pt-BR" dirty="0"/>
          </a:p>
        </p:txBody>
      </p:sp>
      <p:sp>
        <p:nvSpPr>
          <p:cNvPr id="3" name="Espaço Reservado para Conteúdo 2"/>
          <p:cNvSpPr>
            <a:spLocks noGrp="1"/>
          </p:cNvSpPr>
          <p:nvPr>
            <p:ph idx="1"/>
          </p:nvPr>
        </p:nvSpPr>
        <p:spPr/>
        <p:txBody>
          <a:bodyPr/>
          <a:lstStyle/>
          <a:p>
            <a:pPr>
              <a:buNone/>
            </a:pPr>
            <a:r>
              <a:rPr lang="pt-BR" dirty="0" smtClean="0"/>
              <a:t>Como pano de fundo, Paulo traz a tona as questões do voluntarismo e a reprovação ativa: </a:t>
            </a:r>
          </a:p>
          <a:p>
            <a:pPr lvl="1"/>
            <a:r>
              <a:rPr lang="pt-BR" dirty="0" smtClean="0"/>
              <a:t>O pecador não merece censura</a:t>
            </a:r>
            <a:r>
              <a:rPr lang="pt-BR" b="1" dirty="0" smtClean="0"/>
              <a:t>.</a:t>
            </a:r>
            <a:endParaRPr lang="pt-BR" dirty="0" smtClean="0"/>
          </a:p>
          <a:p>
            <a:pPr lvl="1"/>
            <a:r>
              <a:rPr lang="pt-BR" dirty="0" smtClean="0"/>
              <a:t>Visto como ninguém pode resistir a essa vontade divina onipotente, o pecado deixa de ser voluntário (19);</a:t>
            </a:r>
            <a:endParaRPr lang="pt-B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lvl="0"/>
            <a:r>
              <a:rPr lang="pt-BR" sz="3600" dirty="0" smtClean="0"/>
              <a:t>3) </a:t>
            </a:r>
            <a:r>
              <a:rPr lang="pt-BR" sz="3600" b="1" i="1" dirty="0" smtClean="0"/>
              <a:t>Porque Deus ainda nos culpa? (</a:t>
            </a:r>
            <a:r>
              <a:rPr lang="pt-BR" sz="3600" b="1" i="1" dirty="0" err="1" smtClean="0"/>
              <a:t>vs</a:t>
            </a:r>
            <a:r>
              <a:rPr lang="pt-BR" sz="3600" b="1" i="1" dirty="0" smtClean="0"/>
              <a:t> 19- 24)</a:t>
            </a:r>
            <a:endParaRPr lang="pt-BR" dirty="0"/>
          </a:p>
        </p:txBody>
      </p:sp>
      <p:sp>
        <p:nvSpPr>
          <p:cNvPr id="3" name="Espaço Reservado para Conteúdo 2"/>
          <p:cNvSpPr>
            <a:spLocks noGrp="1"/>
          </p:cNvSpPr>
          <p:nvPr>
            <p:ph idx="1"/>
          </p:nvPr>
        </p:nvSpPr>
        <p:spPr/>
        <p:txBody>
          <a:bodyPr>
            <a:normAutofit/>
          </a:bodyPr>
          <a:lstStyle/>
          <a:p>
            <a:pPr>
              <a:buNone/>
            </a:pPr>
            <a:r>
              <a:rPr lang="pt-BR" sz="3500" b="1" dirty="0" smtClean="0"/>
              <a:t>Responde Paulo com três argumentos:</a:t>
            </a:r>
            <a:endParaRPr lang="pt-BR" sz="3500" dirty="0" smtClean="0"/>
          </a:p>
          <a:p>
            <a:pPr lvl="0">
              <a:buNone/>
            </a:pPr>
            <a:r>
              <a:rPr lang="pt-BR" b="1" dirty="0" smtClean="0"/>
              <a:t>1º.) Deus tem sobre nós o direito que o oleiro tem sobre o barro (20-21)</a:t>
            </a:r>
            <a:endParaRPr lang="pt-BR" dirty="0" smtClean="0"/>
          </a:p>
          <a:p>
            <a:r>
              <a:rPr lang="pt-BR" b="1" dirty="0" smtClean="0"/>
              <a:t>O apóstolo introduz a ilustração do oleiro e do barro</a:t>
            </a:r>
            <a:r>
              <a:rPr lang="pt-BR" dirty="0" smtClean="0"/>
              <a:t> (cfr. #Is 29.16; #Is 45.9-10; #Is 64.8; #Jr 18.6). </a:t>
            </a:r>
            <a:endParaRPr lang="pt-B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lvl="0"/>
            <a:r>
              <a:rPr lang="pt-BR" sz="3600" dirty="0" smtClean="0"/>
              <a:t>3) </a:t>
            </a:r>
            <a:r>
              <a:rPr lang="pt-BR" sz="3600" b="1" i="1" dirty="0" smtClean="0"/>
              <a:t>Porque Deus ainda nos culpa? (</a:t>
            </a:r>
            <a:r>
              <a:rPr lang="pt-BR" sz="3600" b="1" i="1" dirty="0" err="1" smtClean="0"/>
              <a:t>vs</a:t>
            </a:r>
            <a:r>
              <a:rPr lang="pt-BR" sz="3600" b="1" i="1" dirty="0" smtClean="0"/>
              <a:t> 19- 24)</a:t>
            </a:r>
            <a:endParaRPr lang="pt-BR" dirty="0"/>
          </a:p>
        </p:txBody>
      </p:sp>
      <p:sp>
        <p:nvSpPr>
          <p:cNvPr id="3" name="Espaço Reservado para Conteúdo 2"/>
          <p:cNvSpPr>
            <a:spLocks noGrp="1"/>
          </p:cNvSpPr>
          <p:nvPr>
            <p:ph idx="1"/>
          </p:nvPr>
        </p:nvSpPr>
        <p:spPr/>
        <p:txBody>
          <a:bodyPr>
            <a:normAutofit/>
          </a:bodyPr>
          <a:lstStyle/>
          <a:p>
            <a:pPr lvl="0">
              <a:buNone/>
            </a:pPr>
            <a:r>
              <a:rPr lang="pt-BR" b="1" dirty="0" smtClean="0"/>
              <a:t>2º.) Deus se revela tal como ele é (</a:t>
            </a:r>
            <a:r>
              <a:rPr lang="pt-BR" b="1" dirty="0" err="1" smtClean="0"/>
              <a:t>vs</a:t>
            </a:r>
            <a:r>
              <a:rPr lang="pt-BR" b="1" dirty="0" smtClean="0"/>
              <a:t> 23-24)</a:t>
            </a:r>
            <a:endParaRPr lang="pt-BR" dirty="0" smtClean="0"/>
          </a:p>
          <a:p>
            <a:r>
              <a:rPr lang="pt-BR" dirty="0" smtClean="0"/>
              <a:t>É prerrogativa do oleiro fazer do mesmo barro um vaso para honra e outro para desonra (21), uma obra primorosa de arte e outra para uso doméstico. (Cfr. #2Tm 2.20).</a:t>
            </a:r>
          </a:p>
          <a:p>
            <a:pPr>
              <a:buNone/>
            </a:pPr>
            <a:endParaRPr lang="pt-B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lvl="0"/>
            <a:r>
              <a:rPr lang="pt-BR" sz="3600" dirty="0" smtClean="0"/>
              <a:t>3) </a:t>
            </a:r>
            <a:r>
              <a:rPr lang="pt-BR" sz="3600" b="1" i="1" dirty="0" smtClean="0"/>
              <a:t>Porque Deus ainda nos culpa? (</a:t>
            </a:r>
            <a:r>
              <a:rPr lang="pt-BR" sz="3600" b="1" i="1" dirty="0" err="1" smtClean="0"/>
              <a:t>vs</a:t>
            </a:r>
            <a:r>
              <a:rPr lang="pt-BR" sz="3600" b="1" i="1" dirty="0" smtClean="0"/>
              <a:t> 19- 24)</a:t>
            </a:r>
            <a:endParaRPr lang="pt-BR" dirty="0"/>
          </a:p>
        </p:txBody>
      </p:sp>
      <p:sp>
        <p:nvSpPr>
          <p:cNvPr id="3" name="Espaço Reservado para Conteúdo 2"/>
          <p:cNvSpPr>
            <a:spLocks noGrp="1"/>
          </p:cNvSpPr>
          <p:nvPr>
            <p:ph idx="1"/>
          </p:nvPr>
        </p:nvSpPr>
        <p:spPr/>
        <p:txBody>
          <a:bodyPr/>
          <a:lstStyle/>
          <a:p>
            <a:pPr lvl="0">
              <a:buNone/>
            </a:pPr>
            <a:endParaRPr lang="pt-BR" b="1" dirty="0" smtClean="0"/>
          </a:p>
          <a:p>
            <a:pPr lvl="0">
              <a:buNone/>
            </a:pPr>
            <a:r>
              <a:rPr lang="pt-BR" b="1" dirty="0" smtClean="0"/>
              <a:t>3º. Deus previu isto nas escrituras (24-29)</a:t>
            </a:r>
            <a:endParaRPr lang="pt-BR" dirty="0" smtClean="0"/>
          </a:p>
          <a:p>
            <a:pPr lvl="1"/>
            <a:r>
              <a:rPr lang="pt-BR" b="1" dirty="0" smtClean="0"/>
              <a:t>Oseias </a:t>
            </a:r>
            <a:endParaRPr lang="pt-BR" dirty="0" smtClean="0"/>
          </a:p>
          <a:p>
            <a:pPr lvl="1"/>
            <a:r>
              <a:rPr lang="pt-BR" b="1" dirty="0" smtClean="0"/>
              <a:t>Isaías</a:t>
            </a:r>
            <a:endParaRPr lang="pt-BR" dirty="0" smtClean="0"/>
          </a:p>
          <a:p>
            <a:pPr lvl="0">
              <a:buNone/>
            </a:pPr>
            <a:endParaRPr lang="pt-BR" dirty="0" smtClean="0"/>
          </a:p>
          <a:p>
            <a:pPr>
              <a:buNone/>
            </a:pPr>
            <a:endParaRPr lang="pt-B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Deus e a escolha dos vasos.  (</a:t>
            </a:r>
            <a:r>
              <a:rPr lang="pt-BR" dirty="0" err="1" smtClean="0"/>
              <a:t>vs</a:t>
            </a:r>
            <a:r>
              <a:rPr lang="pt-BR" dirty="0" smtClean="0"/>
              <a:t> 23-24) </a:t>
            </a:r>
            <a:endParaRPr lang="pt-BR" dirty="0"/>
          </a:p>
        </p:txBody>
      </p:sp>
      <p:sp>
        <p:nvSpPr>
          <p:cNvPr id="3" name="Espaço Reservado para Conteúdo 2"/>
          <p:cNvSpPr>
            <a:spLocks noGrp="1"/>
          </p:cNvSpPr>
          <p:nvPr>
            <p:ph idx="1"/>
          </p:nvPr>
        </p:nvSpPr>
        <p:spPr/>
        <p:txBody>
          <a:bodyPr/>
          <a:lstStyle/>
          <a:p>
            <a:r>
              <a:rPr lang="pt-BR" b="1" dirty="0" smtClean="0"/>
              <a:t>A vontade soberana de Deus em relação a escolha de vaso, uns para mostrar sua ira e outros para sua glória, com estes últimos é uma eterna preparação para a glória</a:t>
            </a:r>
            <a:r>
              <a:rPr lang="pt-BR" b="1" dirty="0" smtClean="0"/>
              <a:t>.</a:t>
            </a:r>
            <a:endParaRPr lang="pt-BR" b="1"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Deus e a escolha dos vasos</a:t>
            </a:r>
            <a:endParaRPr lang="pt-BR" dirty="0"/>
          </a:p>
        </p:txBody>
      </p:sp>
      <p:sp>
        <p:nvSpPr>
          <p:cNvPr id="3" name="Espaço Reservado para Conteúdo 2"/>
          <p:cNvSpPr>
            <a:spLocks noGrp="1"/>
          </p:cNvSpPr>
          <p:nvPr>
            <p:ph idx="1"/>
          </p:nvPr>
        </p:nvSpPr>
        <p:spPr/>
        <p:txBody>
          <a:bodyPr>
            <a:normAutofit fontScale="77500" lnSpcReduction="20000"/>
          </a:bodyPr>
          <a:lstStyle/>
          <a:p>
            <a:r>
              <a:rPr lang="pt-BR" b="1" dirty="0" smtClean="0"/>
              <a:t>(1º) </a:t>
            </a:r>
            <a:r>
              <a:rPr lang="pt-BR" dirty="0" smtClean="0"/>
              <a:t>,</a:t>
            </a:r>
            <a:r>
              <a:rPr lang="pt-BR" b="1" dirty="0" smtClean="0"/>
              <a:t> que os dois verbos são diferentes. </a:t>
            </a:r>
            <a:endParaRPr lang="pt-BR" dirty="0" smtClean="0"/>
          </a:p>
          <a:p>
            <a:pPr lvl="0"/>
            <a:r>
              <a:rPr lang="pt-BR" dirty="0" smtClean="0"/>
              <a:t> Os </a:t>
            </a:r>
            <a:r>
              <a:rPr lang="pt-BR" dirty="0" smtClean="0"/>
              <a:t>vasos de misericórdia são preparados de antemão (23), </a:t>
            </a:r>
            <a:r>
              <a:rPr lang="pt-BR" b="1" dirty="0" smtClean="0"/>
              <a:t>gr. </a:t>
            </a:r>
            <a:r>
              <a:rPr lang="pt-BR" b="1" dirty="0" err="1" smtClean="0"/>
              <a:t>proetoimasen</a:t>
            </a:r>
            <a:r>
              <a:rPr lang="pt-BR" dirty="0" smtClean="0"/>
              <a:t>, </a:t>
            </a:r>
          </a:p>
          <a:p>
            <a:pPr lvl="0"/>
            <a:r>
              <a:rPr lang="pt-BR" dirty="0" smtClean="0"/>
              <a:t>ao passo que os vasos de ira são adaptados, apropriados (22),</a:t>
            </a:r>
            <a:r>
              <a:rPr lang="pt-BR" b="1" dirty="0" smtClean="0"/>
              <a:t> gr. </a:t>
            </a:r>
            <a:r>
              <a:rPr lang="pt-BR" b="1" dirty="0" err="1" smtClean="0"/>
              <a:t>katertismena</a:t>
            </a:r>
            <a:r>
              <a:rPr lang="pt-BR" dirty="0" smtClean="0"/>
              <a:t>; </a:t>
            </a:r>
          </a:p>
          <a:p>
            <a:r>
              <a:rPr lang="pt-BR" dirty="0" smtClean="0"/>
              <a:t>lit. tornar "adequados" ou "completos", com o particípio perfeito dando o sentido de "equipados", ou "aperfeiçoados". Não se declara que Deus é o agente dessa "adaptação". A condição se declara apenas como fato histórico. Daí vem que alguns prefeririam a tradução "apropriados para a destruição", isto é, "maduros e prontos para a destruição" (</a:t>
            </a:r>
            <a:r>
              <a:rPr lang="pt-BR" dirty="0" err="1" smtClean="0"/>
              <a:t>Moffatt</a:t>
            </a:r>
            <a:r>
              <a:rPr lang="pt-BR" dirty="0" smtClean="0"/>
              <a:t>). </a:t>
            </a:r>
            <a:endParaRPr lang="pt-B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dirty="0" smtClean="0"/>
              <a:t>Considerações ...</a:t>
            </a:r>
            <a:endParaRPr lang="pt-BR" dirty="0"/>
          </a:p>
        </p:txBody>
      </p:sp>
      <p:sp>
        <p:nvSpPr>
          <p:cNvPr id="3" name="Espaço Reservado para Conteúdo 2"/>
          <p:cNvSpPr>
            <a:spLocks noGrp="1"/>
          </p:cNvSpPr>
          <p:nvPr>
            <p:ph idx="1"/>
          </p:nvPr>
        </p:nvSpPr>
        <p:spPr/>
        <p:txBody>
          <a:bodyPr>
            <a:normAutofit fontScale="77500" lnSpcReduction="20000"/>
          </a:bodyPr>
          <a:lstStyle/>
          <a:p>
            <a:pPr lvl="0"/>
            <a:r>
              <a:rPr lang="pt-BR" sz="3600" dirty="0" smtClean="0"/>
              <a:t>-pro, significando antecipação, </a:t>
            </a:r>
          </a:p>
          <a:p>
            <a:pPr lvl="0"/>
            <a:r>
              <a:rPr lang="pt-BR" sz="3600" dirty="0" err="1" smtClean="0"/>
              <a:t>kata</a:t>
            </a:r>
            <a:r>
              <a:rPr lang="pt-BR" sz="3600" dirty="0" smtClean="0"/>
              <a:t>, significando intensidade da ação do verbo. </a:t>
            </a:r>
          </a:p>
          <a:p>
            <a:pPr>
              <a:buNone/>
            </a:pPr>
            <a:r>
              <a:rPr lang="pt-BR" sz="3600" dirty="0" smtClean="0"/>
              <a:t>É legítimo deduzir do fato que no caso dos desobedientes falta a ênfase do aspecto eterno. O mistério da predestinação deve ser mantido, todavia não parece haver aqui nenhum apoio para se dogmatizar acerca da predestinação para a condenação, enquanto que a pré-ordenação paralela para a glória é declarada sem sombra de dúvida. </a:t>
            </a:r>
            <a:endParaRPr lang="pt-B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dirty="0" smtClean="0"/>
              <a:t>Considerações...</a:t>
            </a:r>
            <a:endParaRPr lang="pt-BR" dirty="0"/>
          </a:p>
        </p:txBody>
      </p:sp>
      <p:sp>
        <p:nvSpPr>
          <p:cNvPr id="3" name="Espaço Reservado para Conteúdo 2"/>
          <p:cNvSpPr>
            <a:spLocks noGrp="1"/>
          </p:cNvSpPr>
          <p:nvPr>
            <p:ph idx="1"/>
          </p:nvPr>
        </p:nvSpPr>
        <p:spPr/>
        <p:txBody>
          <a:bodyPr>
            <a:normAutofit fontScale="70000" lnSpcReduction="20000"/>
          </a:bodyPr>
          <a:lstStyle/>
          <a:p>
            <a:pPr>
              <a:buNone/>
            </a:pPr>
            <a:r>
              <a:rPr lang="pt-BR" sz="3600" b="1" dirty="0" smtClean="0"/>
              <a:t>3º. A paciência de Deus </a:t>
            </a:r>
            <a:endParaRPr lang="pt-BR" sz="3600" dirty="0" smtClean="0"/>
          </a:p>
          <a:p>
            <a:r>
              <a:rPr lang="pt-BR" sz="3600" dirty="0" smtClean="0"/>
              <a:t>parece claro  deduzir que da linguagem e do pensamento de Paulo que, enquanto no caso dos vasos de misericórdia a ação de Deus consistiu em preparar de antemão, no caso dos vasos da ira Ele não empreendeu nenhuma ação, mas suportou com muita longanimidade (22). Ele foi ativo de um lado e passivo do outro. "Deus tem tolerado muito pacientemente os objetos de sua ira" (</a:t>
            </a:r>
            <a:r>
              <a:rPr lang="pt-BR" sz="3600" dirty="0" err="1" smtClean="0"/>
              <a:t>Moffatt</a:t>
            </a:r>
            <a:r>
              <a:rPr lang="pt-BR" sz="3600" dirty="0" smtClean="0"/>
              <a:t>). </a:t>
            </a:r>
          </a:p>
          <a:p>
            <a:pPr>
              <a:buNone/>
            </a:pPr>
            <a:r>
              <a:rPr lang="pt-BR" sz="3600" dirty="0" smtClean="0"/>
              <a:t>Paulo deixa deste modo seus oponentes sem poder responder, porquanto nenhum mortal pode replicar ao direito que Deus tem de eleger, ou ao exercício desse direito. Não há réplica, não obstante o caráter de Deus permanece irrepreensível.</a:t>
            </a:r>
          </a:p>
          <a:p>
            <a:endParaRPr lang="pt-B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02002" y="85706"/>
            <a:ext cx="7584798" cy="1143000"/>
          </a:xfrm>
        </p:spPr>
        <p:txBody>
          <a:bodyPr>
            <a:normAutofit/>
          </a:bodyPr>
          <a:lstStyle/>
          <a:p>
            <a:pPr lvl="0"/>
            <a:r>
              <a:rPr lang="pt-BR" dirty="0" smtClean="0"/>
              <a:t>1) </a:t>
            </a:r>
            <a:r>
              <a:rPr lang="pt-BR" b="1" i="1" dirty="0" smtClean="0"/>
              <a:t>Introdução </a:t>
            </a:r>
            <a:endParaRPr lang="en-US" dirty="0"/>
          </a:p>
        </p:txBody>
      </p:sp>
      <p:sp>
        <p:nvSpPr>
          <p:cNvPr id="3" name="Content Placeholder 2"/>
          <p:cNvSpPr>
            <a:spLocks noGrp="1"/>
          </p:cNvSpPr>
          <p:nvPr>
            <p:ph idx="1"/>
          </p:nvPr>
        </p:nvSpPr>
        <p:spPr>
          <a:xfrm>
            <a:off x="1102002" y="1600200"/>
            <a:ext cx="7584797" cy="4525963"/>
          </a:xfrm>
        </p:spPr>
        <p:txBody>
          <a:bodyPr>
            <a:normAutofit fontScale="85000" lnSpcReduction="10000"/>
          </a:bodyPr>
          <a:lstStyle/>
          <a:p>
            <a:r>
              <a:rPr lang="pt-BR" dirty="0" smtClean="0"/>
              <a:t>A </a:t>
            </a:r>
            <a:r>
              <a:rPr lang="pt-BR" dirty="0" err="1" smtClean="0"/>
              <a:t>Soteriologia</a:t>
            </a:r>
            <a:r>
              <a:rPr lang="pt-BR" dirty="0" smtClean="0"/>
              <a:t> defendida por Paulo em Romanos 9, está baseada em 3 princípios fundamentais:</a:t>
            </a:r>
          </a:p>
          <a:p>
            <a:pPr lvl="1"/>
            <a:r>
              <a:rPr lang="pt-BR" dirty="0" smtClean="0"/>
              <a:t>O primeiro princípio é que a salvação não é herdada.  </a:t>
            </a:r>
          </a:p>
          <a:p>
            <a:pPr lvl="1"/>
            <a:r>
              <a:rPr lang="pt-BR" dirty="0" smtClean="0"/>
              <a:t>O segundo princípio é que a salvação não se baseia em escolhermos ou não nos comprometermos com Deus, mas sim na escolha que Deus faz de nos escolher ou não para a salvação.  </a:t>
            </a:r>
          </a:p>
          <a:p>
            <a:pPr lvl="1"/>
            <a:r>
              <a:rPr lang="pt-BR" dirty="0" smtClean="0"/>
              <a:t>O terceiro princípio espiritual que Paulo estabelece é que a salvação não se baseia no fato de que somos bons ou ruins nem se fizemos ou não boas obras.</a:t>
            </a:r>
            <a:endParaRPr lang="en-US" dirty="0"/>
          </a:p>
        </p:txBody>
      </p:sp>
    </p:spTree>
    <p:extLst>
      <p:ext uri="{BB962C8B-B14F-4D97-AF65-F5344CB8AC3E}">
        <p14:creationId xmlns="" xmlns:p14="http://schemas.microsoft.com/office/powerpoint/2010/main" val="3763201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1) Introdução</a:t>
            </a:r>
            <a:endParaRPr lang="pt-BR" dirty="0"/>
          </a:p>
        </p:txBody>
      </p:sp>
      <p:sp>
        <p:nvSpPr>
          <p:cNvPr id="3" name="Espaço Reservado para Conteúdo 2"/>
          <p:cNvSpPr>
            <a:spLocks noGrp="1"/>
          </p:cNvSpPr>
          <p:nvPr>
            <p:ph idx="1"/>
          </p:nvPr>
        </p:nvSpPr>
        <p:spPr/>
        <p:txBody>
          <a:bodyPr/>
          <a:lstStyle/>
          <a:p>
            <a:r>
              <a:rPr lang="pt-BR" dirty="0" smtClean="0"/>
              <a:t>O estilo rabínico de Paulo continua, e os questionamentos e respostas a um  “judeu impugnador (real ou imaginário)” nos capítulo 9 a 11, Paulo responde a questionamentos baseados em princípios filosóficos e doutrinários da época, os quais merecem nossa atenção antes de prosseguirmos no estudo dos versículos 14 em diante.</a:t>
            </a:r>
            <a:endParaRPr lang="pt-B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Voluntarismo</a:t>
            </a:r>
            <a:endParaRPr lang="pt-BR" dirty="0"/>
          </a:p>
        </p:txBody>
      </p:sp>
      <p:sp>
        <p:nvSpPr>
          <p:cNvPr id="3" name="Espaço Reservado para Conteúdo 2"/>
          <p:cNvSpPr>
            <a:spLocks noGrp="1"/>
          </p:cNvSpPr>
          <p:nvPr>
            <p:ph idx="1"/>
          </p:nvPr>
        </p:nvSpPr>
        <p:spPr/>
        <p:txBody>
          <a:bodyPr>
            <a:normAutofit lnSpcReduction="10000"/>
          </a:bodyPr>
          <a:lstStyle/>
          <a:p>
            <a:pPr>
              <a:buNone/>
            </a:pPr>
            <a:r>
              <a:rPr lang="pt-BR" dirty="0" smtClean="0"/>
              <a:t>Voluntarismo – conceito filosófico teológico  de que a “vontade de Deus é suprema, pois Deus agiria principalmente de acordo com sua ‘vontade’ e  não segundo sua ‘lógica’. </a:t>
            </a:r>
            <a:r>
              <a:rPr lang="pt-BR" dirty="0" err="1" smtClean="0"/>
              <a:t>Socrates</a:t>
            </a:r>
            <a:r>
              <a:rPr lang="pt-BR" dirty="0" smtClean="0"/>
              <a:t> formulou uma questão crucial sobre isto: “Uma coisa é direita porque Deus a determina pela sua vontade, ou Deus determina alguma coisa porque ela é direita?” . Proposição do “Poder é direito”.</a:t>
            </a:r>
            <a:endParaRPr lang="pt-B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smtClean="0"/>
              <a:t/>
            </a:r>
            <a:br>
              <a:rPr lang="pt-BR" b="1" dirty="0" smtClean="0"/>
            </a:br>
            <a:r>
              <a:rPr lang="pt-BR" b="1" dirty="0" smtClean="0"/>
              <a:t>Considerações sobre voluntarismo </a:t>
            </a:r>
            <a:r>
              <a:rPr lang="pt-BR" dirty="0" smtClean="0"/>
              <a:t/>
            </a:r>
            <a:br>
              <a:rPr lang="pt-BR" dirty="0" smtClean="0"/>
            </a:br>
            <a:endParaRPr lang="pt-BR" dirty="0"/>
          </a:p>
        </p:txBody>
      </p:sp>
      <p:sp>
        <p:nvSpPr>
          <p:cNvPr id="3" name="Espaço Reservado para Conteúdo 2"/>
          <p:cNvSpPr>
            <a:spLocks noGrp="1"/>
          </p:cNvSpPr>
          <p:nvPr>
            <p:ph idx="1"/>
          </p:nvPr>
        </p:nvSpPr>
        <p:spPr/>
        <p:txBody>
          <a:bodyPr>
            <a:normAutofit fontScale="70000" lnSpcReduction="20000"/>
          </a:bodyPr>
          <a:lstStyle/>
          <a:p>
            <a:pPr lvl="0"/>
            <a:r>
              <a:rPr lang="pt-BR" dirty="0" smtClean="0"/>
              <a:t>O voluntarismo é o âmago da reprovação ativa, pois Deus, segundo este fator, endurece, condena e julga devido a sua própria vontade soberana.</a:t>
            </a:r>
          </a:p>
          <a:p>
            <a:pPr lvl="0"/>
            <a:r>
              <a:rPr lang="pt-BR" dirty="0" smtClean="0"/>
              <a:t>No capítulo 9  as referências são sobre juízos temporais, eleição de nações, não de indivíduos. Trata aqui de princípios religiosos e não individuais. </a:t>
            </a:r>
          </a:p>
          <a:p>
            <a:pPr lvl="0"/>
            <a:r>
              <a:rPr lang="pt-BR" dirty="0" smtClean="0"/>
              <a:t>Se acatarmos a ideia que existem razões por detrás da vontade divina, mesmo que as razões divinas sejam diferentes das humanas já estamos nos afastando do voluntarismo</a:t>
            </a:r>
          </a:p>
          <a:p>
            <a:pPr lvl="0"/>
            <a:r>
              <a:rPr lang="pt-BR" dirty="0" smtClean="0"/>
              <a:t>O trecho de </a:t>
            </a:r>
            <a:r>
              <a:rPr lang="pt-BR" dirty="0" err="1" smtClean="0"/>
              <a:t>Rom</a:t>
            </a:r>
            <a:r>
              <a:rPr lang="pt-BR" dirty="0" smtClean="0"/>
              <a:t> 9: 30-10-21, ensina-nos que a vontade e o agir humano entram em cena na questão da salvação, levando a abandonar de qualquer forma o voluntarismo </a:t>
            </a:r>
          </a:p>
          <a:p>
            <a:pPr>
              <a:buNone/>
            </a:pPr>
            <a:endParaRPr lang="pt-B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Reprovação Ativa</a:t>
            </a:r>
            <a:endParaRPr lang="pt-BR" dirty="0"/>
          </a:p>
        </p:txBody>
      </p:sp>
      <p:sp>
        <p:nvSpPr>
          <p:cNvPr id="3" name="Espaço Reservado para Conteúdo 2"/>
          <p:cNvSpPr>
            <a:spLocks noGrp="1"/>
          </p:cNvSpPr>
          <p:nvPr>
            <p:ph idx="1"/>
          </p:nvPr>
        </p:nvSpPr>
        <p:spPr/>
        <p:txBody>
          <a:bodyPr/>
          <a:lstStyle/>
          <a:p>
            <a:r>
              <a:rPr lang="pt-BR" dirty="0" smtClean="0"/>
              <a:t>A reprovação ativa era uma teoria judaica, segundo a qual assim como Deus elegeu alguns, também rejeitou ativamente a outros.</a:t>
            </a:r>
          </a:p>
          <a:p>
            <a:pPr lvl="1">
              <a:buNone/>
            </a:pPr>
            <a:r>
              <a:rPr lang="pt-BR" dirty="0" err="1" smtClean="0"/>
              <a:t>Pv</a:t>
            </a:r>
            <a:r>
              <a:rPr lang="pt-BR" dirty="0" smtClean="0"/>
              <a:t> 16:4; Is 64:8; </a:t>
            </a:r>
            <a:r>
              <a:rPr lang="pt-BR" dirty="0" err="1" smtClean="0"/>
              <a:t>Jer</a:t>
            </a:r>
            <a:r>
              <a:rPr lang="pt-BR" dirty="0" smtClean="0"/>
              <a:t> 18:6</a:t>
            </a:r>
            <a:endParaRPr lang="pt-B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Considerações sobre a Reprovação Ativa</a:t>
            </a:r>
            <a:endParaRPr lang="pt-BR" dirty="0"/>
          </a:p>
        </p:txBody>
      </p:sp>
      <p:sp>
        <p:nvSpPr>
          <p:cNvPr id="3" name="Espaço Reservado para Conteúdo 2"/>
          <p:cNvSpPr>
            <a:spLocks noGrp="1"/>
          </p:cNvSpPr>
          <p:nvPr>
            <p:ph idx="1"/>
          </p:nvPr>
        </p:nvSpPr>
        <p:spPr/>
        <p:txBody>
          <a:bodyPr>
            <a:normAutofit lnSpcReduction="10000"/>
          </a:bodyPr>
          <a:lstStyle/>
          <a:p>
            <a:pPr lvl="0"/>
            <a:r>
              <a:rPr lang="pt-BR" dirty="0" smtClean="0"/>
              <a:t>A teologia judaica considerava Deus a única causa até o mesmo do mal. (aparece claramente em Romanos 9: 13,  17 a 18) </a:t>
            </a:r>
          </a:p>
          <a:p>
            <a:r>
              <a:rPr lang="pt-BR" dirty="0" smtClean="0"/>
              <a:t>Se considerar causas secundárias para determinadas escolhas, adota-se a ideia da reprovação passiva. “Deus endurece o coração já endurecido”, isto parece pautar a prédica de Paulo, nos versos (9: 30 a 10:21)</a:t>
            </a:r>
            <a:endParaRPr lang="pt-B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lvl="0"/>
            <a:r>
              <a:rPr lang="pt-BR" b="1" i="1" dirty="0" smtClean="0"/>
              <a:t>2) Deus é injusto? (</a:t>
            </a:r>
            <a:r>
              <a:rPr lang="pt-BR" b="1" i="1" dirty="0" err="1" smtClean="0"/>
              <a:t>vs</a:t>
            </a:r>
            <a:r>
              <a:rPr lang="pt-BR" b="1" i="1" dirty="0" smtClean="0"/>
              <a:t> 14 – 18) - 1</a:t>
            </a:r>
            <a:endParaRPr lang="pt-BR" dirty="0"/>
          </a:p>
        </p:txBody>
      </p:sp>
      <p:sp>
        <p:nvSpPr>
          <p:cNvPr id="3" name="Espaço Reservado para Conteúdo 2"/>
          <p:cNvSpPr>
            <a:spLocks noGrp="1"/>
          </p:cNvSpPr>
          <p:nvPr>
            <p:ph idx="1"/>
          </p:nvPr>
        </p:nvSpPr>
        <p:spPr/>
        <p:txBody>
          <a:bodyPr>
            <a:normAutofit fontScale="92500" lnSpcReduction="20000"/>
          </a:bodyPr>
          <a:lstStyle/>
          <a:p>
            <a:pPr>
              <a:buNone/>
            </a:pPr>
            <a:r>
              <a:rPr lang="pt-BR" dirty="0" smtClean="0"/>
              <a:t>Paulo prossegue, </a:t>
            </a:r>
            <a:r>
              <a:rPr lang="pt-BR" dirty="0" err="1" smtClean="0"/>
              <a:t>arguindo</a:t>
            </a:r>
            <a:r>
              <a:rPr lang="pt-BR" dirty="0" smtClean="0"/>
              <a:t> contra a acusação que dizia que se o Evangelho de Paulo é verdadeiro, então Deus tem sido injusto. </a:t>
            </a:r>
            <a:endParaRPr lang="pt-BR" dirty="0" smtClean="0"/>
          </a:p>
          <a:p>
            <a:pPr>
              <a:buNone/>
            </a:pPr>
            <a:r>
              <a:rPr lang="pt-BR" dirty="0" smtClean="0"/>
              <a:t>O </a:t>
            </a:r>
            <a:r>
              <a:rPr lang="pt-BR" dirty="0" smtClean="0"/>
              <a:t>apóstolo enfrenta primeiro a insinuação de que Deus é injusto nas escolhas que faz (vers. 14-18). </a:t>
            </a:r>
            <a:r>
              <a:rPr lang="pt-BR" dirty="0" smtClean="0"/>
              <a:t>A </a:t>
            </a:r>
            <a:r>
              <a:rPr lang="pt-BR" dirty="0" smtClean="0"/>
              <a:t>resposta é “De modo nenhum”. Esta é uma expressão muito usada por Paulo, 10 vezes no livro de Romanos, I em 1º. Coríntios e três em Gálatas. A expressão registra forte aversão e pode ser traduzida com ‘longe de nós tal pensamento’.</a:t>
            </a:r>
            <a:endParaRPr lang="pt-B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i="1" dirty="0" smtClean="0"/>
              <a:t>2) Deus é injusto? (</a:t>
            </a:r>
            <a:r>
              <a:rPr lang="pt-BR" b="1" i="1" dirty="0" err="1" smtClean="0"/>
              <a:t>vs</a:t>
            </a:r>
            <a:r>
              <a:rPr lang="pt-BR" b="1" i="1" dirty="0" smtClean="0"/>
              <a:t> 14 – 18) - 2</a:t>
            </a:r>
            <a:endParaRPr lang="pt-BR" dirty="0"/>
          </a:p>
        </p:txBody>
      </p:sp>
      <p:sp>
        <p:nvSpPr>
          <p:cNvPr id="3" name="Espaço Reservado para Conteúdo 2"/>
          <p:cNvSpPr>
            <a:spLocks noGrp="1"/>
          </p:cNvSpPr>
          <p:nvPr>
            <p:ph idx="1"/>
          </p:nvPr>
        </p:nvSpPr>
        <p:spPr/>
        <p:txBody>
          <a:bodyPr>
            <a:normAutofit fontScale="92500" lnSpcReduction="10000"/>
          </a:bodyPr>
          <a:lstStyle/>
          <a:p>
            <a:pPr>
              <a:buNone/>
            </a:pPr>
            <a:r>
              <a:rPr lang="pt-BR" b="1" dirty="0" smtClean="0"/>
              <a:t>Paralelo </a:t>
            </a:r>
            <a:r>
              <a:rPr lang="pt-BR" b="1" dirty="0" smtClean="0"/>
              <a:t>entre Moisés e Faraó (Não é nova esta doutrina. Foi revelada na antiguidade). </a:t>
            </a:r>
            <a:r>
              <a:rPr lang="pt-BR" dirty="0" smtClean="0"/>
              <a:t> </a:t>
            </a:r>
          </a:p>
          <a:p>
            <a:pPr lvl="1"/>
            <a:r>
              <a:rPr lang="pt-BR" b="1" dirty="0" smtClean="0"/>
              <a:t>Moisés </a:t>
            </a:r>
            <a:r>
              <a:rPr lang="pt-BR" dirty="0" smtClean="0"/>
              <a:t>(Ex 33.19).</a:t>
            </a:r>
          </a:p>
          <a:p>
            <a:pPr lvl="1"/>
            <a:r>
              <a:rPr lang="pt-BR" b="1" dirty="0" smtClean="0"/>
              <a:t>Faraó </a:t>
            </a:r>
            <a:r>
              <a:rPr lang="pt-BR" dirty="0" smtClean="0"/>
              <a:t>(Ex 9:16; 4:21; 7:3-4; 9:12: 10:20, 27 e 11:10)  </a:t>
            </a:r>
          </a:p>
          <a:p>
            <a:pPr>
              <a:buNone/>
            </a:pPr>
            <a:r>
              <a:rPr lang="pt-BR" dirty="0" smtClean="0"/>
              <a:t>Deus endurece o coração que já se mostrou endurecido (Ex 8:15,32; 9:34)</a:t>
            </a:r>
          </a:p>
          <a:p>
            <a:pPr>
              <a:buNone/>
            </a:pPr>
            <a:r>
              <a:rPr lang="pt-BR" dirty="0" smtClean="0"/>
              <a:t>Portanto, Deus não é injusto, todos são pecadores e merecem ser condenados (</a:t>
            </a:r>
            <a:r>
              <a:rPr lang="pt-BR" dirty="0" err="1" smtClean="0"/>
              <a:t>Rm</a:t>
            </a:r>
            <a:r>
              <a:rPr lang="pt-BR" dirty="0" smtClean="0"/>
              <a:t> 3:9,19)</a:t>
            </a:r>
          </a:p>
          <a:p>
            <a:pPr>
              <a:buNone/>
            </a:pPr>
            <a:endParaRPr lang="pt-BR" dirty="0" smtClean="0"/>
          </a:p>
          <a:p>
            <a:pPr>
              <a:buNone/>
            </a:pPr>
            <a:endParaRPr lang="pt-B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ebd201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ebd2013</Template>
  <TotalTime>118</TotalTime>
  <Words>1319</Words>
  <Application>Microsoft Office PowerPoint</Application>
  <PresentationFormat>Apresentação na tela (4:3)</PresentationFormat>
  <Paragraphs>64</Paragraphs>
  <Slides>18</Slides>
  <Notes>0</Notes>
  <HiddenSlides>0</HiddenSlides>
  <MMClips>0</MMClips>
  <ScaleCrop>false</ScaleCrop>
  <HeadingPairs>
    <vt:vector size="4" baseType="variant">
      <vt:variant>
        <vt:lpstr>Tema</vt:lpstr>
      </vt:variant>
      <vt:variant>
        <vt:i4>1</vt:i4>
      </vt:variant>
      <vt:variant>
        <vt:lpstr>Títulos de slides</vt:lpstr>
      </vt:variant>
      <vt:variant>
        <vt:i4>18</vt:i4>
      </vt:variant>
    </vt:vector>
  </HeadingPairs>
  <TitlesOfParts>
    <vt:vector size="19" baseType="lpstr">
      <vt:lpstr>ebd2013</vt:lpstr>
      <vt:lpstr>A Justiça de Deus na Salvação </vt:lpstr>
      <vt:lpstr>1) Introdução </vt:lpstr>
      <vt:lpstr>1) Introdução</vt:lpstr>
      <vt:lpstr>Voluntarismo</vt:lpstr>
      <vt:lpstr> Considerações sobre voluntarismo  </vt:lpstr>
      <vt:lpstr>Reprovação Ativa</vt:lpstr>
      <vt:lpstr>Considerações sobre a Reprovação Ativa</vt:lpstr>
      <vt:lpstr>2) Deus é injusto? (vs 14 – 18) - 1</vt:lpstr>
      <vt:lpstr>2) Deus é injusto? (vs 14 – 18) - 2</vt:lpstr>
      <vt:lpstr>2) Deus é injusto? (vs 14 – 18) - 3</vt:lpstr>
      <vt:lpstr>3) Porque Deus ainda nos culpa? (vs 19- 24)</vt:lpstr>
      <vt:lpstr>3) Porque Deus ainda nos culpa? (vs 19- 24)</vt:lpstr>
      <vt:lpstr>3) Porque Deus ainda nos culpa? (vs 19- 24)</vt:lpstr>
      <vt:lpstr>3) Porque Deus ainda nos culpa? (vs 19- 24)</vt:lpstr>
      <vt:lpstr>Deus e a escolha dos vasos.  (vs 23-24) </vt:lpstr>
      <vt:lpstr>Deus e a escolha dos vasos</vt:lpstr>
      <vt:lpstr>Considerações ...</vt:lpstr>
      <vt:lpstr>Considerações...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Usuario</dc:creator>
  <cp:lastModifiedBy>Compaq</cp:lastModifiedBy>
  <cp:revision>5</cp:revision>
  <dcterms:created xsi:type="dcterms:W3CDTF">2013-01-31T12:49:02Z</dcterms:created>
  <dcterms:modified xsi:type="dcterms:W3CDTF">2013-05-11T23:37:12Z</dcterms:modified>
</cp:coreProperties>
</file>