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2"/>
  </p:notesMasterIdLst>
  <p:sldIdLst>
    <p:sldId id="305" r:id="rId2"/>
    <p:sldId id="338" r:id="rId3"/>
    <p:sldId id="298" r:id="rId4"/>
    <p:sldId id="299" r:id="rId5"/>
    <p:sldId id="311" r:id="rId6"/>
    <p:sldId id="307" r:id="rId7"/>
    <p:sldId id="322" r:id="rId8"/>
    <p:sldId id="309" r:id="rId9"/>
    <p:sldId id="340" r:id="rId10"/>
    <p:sldId id="317" r:id="rId11"/>
    <p:sldId id="318" r:id="rId12"/>
    <p:sldId id="319" r:id="rId13"/>
    <p:sldId id="320" r:id="rId14"/>
    <p:sldId id="321" r:id="rId15"/>
    <p:sldId id="339" r:id="rId16"/>
    <p:sldId id="324" r:id="rId17"/>
    <p:sldId id="326" r:id="rId18"/>
    <p:sldId id="327" r:id="rId19"/>
    <p:sldId id="328" r:id="rId20"/>
    <p:sldId id="329" r:id="rId21"/>
    <p:sldId id="330" r:id="rId22"/>
    <p:sldId id="331" r:id="rId23"/>
    <p:sldId id="341" r:id="rId24"/>
    <p:sldId id="333" r:id="rId25"/>
    <p:sldId id="337" r:id="rId26"/>
    <p:sldId id="335" r:id="rId27"/>
    <p:sldId id="332" r:id="rId28"/>
    <p:sldId id="336" r:id="rId29"/>
    <p:sldId id="287" r:id="rId30"/>
    <p:sldId id="301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pen Sans" panose="020B0604020202020204" charset="0"/>
      <p:regular r:id="rId37"/>
      <p:bold r:id="rId38"/>
      <p:italic r:id="rId39"/>
      <p:boldItalic r:id="rId4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262"/>
    <a:srgbClr val="2C91D0"/>
    <a:srgbClr val="1C9448"/>
    <a:srgbClr val="63C8DB"/>
    <a:srgbClr val="A97B45"/>
    <a:srgbClr val="EE6031"/>
    <a:srgbClr val="F89B33"/>
    <a:srgbClr val="74B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88810" autoAdjust="0"/>
  </p:normalViewPr>
  <p:slideViewPr>
    <p:cSldViewPr showGuides="1">
      <p:cViewPr>
        <p:scale>
          <a:sx n="68" d="100"/>
          <a:sy n="68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84EB35-92AD-45E9-AB8F-688C5963AA0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53A1412-C23C-4F08-A150-0A0C62B91416}">
      <dgm:prSet phldrT="[Texto]"/>
      <dgm:spPr/>
      <dgm:t>
        <a:bodyPr/>
        <a:lstStyle/>
        <a:p>
          <a:r>
            <a:rPr lang="pt-BR" dirty="0" smtClean="0"/>
            <a:t>Criação</a:t>
          </a:r>
          <a:endParaRPr lang="pt-BR" dirty="0"/>
        </a:p>
      </dgm:t>
    </dgm:pt>
    <dgm:pt modelId="{793EEEBC-9986-4448-8D44-B62235374CF1}" type="parTrans" cxnId="{1EBFBB04-3AEA-4CA7-8AAB-9A878CC6DBB6}">
      <dgm:prSet/>
      <dgm:spPr/>
      <dgm:t>
        <a:bodyPr/>
        <a:lstStyle/>
        <a:p>
          <a:endParaRPr lang="pt-BR"/>
        </a:p>
      </dgm:t>
    </dgm:pt>
    <dgm:pt modelId="{75F98622-CBA8-43D1-B348-CF86DDFAD4D6}" type="sibTrans" cxnId="{1EBFBB04-3AEA-4CA7-8AAB-9A878CC6DBB6}">
      <dgm:prSet/>
      <dgm:spPr/>
      <dgm:t>
        <a:bodyPr/>
        <a:lstStyle/>
        <a:p>
          <a:endParaRPr lang="pt-BR"/>
        </a:p>
      </dgm:t>
    </dgm:pt>
    <dgm:pt modelId="{887A0AC8-CB5D-46EC-ACFF-20A6E1E69449}">
      <dgm:prSet phldrT="[Texto]"/>
      <dgm:spPr/>
      <dgm:t>
        <a:bodyPr/>
        <a:lstStyle/>
        <a:p>
          <a:r>
            <a:rPr lang="pt-BR" dirty="0" smtClean="0"/>
            <a:t>Queda</a:t>
          </a:r>
          <a:endParaRPr lang="pt-BR" dirty="0"/>
        </a:p>
      </dgm:t>
    </dgm:pt>
    <dgm:pt modelId="{7573E4E0-C899-4678-99D9-3FCC1703D9F0}" type="parTrans" cxnId="{3A3F8944-8C8A-4005-8392-14A9B246687B}">
      <dgm:prSet/>
      <dgm:spPr/>
      <dgm:t>
        <a:bodyPr/>
        <a:lstStyle/>
        <a:p>
          <a:endParaRPr lang="pt-BR"/>
        </a:p>
      </dgm:t>
    </dgm:pt>
    <dgm:pt modelId="{A488E5F2-B14B-4183-A0A4-BDE28F1C3B5A}" type="sibTrans" cxnId="{3A3F8944-8C8A-4005-8392-14A9B246687B}">
      <dgm:prSet/>
      <dgm:spPr/>
      <dgm:t>
        <a:bodyPr/>
        <a:lstStyle/>
        <a:p>
          <a:endParaRPr lang="pt-BR"/>
        </a:p>
      </dgm:t>
    </dgm:pt>
    <dgm:pt modelId="{097A4EFD-4AB8-4113-B815-5477FC3A96BE}">
      <dgm:prSet phldrT="[Texto]"/>
      <dgm:spPr/>
      <dgm:t>
        <a:bodyPr/>
        <a:lstStyle/>
        <a:p>
          <a:r>
            <a:rPr lang="pt-BR" dirty="0" smtClean="0"/>
            <a:t>Redenção</a:t>
          </a:r>
          <a:endParaRPr lang="pt-BR" dirty="0"/>
        </a:p>
      </dgm:t>
    </dgm:pt>
    <dgm:pt modelId="{5CD1AA64-6AC5-472F-A006-571F6360F679}" type="parTrans" cxnId="{6ADDB1DB-A01C-471E-B150-93C54203A7AA}">
      <dgm:prSet/>
      <dgm:spPr/>
      <dgm:t>
        <a:bodyPr/>
        <a:lstStyle/>
        <a:p>
          <a:endParaRPr lang="pt-BR"/>
        </a:p>
      </dgm:t>
    </dgm:pt>
    <dgm:pt modelId="{FEEB45FC-2156-40B7-B1EB-EA5882D14D40}" type="sibTrans" cxnId="{6ADDB1DB-A01C-471E-B150-93C54203A7AA}">
      <dgm:prSet/>
      <dgm:spPr/>
      <dgm:t>
        <a:bodyPr/>
        <a:lstStyle/>
        <a:p>
          <a:endParaRPr lang="pt-BR"/>
        </a:p>
      </dgm:t>
    </dgm:pt>
    <dgm:pt modelId="{C36C79AA-A7D0-4DE3-87CE-15F3D4FB93CE}">
      <dgm:prSet phldrT="[Texto]"/>
      <dgm:spPr/>
      <dgm:t>
        <a:bodyPr/>
        <a:lstStyle/>
        <a:p>
          <a:r>
            <a:rPr lang="pt-BR" dirty="0" smtClean="0"/>
            <a:t>Consumação</a:t>
          </a:r>
          <a:endParaRPr lang="pt-BR" dirty="0"/>
        </a:p>
      </dgm:t>
    </dgm:pt>
    <dgm:pt modelId="{038291AF-FF0D-490F-AC18-C41CBA0AE538}" type="parTrans" cxnId="{D7EDDE3E-DC9B-40AC-9B69-3C78836A916C}">
      <dgm:prSet/>
      <dgm:spPr/>
      <dgm:t>
        <a:bodyPr/>
        <a:lstStyle/>
        <a:p>
          <a:endParaRPr lang="pt-BR"/>
        </a:p>
      </dgm:t>
    </dgm:pt>
    <dgm:pt modelId="{2FCC0D11-F63D-4BF1-A59E-183303D9D2A3}" type="sibTrans" cxnId="{D7EDDE3E-DC9B-40AC-9B69-3C78836A916C}">
      <dgm:prSet/>
      <dgm:spPr/>
      <dgm:t>
        <a:bodyPr/>
        <a:lstStyle/>
        <a:p>
          <a:endParaRPr lang="pt-BR"/>
        </a:p>
      </dgm:t>
    </dgm:pt>
    <dgm:pt modelId="{8AAA2B0F-9B51-4CB2-94A0-821E196EBBD1}">
      <dgm:prSet phldrT="[Texto]"/>
      <dgm:spPr/>
      <dgm:t>
        <a:bodyPr/>
        <a:lstStyle/>
        <a:p>
          <a:r>
            <a:rPr lang="pt-BR" dirty="0" smtClean="0"/>
            <a:t>Eternidade</a:t>
          </a:r>
          <a:endParaRPr lang="pt-BR" dirty="0"/>
        </a:p>
      </dgm:t>
    </dgm:pt>
    <dgm:pt modelId="{5ECDED4B-D09F-4921-B0CB-4BE9B256DAF2}" type="parTrans" cxnId="{ADC9463B-66FC-46DE-B600-3F266FDE48A1}">
      <dgm:prSet/>
      <dgm:spPr/>
      <dgm:t>
        <a:bodyPr/>
        <a:lstStyle/>
        <a:p>
          <a:endParaRPr lang="pt-BR"/>
        </a:p>
      </dgm:t>
    </dgm:pt>
    <dgm:pt modelId="{DA1B4E5F-504B-4627-80D4-D0E1501C7A5B}" type="sibTrans" cxnId="{ADC9463B-66FC-46DE-B600-3F266FDE48A1}">
      <dgm:prSet/>
      <dgm:spPr/>
      <dgm:t>
        <a:bodyPr/>
        <a:lstStyle/>
        <a:p>
          <a:endParaRPr lang="pt-BR"/>
        </a:p>
      </dgm:t>
    </dgm:pt>
    <dgm:pt modelId="{F51E96EA-8684-4B7D-BFEE-C43CBD5B491C}" type="pres">
      <dgm:prSet presAssocID="{DF84EB35-92AD-45E9-AB8F-688C5963AA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A72476E-8E20-4B6F-89C5-22ED01F0E92F}" type="pres">
      <dgm:prSet presAssocID="{653A1412-C23C-4F08-A150-0A0C62B9141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C25C04-D1BD-4F3E-99E9-52630191EC07}" type="pres">
      <dgm:prSet presAssocID="{75F98622-CBA8-43D1-B348-CF86DDFAD4D6}" presName="sibTrans" presStyleLbl="sibTrans2D1" presStyleIdx="0" presStyleCnt="4"/>
      <dgm:spPr/>
      <dgm:t>
        <a:bodyPr/>
        <a:lstStyle/>
        <a:p>
          <a:endParaRPr lang="pt-BR"/>
        </a:p>
      </dgm:t>
    </dgm:pt>
    <dgm:pt modelId="{17C8A5F1-FD26-4F68-BEA5-DBB8E91F5E80}" type="pres">
      <dgm:prSet presAssocID="{75F98622-CBA8-43D1-B348-CF86DDFAD4D6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1F49ECBD-E287-4574-8A44-411DDE55C050}" type="pres">
      <dgm:prSet presAssocID="{887A0AC8-CB5D-46EC-ACFF-20A6E1E6944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41F8FE-35B0-4E39-BDE1-6F9FDA0AEE9B}" type="pres">
      <dgm:prSet presAssocID="{A488E5F2-B14B-4183-A0A4-BDE28F1C3B5A}" presName="sibTrans" presStyleLbl="sibTrans2D1" presStyleIdx="1" presStyleCnt="4"/>
      <dgm:spPr/>
      <dgm:t>
        <a:bodyPr/>
        <a:lstStyle/>
        <a:p>
          <a:endParaRPr lang="pt-BR"/>
        </a:p>
      </dgm:t>
    </dgm:pt>
    <dgm:pt modelId="{B8ECF044-1D84-44D6-94D5-ECF6E6F2DE47}" type="pres">
      <dgm:prSet presAssocID="{A488E5F2-B14B-4183-A0A4-BDE28F1C3B5A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C29F9F4E-CFEA-42A2-9440-E16F5E7E3D76}" type="pres">
      <dgm:prSet presAssocID="{097A4EFD-4AB8-4113-B815-5477FC3A96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CBC72-83F7-413F-BF9F-540E57DFDFE1}" type="pres">
      <dgm:prSet presAssocID="{FEEB45FC-2156-40B7-B1EB-EA5882D14D40}" presName="sibTrans" presStyleLbl="sibTrans2D1" presStyleIdx="2" presStyleCnt="4"/>
      <dgm:spPr/>
      <dgm:t>
        <a:bodyPr/>
        <a:lstStyle/>
        <a:p>
          <a:endParaRPr lang="pt-BR"/>
        </a:p>
      </dgm:t>
    </dgm:pt>
    <dgm:pt modelId="{4EF6F5D8-5776-46B1-9701-E80AA3DEED6F}" type="pres">
      <dgm:prSet presAssocID="{FEEB45FC-2156-40B7-B1EB-EA5882D14D40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B00AAF0D-5068-40A4-8709-51046A6221E7}" type="pres">
      <dgm:prSet presAssocID="{C36C79AA-A7D0-4DE3-87CE-15F3D4FB93C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E08FBA-D277-49A6-9E17-63BE88442611}" type="pres">
      <dgm:prSet presAssocID="{2FCC0D11-F63D-4BF1-A59E-183303D9D2A3}" presName="sibTrans" presStyleLbl="sibTrans2D1" presStyleIdx="3" presStyleCnt="4"/>
      <dgm:spPr/>
      <dgm:t>
        <a:bodyPr/>
        <a:lstStyle/>
        <a:p>
          <a:endParaRPr lang="pt-BR"/>
        </a:p>
      </dgm:t>
    </dgm:pt>
    <dgm:pt modelId="{05622690-B488-42B7-8C8D-7F8E60DD0389}" type="pres">
      <dgm:prSet presAssocID="{2FCC0D11-F63D-4BF1-A59E-183303D9D2A3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DDA234DD-7877-4907-93C0-756E84E88571}" type="pres">
      <dgm:prSet presAssocID="{8AAA2B0F-9B51-4CB2-94A0-821E196EBBD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28974A4-AA7F-47D4-99E8-3027BECAEC8F}" type="presOf" srcId="{A488E5F2-B14B-4183-A0A4-BDE28F1C3B5A}" destId="{B8ECF044-1D84-44D6-94D5-ECF6E6F2DE47}" srcOrd="1" destOrd="0" presId="urn:microsoft.com/office/officeart/2005/8/layout/process1"/>
    <dgm:cxn modelId="{9EC03484-7BA3-42DD-8F40-8E3B5D8A2C64}" type="presOf" srcId="{653A1412-C23C-4F08-A150-0A0C62B91416}" destId="{1A72476E-8E20-4B6F-89C5-22ED01F0E92F}" srcOrd="0" destOrd="0" presId="urn:microsoft.com/office/officeart/2005/8/layout/process1"/>
    <dgm:cxn modelId="{D7EDDE3E-DC9B-40AC-9B69-3C78836A916C}" srcId="{DF84EB35-92AD-45E9-AB8F-688C5963AA09}" destId="{C36C79AA-A7D0-4DE3-87CE-15F3D4FB93CE}" srcOrd="3" destOrd="0" parTransId="{038291AF-FF0D-490F-AC18-C41CBA0AE538}" sibTransId="{2FCC0D11-F63D-4BF1-A59E-183303D9D2A3}"/>
    <dgm:cxn modelId="{262DD2A5-D990-4CD7-BD16-4569900588D6}" type="presOf" srcId="{DF84EB35-92AD-45E9-AB8F-688C5963AA09}" destId="{F51E96EA-8684-4B7D-BFEE-C43CBD5B491C}" srcOrd="0" destOrd="0" presId="urn:microsoft.com/office/officeart/2005/8/layout/process1"/>
    <dgm:cxn modelId="{FA0C6768-CF28-42B8-986F-1BE4CC575555}" type="presOf" srcId="{75F98622-CBA8-43D1-B348-CF86DDFAD4D6}" destId="{17C8A5F1-FD26-4F68-BEA5-DBB8E91F5E80}" srcOrd="1" destOrd="0" presId="urn:microsoft.com/office/officeart/2005/8/layout/process1"/>
    <dgm:cxn modelId="{3A3F8944-8C8A-4005-8392-14A9B246687B}" srcId="{DF84EB35-92AD-45E9-AB8F-688C5963AA09}" destId="{887A0AC8-CB5D-46EC-ACFF-20A6E1E69449}" srcOrd="1" destOrd="0" parTransId="{7573E4E0-C899-4678-99D9-3FCC1703D9F0}" sibTransId="{A488E5F2-B14B-4183-A0A4-BDE28F1C3B5A}"/>
    <dgm:cxn modelId="{D53933AD-D727-4A01-9D1E-962A3AA8BDE0}" type="presOf" srcId="{C36C79AA-A7D0-4DE3-87CE-15F3D4FB93CE}" destId="{B00AAF0D-5068-40A4-8709-51046A6221E7}" srcOrd="0" destOrd="0" presId="urn:microsoft.com/office/officeart/2005/8/layout/process1"/>
    <dgm:cxn modelId="{E6B71127-BFCD-44A2-B8B5-BDE4A4CED48F}" type="presOf" srcId="{097A4EFD-4AB8-4113-B815-5477FC3A96BE}" destId="{C29F9F4E-CFEA-42A2-9440-E16F5E7E3D76}" srcOrd="0" destOrd="0" presId="urn:microsoft.com/office/officeart/2005/8/layout/process1"/>
    <dgm:cxn modelId="{C1BAB845-DB19-41EC-A2A6-0C6F5F68020D}" type="presOf" srcId="{FEEB45FC-2156-40B7-B1EB-EA5882D14D40}" destId="{4EF6F5D8-5776-46B1-9701-E80AA3DEED6F}" srcOrd="1" destOrd="0" presId="urn:microsoft.com/office/officeart/2005/8/layout/process1"/>
    <dgm:cxn modelId="{B9B54AEC-C2CD-426B-9063-6C2230A7BB4C}" type="presOf" srcId="{2FCC0D11-F63D-4BF1-A59E-183303D9D2A3}" destId="{05622690-B488-42B7-8C8D-7F8E60DD0389}" srcOrd="1" destOrd="0" presId="urn:microsoft.com/office/officeart/2005/8/layout/process1"/>
    <dgm:cxn modelId="{1EBFBB04-3AEA-4CA7-8AAB-9A878CC6DBB6}" srcId="{DF84EB35-92AD-45E9-AB8F-688C5963AA09}" destId="{653A1412-C23C-4F08-A150-0A0C62B91416}" srcOrd="0" destOrd="0" parTransId="{793EEEBC-9986-4448-8D44-B62235374CF1}" sibTransId="{75F98622-CBA8-43D1-B348-CF86DDFAD4D6}"/>
    <dgm:cxn modelId="{ADC9463B-66FC-46DE-B600-3F266FDE48A1}" srcId="{DF84EB35-92AD-45E9-AB8F-688C5963AA09}" destId="{8AAA2B0F-9B51-4CB2-94A0-821E196EBBD1}" srcOrd="4" destOrd="0" parTransId="{5ECDED4B-D09F-4921-B0CB-4BE9B256DAF2}" sibTransId="{DA1B4E5F-504B-4627-80D4-D0E1501C7A5B}"/>
    <dgm:cxn modelId="{7E4B5E17-E7AC-4E9B-AECD-D2218CEE88D2}" type="presOf" srcId="{887A0AC8-CB5D-46EC-ACFF-20A6E1E69449}" destId="{1F49ECBD-E287-4574-8A44-411DDE55C050}" srcOrd="0" destOrd="0" presId="urn:microsoft.com/office/officeart/2005/8/layout/process1"/>
    <dgm:cxn modelId="{D151E218-A7CA-4CF0-958C-DA9A3E6B1D04}" type="presOf" srcId="{A488E5F2-B14B-4183-A0A4-BDE28F1C3B5A}" destId="{1941F8FE-35B0-4E39-BDE1-6F9FDA0AEE9B}" srcOrd="0" destOrd="0" presId="urn:microsoft.com/office/officeart/2005/8/layout/process1"/>
    <dgm:cxn modelId="{6ADDB1DB-A01C-471E-B150-93C54203A7AA}" srcId="{DF84EB35-92AD-45E9-AB8F-688C5963AA09}" destId="{097A4EFD-4AB8-4113-B815-5477FC3A96BE}" srcOrd="2" destOrd="0" parTransId="{5CD1AA64-6AC5-472F-A006-571F6360F679}" sibTransId="{FEEB45FC-2156-40B7-B1EB-EA5882D14D40}"/>
    <dgm:cxn modelId="{A03093D7-840F-48BE-AA10-7B61ABD0D78F}" type="presOf" srcId="{FEEB45FC-2156-40B7-B1EB-EA5882D14D40}" destId="{B81CBC72-83F7-413F-BF9F-540E57DFDFE1}" srcOrd="0" destOrd="0" presId="urn:microsoft.com/office/officeart/2005/8/layout/process1"/>
    <dgm:cxn modelId="{2B415854-CF9A-470E-93DC-5316DC10C281}" type="presOf" srcId="{2FCC0D11-F63D-4BF1-A59E-183303D9D2A3}" destId="{A2E08FBA-D277-49A6-9E17-63BE88442611}" srcOrd="0" destOrd="0" presId="urn:microsoft.com/office/officeart/2005/8/layout/process1"/>
    <dgm:cxn modelId="{13308839-D4B8-43DC-966B-8853B937E6B1}" type="presOf" srcId="{8AAA2B0F-9B51-4CB2-94A0-821E196EBBD1}" destId="{DDA234DD-7877-4907-93C0-756E84E88571}" srcOrd="0" destOrd="0" presId="urn:microsoft.com/office/officeart/2005/8/layout/process1"/>
    <dgm:cxn modelId="{AEDA2826-8E63-4518-89DF-7E5F9CFCC549}" type="presOf" srcId="{75F98622-CBA8-43D1-B348-CF86DDFAD4D6}" destId="{40C25C04-D1BD-4F3E-99E9-52630191EC07}" srcOrd="0" destOrd="0" presId="urn:microsoft.com/office/officeart/2005/8/layout/process1"/>
    <dgm:cxn modelId="{C45C2167-CAB8-4B0A-A2AF-4659D518181A}" type="presParOf" srcId="{F51E96EA-8684-4B7D-BFEE-C43CBD5B491C}" destId="{1A72476E-8E20-4B6F-89C5-22ED01F0E92F}" srcOrd="0" destOrd="0" presId="urn:microsoft.com/office/officeart/2005/8/layout/process1"/>
    <dgm:cxn modelId="{AAB32298-50FF-4DC0-9487-C4C836C83FA5}" type="presParOf" srcId="{F51E96EA-8684-4B7D-BFEE-C43CBD5B491C}" destId="{40C25C04-D1BD-4F3E-99E9-52630191EC07}" srcOrd="1" destOrd="0" presId="urn:microsoft.com/office/officeart/2005/8/layout/process1"/>
    <dgm:cxn modelId="{2BB79785-C79D-4AD6-AA2F-5DBD229C29F2}" type="presParOf" srcId="{40C25C04-D1BD-4F3E-99E9-52630191EC07}" destId="{17C8A5F1-FD26-4F68-BEA5-DBB8E91F5E80}" srcOrd="0" destOrd="0" presId="urn:microsoft.com/office/officeart/2005/8/layout/process1"/>
    <dgm:cxn modelId="{98A864F2-EE3C-4077-AE51-C7A05B0DF288}" type="presParOf" srcId="{F51E96EA-8684-4B7D-BFEE-C43CBD5B491C}" destId="{1F49ECBD-E287-4574-8A44-411DDE55C050}" srcOrd="2" destOrd="0" presId="urn:microsoft.com/office/officeart/2005/8/layout/process1"/>
    <dgm:cxn modelId="{15C5EE91-5430-4DD6-A768-B7C8C3BAC754}" type="presParOf" srcId="{F51E96EA-8684-4B7D-BFEE-C43CBD5B491C}" destId="{1941F8FE-35B0-4E39-BDE1-6F9FDA0AEE9B}" srcOrd="3" destOrd="0" presId="urn:microsoft.com/office/officeart/2005/8/layout/process1"/>
    <dgm:cxn modelId="{049C74BE-EB1B-40EC-8EB1-483EC3726BB9}" type="presParOf" srcId="{1941F8FE-35B0-4E39-BDE1-6F9FDA0AEE9B}" destId="{B8ECF044-1D84-44D6-94D5-ECF6E6F2DE47}" srcOrd="0" destOrd="0" presId="urn:microsoft.com/office/officeart/2005/8/layout/process1"/>
    <dgm:cxn modelId="{D3622FF6-DF36-43A3-82A5-1F3E9E544415}" type="presParOf" srcId="{F51E96EA-8684-4B7D-BFEE-C43CBD5B491C}" destId="{C29F9F4E-CFEA-42A2-9440-E16F5E7E3D76}" srcOrd="4" destOrd="0" presId="urn:microsoft.com/office/officeart/2005/8/layout/process1"/>
    <dgm:cxn modelId="{207366C7-D2E9-441B-B418-58C1197FDDEC}" type="presParOf" srcId="{F51E96EA-8684-4B7D-BFEE-C43CBD5B491C}" destId="{B81CBC72-83F7-413F-BF9F-540E57DFDFE1}" srcOrd="5" destOrd="0" presId="urn:microsoft.com/office/officeart/2005/8/layout/process1"/>
    <dgm:cxn modelId="{EA9A128B-9820-448A-9721-869B25B79402}" type="presParOf" srcId="{B81CBC72-83F7-413F-BF9F-540E57DFDFE1}" destId="{4EF6F5D8-5776-46B1-9701-E80AA3DEED6F}" srcOrd="0" destOrd="0" presId="urn:microsoft.com/office/officeart/2005/8/layout/process1"/>
    <dgm:cxn modelId="{5470C537-8CC8-4F85-B687-E69D880673C1}" type="presParOf" srcId="{F51E96EA-8684-4B7D-BFEE-C43CBD5B491C}" destId="{B00AAF0D-5068-40A4-8709-51046A6221E7}" srcOrd="6" destOrd="0" presId="urn:microsoft.com/office/officeart/2005/8/layout/process1"/>
    <dgm:cxn modelId="{EE80FF63-6C39-480C-AB41-AD2C36C1D34F}" type="presParOf" srcId="{F51E96EA-8684-4B7D-BFEE-C43CBD5B491C}" destId="{A2E08FBA-D277-49A6-9E17-63BE88442611}" srcOrd="7" destOrd="0" presId="urn:microsoft.com/office/officeart/2005/8/layout/process1"/>
    <dgm:cxn modelId="{A2606AA9-62E3-4712-BFB6-05E84033E8BC}" type="presParOf" srcId="{A2E08FBA-D277-49A6-9E17-63BE88442611}" destId="{05622690-B488-42B7-8C8D-7F8E60DD0389}" srcOrd="0" destOrd="0" presId="urn:microsoft.com/office/officeart/2005/8/layout/process1"/>
    <dgm:cxn modelId="{26A79079-F4D0-4DA6-B0FB-AA257E403A96}" type="presParOf" srcId="{F51E96EA-8684-4B7D-BFEE-C43CBD5B491C}" destId="{DDA234DD-7877-4907-93C0-756E84E8857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2476E-8E20-4B6F-89C5-22ED01F0E92F}">
      <dsp:nvSpPr>
        <dsp:cNvPr id="0" name=""/>
        <dsp:cNvSpPr/>
      </dsp:nvSpPr>
      <dsp:spPr>
        <a:xfrm>
          <a:off x="4464" y="1847751"/>
          <a:ext cx="138410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Criação</a:t>
          </a:r>
          <a:endParaRPr lang="pt-BR" sz="1800" kern="1200" dirty="0"/>
        </a:p>
      </dsp:txBody>
      <dsp:txXfrm>
        <a:off x="28787" y="1872074"/>
        <a:ext cx="1335455" cy="781814"/>
      </dsp:txXfrm>
    </dsp:sp>
    <dsp:sp modelId="{40C25C04-D1BD-4F3E-99E9-52630191EC07}">
      <dsp:nvSpPr>
        <dsp:cNvPr id="0" name=""/>
        <dsp:cNvSpPr/>
      </dsp:nvSpPr>
      <dsp:spPr>
        <a:xfrm>
          <a:off x="1526976" y="2091352"/>
          <a:ext cx="293429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1526976" y="2160003"/>
        <a:ext cx="205400" cy="205955"/>
      </dsp:txXfrm>
    </dsp:sp>
    <dsp:sp modelId="{1F49ECBD-E287-4574-8A44-411DDE55C050}">
      <dsp:nvSpPr>
        <dsp:cNvPr id="0" name=""/>
        <dsp:cNvSpPr/>
      </dsp:nvSpPr>
      <dsp:spPr>
        <a:xfrm>
          <a:off x="1942207" y="1847751"/>
          <a:ext cx="138410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Queda</a:t>
          </a:r>
          <a:endParaRPr lang="pt-BR" sz="1800" kern="1200" dirty="0"/>
        </a:p>
      </dsp:txBody>
      <dsp:txXfrm>
        <a:off x="1966530" y="1872074"/>
        <a:ext cx="1335455" cy="781814"/>
      </dsp:txXfrm>
    </dsp:sp>
    <dsp:sp modelId="{1941F8FE-35B0-4E39-BDE1-6F9FDA0AEE9B}">
      <dsp:nvSpPr>
        <dsp:cNvPr id="0" name=""/>
        <dsp:cNvSpPr/>
      </dsp:nvSpPr>
      <dsp:spPr>
        <a:xfrm>
          <a:off x="3464718" y="2091352"/>
          <a:ext cx="293429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3464718" y="2160003"/>
        <a:ext cx="205400" cy="205955"/>
      </dsp:txXfrm>
    </dsp:sp>
    <dsp:sp modelId="{C29F9F4E-CFEA-42A2-9440-E16F5E7E3D76}">
      <dsp:nvSpPr>
        <dsp:cNvPr id="0" name=""/>
        <dsp:cNvSpPr/>
      </dsp:nvSpPr>
      <dsp:spPr>
        <a:xfrm>
          <a:off x="3879949" y="1847751"/>
          <a:ext cx="138410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Redenção</a:t>
          </a:r>
          <a:endParaRPr lang="pt-BR" sz="1800" kern="1200" dirty="0"/>
        </a:p>
      </dsp:txBody>
      <dsp:txXfrm>
        <a:off x="3904272" y="1872074"/>
        <a:ext cx="1335455" cy="781814"/>
      </dsp:txXfrm>
    </dsp:sp>
    <dsp:sp modelId="{B81CBC72-83F7-413F-BF9F-540E57DFDFE1}">
      <dsp:nvSpPr>
        <dsp:cNvPr id="0" name=""/>
        <dsp:cNvSpPr/>
      </dsp:nvSpPr>
      <dsp:spPr>
        <a:xfrm>
          <a:off x="5402460" y="2091352"/>
          <a:ext cx="293429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5402460" y="2160003"/>
        <a:ext cx="205400" cy="205955"/>
      </dsp:txXfrm>
    </dsp:sp>
    <dsp:sp modelId="{B00AAF0D-5068-40A4-8709-51046A6221E7}">
      <dsp:nvSpPr>
        <dsp:cNvPr id="0" name=""/>
        <dsp:cNvSpPr/>
      </dsp:nvSpPr>
      <dsp:spPr>
        <a:xfrm>
          <a:off x="5817691" y="1847751"/>
          <a:ext cx="138410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Consumação</a:t>
          </a:r>
          <a:endParaRPr lang="pt-BR" sz="1800" kern="1200" dirty="0"/>
        </a:p>
      </dsp:txBody>
      <dsp:txXfrm>
        <a:off x="5842014" y="1872074"/>
        <a:ext cx="1335455" cy="781814"/>
      </dsp:txXfrm>
    </dsp:sp>
    <dsp:sp modelId="{A2E08FBA-D277-49A6-9E17-63BE88442611}">
      <dsp:nvSpPr>
        <dsp:cNvPr id="0" name=""/>
        <dsp:cNvSpPr/>
      </dsp:nvSpPr>
      <dsp:spPr>
        <a:xfrm>
          <a:off x="7340203" y="2091352"/>
          <a:ext cx="293429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7340203" y="2160003"/>
        <a:ext cx="205400" cy="205955"/>
      </dsp:txXfrm>
    </dsp:sp>
    <dsp:sp modelId="{DDA234DD-7877-4907-93C0-756E84E88571}">
      <dsp:nvSpPr>
        <dsp:cNvPr id="0" name=""/>
        <dsp:cNvSpPr/>
      </dsp:nvSpPr>
      <dsp:spPr>
        <a:xfrm>
          <a:off x="7755433" y="1847751"/>
          <a:ext cx="138410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Eternidade</a:t>
          </a:r>
          <a:endParaRPr lang="pt-BR" sz="1800" kern="1200" dirty="0"/>
        </a:p>
      </dsp:txBody>
      <dsp:txXfrm>
        <a:off x="7779756" y="1872074"/>
        <a:ext cx="1335455" cy="781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04338-CFCF-4AE1-915C-E1B9DDB84043}" type="datetimeFigureOut">
              <a:rPr lang="pt-BR" smtClean="0"/>
              <a:pPr/>
              <a:t>31/05/2015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EB6D5-91E4-4133-9B58-9EFB116F0E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12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6D5-91E4-4133-9B58-9EFB116F0E44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165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Para os cristãos a história é:</a:t>
            </a:r>
          </a:p>
          <a:p>
            <a:r>
              <a:rPr lang="pt-BR" dirty="0" smtClean="0"/>
              <a:t>Um desenvolvimento dos propósitos de Deus;</a:t>
            </a:r>
          </a:p>
          <a:p>
            <a:r>
              <a:rPr lang="pt-BR" dirty="0" smtClean="0"/>
              <a:t>Observa-se na história das civilizações e nos grandes acontecimentos o agir de Deus objetivando cumprir a sua missão: Tornar-se conhecido entre às nações.</a:t>
            </a:r>
          </a:p>
          <a:p>
            <a:r>
              <a:rPr lang="pt-BR" dirty="0" smtClean="0"/>
              <a:t>Deus é o senhor da História.(</a:t>
            </a:r>
            <a:r>
              <a:rPr lang="pt-BR" dirty="0" err="1" smtClean="0"/>
              <a:t>Ef</a:t>
            </a:r>
            <a:r>
              <a:rPr lang="pt-BR" dirty="0" smtClean="0"/>
              <a:t> 1.11; At 17.26)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Ex</a:t>
            </a:r>
            <a:r>
              <a:rPr lang="pt-BR" dirty="0" smtClean="0"/>
              <a:t> 31.3; 35.31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Habacuque 2.4 – fala claramente do objetivo final do projeto de Deus. “Wright diz: No fim as nações conhecerão a Deus em arrependimento, salvação e adoração, ou então em perversidade desafiadora e destruição. Quer sob juízo ou salvação, todos conhecerão a Deus. </a:t>
            </a:r>
          </a:p>
          <a:p>
            <a:r>
              <a:rPr lang="pt-BR" dirty="0" smtClean="0"/>
              <a:t>Será concluído porque ele é o dono do processo. Ele vai à frente, proporciona todos os meios, remove os obstáculos, dirige as nações, controla a natureza e os cosmos, visando um fim específico, tornar-se conhecido entre todas as nações e executar o seu plano de redenção. Deus está consumando o seu plano.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Ele vai cumprir. É promessa. Vamos pensar um pouco aqui nesta</a:t>
            </a:r>
            <a:r>
              <a:rPr lang="pt-BR" baseline="0" dirty="0" smtClean="0"/>
              <a:t> declaração de Jesus. O </a:t>
            </a:r>
            <a:r>
              <a:rPr lang="pt-BR" baseline="0" dirty="0" err="1" smtClean="0"/>
              <a:t>missiólogo</a:t>
            </a:r>
            <a:r>
              <a:rPr lang="pt-BR" baseline="0" dirty="0" smtClean="0"/>
              <a:t> Ronaldo </a:t>
            </a:r>
            <a:r>
              <a:rPr lang="pt-BR" baseline="0" dirty="0" err="1" smtClean="0"/>
              <a:t>Lidório</a:t>
            </a:r>
            <a:r>
              <a:rPr lang="pt-BR" baseline="0" dirty="0" smtClean="0"/>
              <a:t>  fala sobre mais de 2000 povos que não foram alcançados pelo evangelho. Os obstáculos são diversos tais como línguas, distanciamento geográfico, falta de recursos financeiros. Qual seria o meio de passarmos por todas estas barreiras? Através desta Conexão Digital.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 projeto de redenção e julgamento de Deus está em plena execução. Isaias 40 denota o Soberano determinando a preparação e nivelamento do caminho para que a glória do Senhor seja revelada a todos, juntamente, ou seja, em um só momento. Desta forma, a unificação dos povos seria instrumento para se anunciar a glória de Deus.</a:t>
            </a:r>
          </a:p>
          <a:p>
            <a:r>
              <a:rPr lang="pt-BR" dirty="0" smtClean="0"/>
              <a:t>Ermo: descampado, deserto.</a:t>
            </a:r>
          </a:p>
          <a:p>
            <a:r>
              <a:rPr lang="pt-BR" dirty="0" smtClean="0"/>
              <a:t>Outeiro: monte pequeno.</a:t>
            </a:r>
          </a:p>
          <a:p>
            <a:r>
              <a:rPr lang="pt-BR" dirty="0" smtClean="0"/>
              <a:t>Escabroso: pedregoso, acidentado.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Quem</a:t>
            </a:r>
            <a:r>
              <a:rPr lang="pt-BR" baseline="0" dirty="0" smtClean="0"/>
              <a:t> está por trás da presente RD?</a:t>
            </a: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 que move o mundo não é a mão invisível de Adam</a:t>
            </a:r>
            <a:r>
              <a:rPr lang="pt-BR" baseline="0" dirty="0" smtClean="0"/>
              <a:t> Smith mais sim o propósito divino de cumprir sua missão.</a:t>
            </a: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Existe uma </a:t>
            </a:r>
            <a:r>
              <a:rPr lang="pt-BR" dirty="0" err="1" smtClean="0"/>
              <a:t>metanarrativa</a:t>
            </a:r>
            <a:r>
              <a:rPr lang="pt-BR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Diante de uma visão reformada, pode-se afirmar que a globalização está dentro do plano de Deus para que se cumpra a missão fundamental de tornar o seu nome conhecido diante de todas as nações. A história aponta indícios de quem está no controle absoluto de todos os acontecimentos. Só os pressupostos já são suficientes para responder a esta pergunta. Alguns</a:t>
            </a:r>
            <a:r>
              <a:rPr lang="pt-BR" baseline="0" dirty="0" smtClean="0"/>
              <a:t> acontecimentos da história aponta para uma verdade irrefutável de que há um Soberano conduzindo todo o processo.</a:t>
            </a: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6D5-91E4-4133-9B58-9EFB116F0E44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561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Diante disso, os diversos avanços do conhecimento humano visível ao longo da história da civilização são dons concedidos pelo Eterno. Considerando o caráter missionário de Deus, conclui-se que os avanços do conhecimento das civilizações tinham como pilar este projeto de redenção divino. Basta lembrar do povo de Israel e a </a:t>
            </a:r>
            <a:r>
              <a:rPr lang="pt-BR" b="1" dirty="0" smtClean="0"/>
              <a:t>transmissão textual; Estudios</a:t>
            </a:r>
            <a:r>
              <a:rPr lang="pt-BR" b="1" baseline="0" dirty="0" smtClean="0"/>
              <a:t>os e o próprio Jesus afirma Moisés como autor do </a:t>
            </a:r>
            <a:r>
              <a:rPr lang="pt-BR" b="1" baseline="0" dirty="0" err="1" smtClean="0"/>
              <a:t>Pentatêuco</a:t>
            </a:r>
            <a:r>
              <a:rPr lang="pt-BR" b="1" baseline="0" dirty="0" smtClean="0"/>
              <a:t>, provavelmente em 1400 a.C. No ano 600 a.C. o rei Josias encontra o livro da Lei, período denominado a Reforma </a:t>
            </a:r>
            <a:r>
              <a:rPr lang="pt-BR" b="1" baseline="0" dirty="0" err="1" smtClean="0"/>
              <a:t>Deuteronômica</a:t>
            </a:r>
            <a:r>
              <a:rPr lang="pt-BR" b="1" baseline="0" dirty="0" smtClean="0"/>
              <a:t>, sendo o responsável pelas compilações das escrituras </a:t>
            </a:r>
            <a:r>
              <a:rPr lang="pt-BR" b="1" baseline="0" dirty="0" err="1" smtClean="0"/>
              <a:t>Hebráicas</a:t>
            </a:r>
            <a:r>
              <a:rPr lang="pt-BR" dirty="0" smtClean="0"/>
              <a:t>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Septuaginta </a:t>
            </a:r>
            <a:r>
              <a:rPr lang="pt-BR" dirty="0" smtClean="0"/>
              <a:t>como instrumento de propagação do conhecimento de Deus – O Rei do Egito Ptolomeu II</a:t>
            </a:r>
            <a:r>
              <a:rPr lang="pt-BR" baseline="0" dirty="0" smtClean="0"/>
              <a:t> pede a 70 judeus que traduzam a Torá para o grego </a:t>
            </a:r>
            <a:r>
              <a:rPr lang="pt-BR" baseline="0" dirty="0" err="1" smtClean="0"/>
              <a:t>coioné</a:t>
            </a:r>
            <a:r>
              <a:rPr lang="pt-BR" baseline="0" dirty="0" smtClean="0"/>
              <a:t>, a fim de fazer parte da Biblioteca de Alexandria, sec. III a. C.. Assim, esta tradução grega foi serviu de base para levar a palavra de Deus durante todo o império romano, cujas línguas grega e latina eram as oficiais. Só no século IV que o VT foi traduzido para o latim por Jerônimo (Vulgata)</a:t>
            </a:r>
            <a:r>
              <a:rPr lang="pt-BR" dirty="0" smtClean="0"/>
              <a:t>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 império romano com mais de </a:t>
            </a:r>
            <a:r>
              <a:rPr lang="pt-BR" b="1" dirty="0" smtClean="0"/>
              <a:t>85000 km de estradas </a:t>
            </a:r>
            <a:r>
              <a:rPr lang="pt-BR" dirty="0" smtClean="0"/>
              <a:t>imperiais que contribuíram para a propagação do cristianismo;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 domínio da tecnologia das navegações contribuíram para o avanço do evangelho para o novo mundo, Ásia Menor, Japão, Oceania.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primeiro livro impresso foi a Bíblia.</a:t>
            </a:r>
          </a:p>
          <a:p>
            <a:r>
              <a:rPr lang="pt-BR" dirty="0" smtClean="0"/>
              <a:t>O primeiro jornal impresso foi</a:t>
            </a:r>
            <a:r>
              <a:rPr lang="pt-BR" baseline="0" dirty="0" smtClean="0"/>
              <a:t> um reformado.</a:t>
            </a:r>
          </a:p>
          <a:p>
            <a:r>
              <a:rPr lang="pt-BR" baseline="0" dirty="0" smtClean="0"/>
              <a:t>Eugene Peterson no Livro O pastor Segundo o Coração de Deus “</a:t>
            </a:r>
            <a:r>
              <a:rPr lang="pt-BR" dirty="0" smtClean="0"/>
              <a:t>Milhões de Bíblias impressas e distribuídas é um fato encarado, </a:t>
            </a:r>
            <a:r>
              <a:rPr lang="pt-BR" dirty="0" err="1" smtClean="0"/>
              <a:t>freqüentemente</a:t>
            </a:r>
            <a:r>
              <a:rPr lang="pt-BR" dirty="0" smtClean="0"/>
              <a:t>, como uma enorme bênção. E é, mas "essa facilidade de acesso, sendo usada de forma errada, torna-se uma maldição. Quando lemos mais livros, olhamos mais figuras ou ouvimos mais músicas do que podemos absorver, o resultado da glutonaria não é uma mente culta, mas consumista; o que lê, olha e ouve é imediatamente esquecido, deixando marcas semelhantes às do jornal de ontem".”</a:t>
            </a:r>
          </a:p>
          <a:p>
            <a:r>
              <a:rPr lang="pt-BR" dirty="0" smtClean="0"/>
              <a:t>Walter </a:t>
            </a:r>
            <a:r>
              <a:rPr lang="pt-BR" dirty="0" err="1" smtClean="0"/>
              <a:t>Ong</a:t>
            </a:r>
            <a:r>
              <a:rPr lang="pt-BR" dirty="0" smtClean="0"/>
              <a:t> fez uma meditação longa e interessante sobre esse fenômeno e está convencido de que, depois de seis séculos de imersão na imprensa, nós somos os mais abjetos prisioneiros da cultura alfabetizada na qual amadurecemos. Mesmo com o maior esforço, o homem contemporâneo considera extremamente difícil, e em muitos casos quase impossível, perceber o que a palavra é, realmente. Ele a sente como a modificação de algo que comumente é, ou deveria ser, escrito.</a:t>
            </a:r>
          </a:p>
          <a:p>
            <a:r>
              <a:rPr lang="pt-BR" dirty="0" smtClean="0"/>
              <a:t>Eugene Peterson</a:t>
            </a:r>
            <a:r>
              <a:rPr lang="pt-BR" baseline="0" dirty="0" smtClean="0"/>
              <a:t> “</a:t>
            </a:r>
            <a:r>
              <a:rPr lang="pt-BR" dirty="0" smtClean="0"/>
              <a:t>Os pastores devem ir além de perceber: precisam contra-atacar. Dadas as circunstâncias, não é fácil. Gutenberg de ume um livro barato, que posso ter em casa e carregar para onde for, estimulando a ilusão de ter o conteúdo dele em meu bolso ou bolsa, possessão que controlo. Minha escola deu-me um texto autorizado, no qual posso encontrar informação confiável sobre a mobília celeste e da temperatura do inferno. Meu consumismo me deu um manual muito vendido, que posso utilizar para melhorar a vida em noites tenebrosas e chicotear minha congregação, até que esteja em forma para a eternidade. Vivo, estudo e ganho minha vida em um mundo que trata todos os livros dessa forma e não faz exceção para um deles, apenas porque é abençoado com o adjetivo "Sagrado". E assim a voz falante de Deus e o ouvido ouvinte do ser humano – os elementos básicos que levaram à escrita, leitura, cópia e tradução das Escrituras - têm um sepultamento silencioso e decente. Paulo estava certo: "a letra mata" (II </a:t>
            </a:r>
            <a:r>
              <a:rPr lang="pt-BR" dirty="0" err="1" smtClean="0"/>
              <a:t>Co</a:t>
            </a:r>
            <a:r>
              <a:rPr lang="pt-BR" dirty="0" smtClean="0"/>
              <a:t> 3:6).”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Falar sobre os últimos investimentos</a:t>
            </a:r>
            <a:r>
              <a:rPr lang="pt-BR" baseline="0" dirty="0" smtClean="0"/>
              <a:t> na conexão digital. </a:t>
            </a:r>
            <a:r>
              <a:rPr lang="pt-BR" dirty="0" smtClean="0"/>
              <a:t>A Revolução Digital que está levando o mundo a uma Conexão Global aponta para um momento escatológico?</a:t>
            </a:r>
          </a:p>
          <a:p>
            <a:r>
              <a:rPr lang="pt-BR" dirty="0" smtClean="0"/>
              <a:t>Quem está por trás deste incrível movimento? O que a comunidade global pode esperar? Houve</a:t>
            </a:r>
            <a:r>
              <a:rPr lang="pt-BR" baseline="0" dirty="0" smtClean="0"/>
              <a:t> momentos na história que podem ser utilizados como referenciais para uma possível análise do momento presente?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Anthony </a:t>
            </a:r>
            <a:r>
              <a:rPr lang="pt-BR" dirty="0" err="1" smtClean="0"/>
              <a:t>Hoekema</a:t>
            </a:r>
            <a:r>
              <a:rPr lang="pt-BR" dirty="0" smtClean="0"/>
              <a:t> no livro A bíblia e o futuro lembra que os avanços da tecnologia sempre gerou uma regressão: o automóvel e a revolução industrial gerou a poluição e aumento de mortes nas estradas; a imprensa trouxe a disseminação da pornografia e heresias; a </a:t>
            </a:r>
            <a:r>
              <a:rPr lang="pt-BR" dirty="0" err="1" smtClean="0"/>
              <a:t>tv</a:t>
            </a:r>
            <a:r>
              <a:rPr lang="pt-BR" dirty="0" smtClean="0"/>
              <a:t> contribuiu com a violência; a cisão do átomo a bomba nuclear. Em outro</a:t>
            </a:r>
            <a:r>
              <a:rPr lang="pt-BR" baseline="0" dirty="0" smtClean="0"/>
              <a:t> polo aponta também para juízo iminente. Vejamos. 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 </a:t>
            </a:r>
            <a:r>
              <a:rPr lang="en-US" dirty="0" err="1" smtClean="0">
                <a:solidFill>
                  <a:schemeClr val="tx1"/>
                </a:solidFill>
              </a:rPr>
              <a:t>que</a:t>
            </a:r>
            <a:r>
              <a:rPr lang="en-US" dirty="0" smtClean="0">
                <a:solidFill>
                  <a:schemeClr val="tx1"/>
                </a:solidFill>
              </a:rPr>
              <a:t> a internet </a:t>
            </a:r>
            <a:r>
              <a:rPr lang="en-US" dirty="0" err="1" smtClean="0">
                <a:solidFill>
                  <a:schemeClr val="tx1"/>
                </a:solidFill>
              </a:rPr>
              <a:t>senão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construção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uma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grande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cidade</a:t>
            </a:r>
            <a:r>
              <a:rPr lang="en-US" dirty="0" smtClean="0">
                <a:solidFill>
                  <a:schemeClr val="tx1"/>
                </a:solidFill>
              </a:rPr>
              <a:t> virtual com </a:t>
            </a:r>
            <a:r>
              <a:rPr lang="en-US" dirty="0" err="1" smtClean="0">
                <a:solidFill>
                  <a:schemeClr val="tx1"/>
                </a:solidFill>
              </a:rPr>
              <a:t>torres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digitais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Leia</a:t>
            </a:r>
            <a:r>
              <a:rPr lang="en-US" baseline="0" dirty="0" smtClean="0">
                <a:solidFill>
                  <a:schemeClr val="tx1"/>
                </a:solidFill>
              </a:rPr>
              <a:t> Gen 11:1-5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A edificação da cidade e da torre foi fruto da arrogância humana que tinha o objetivo de se divinizar a partir da unificação do povo, dando a falsa impressão de autossuficiência. Deus vê que o povo era um e o dispersa.</a:t>
            </a:r>
          </a:p>
          <a:p>
            <a:r>
              <a:rPr lang="pt-BR" dirty="0" err="1" smtClean="0">
                <a:solidFill>
                  <a:schemeClr val="tx1"/>
                </a:solidFill>
              </a:rPr>
              <a:t>Ramachandra</a:t>
            </a:r>
            <a:r>
              <a:rPr lang="pt-BR" dirty="0" smtClean="0">
                <a:solidFill>
                  <a:schemeClr val="tx1"/>
                </a:solidFill>
              </a:rPr>
              <a:t> diz que Babel é a união de três sonhos humanos: o </a:t>
            </a:r>
            <a:r>
              <a:rPr lang="pt-BR" b="1" u="sng" dirty="0" smtClean="0">
                <a:solidFill>
                  <a:schemeClr val="tx1"/>
                </a:solidFill>
              </a:rPr>
              <a:t>sonho tecnológico </a:t>
            </a:r>
            <a:r>
              <a:rPr lang="pt-BR" dirty="0" smtClean="0">
                <a:solidFill>
                  <a:schemeClr val="tx1"/>
                </a:solidFill>
              </a:rPr>
              <a:t>– construir uma cidade que causaria inveja às nações e deuses; o </a:t>
            </a:r>
            <a:r>
              <a:rPr lang="pt-BR" b="1" u="sng" dirty="0" smtClean="0">
                <a:solidFill>
                  <a:schemeClr val="tx1"/>
                </a:solidFill>
              </a:rPr>
              <a:t>sonho religioso</a:t>
            </a:r>
            <a:r>
              <a:rPr lang="pt-BR" dirty="0" smtClean="0">
                <a:solidFill>
                  <a:schemeClr val="tx1"/>
                </a:solidFill>
              </a:rPr>
              <a:t> – a tentativa de divinizar a engenhosidade da mente humana; o </a:t>
            </a:r>
            <a:r>
              <a:rPr lang="pt-BR" b="1" u="sng" dirty="0" smtClean="0">
                <a:solidFill>
                  <a:schemeClr val="tx1"/>
                </a:solidFill>
              </a:rPr>
              <a:t>sonho político </a:t>
            </a:r>
            <a:r>
              <a:rPr lang="pt-BR" dirty="0" smtClean="0">
                <a:solidFill>
                  <a:schemeClr val="tx1"/>
                </a:solidFill>
              </a:rPr>
              <a:t>– construir uma cidade totalitária baseada na tecnologia.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É a tentativa da divinização do homem que se reveste dos atributos pessoais de Deus, ou seja, possuir o conhecimento de todas as coisas, falar todas línguas, estar presente em todos os lugares, em suma, o sonho da emancipação da mente humana de seu Criador, pois pensa ter todo o poder. 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Sofonias denuncia a arrogância das nações também tem como cenário cidades e torres altas. De acordo com o profeta, o Juízo virá sobre todas as nações devido à soberba da cidade, pois dizia com toda confiança: Sou única, não há outro além de mim. A decisão do Senhor foi ajuntar as nações para receber a ira de Deus. </a:t>
            </a:r>
            <a:r>
              <a:rPr lang="pt-BR" b="1" dirty="0" smtClean="0"/>
              <a:t>A unificação dos povos foi instrumento de Deus para revelar o seu juízo. A globalização dos povos pode representar juízo vindouro de Deus. </a:t>
            </a:r>
          </a:p>
          <a:p>
            <a:pPr fontAlgn="base"/>
            <a:r>
              <a:rPr lang="pt-BR" dirty="0" smtClean="0"/>
              <a:t>1.2 </a:t>
            </a:r>
            <a:r>
              <a:rPr lang="pt-BR" dirty="0" smtClean="0">
                <a:solidFill>
                  <a:schemeClr val="tx1"/>
                </a:solidFill>
              </a:rPr>
              <a:t>“Destruirei[1] todas as coisas na face da terra”; palavra do Senhor.</a:t>
            </a:r>
          </a:p>
          <a:p>
            <a:pPr fontAlgn="base"/>
            <a:r>
              <a:rPr lang="pt-BR" dirty="0" smtClean="0">
                <a:solidFill>
                  <a:schemeClr val="tx1"/>
                </a:solidFill>
              </a:rPr>
              <a:t>1.3 “Destruirei tanto os homens quanto os animais; destruirei as aves do céu e os peixes do mar, e os que causam tropeço junto com os ímpios[2]. Farei isso quando eu ceifar o homem da face da terra”, declara o Senhor.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No sentido de que a missão de Deus está sendo cumprida, sim. A estratégia missionária de Deus está sendo revelada ao longo das eras, pois Deus cumpre sua vontade soberanamente utilizando-se e formando os contextos históricos para viabilizar o seu plano redentor. 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Deus cumpre a sua vontade soberanamente utilizando-se e formando os</a:t>
            </a:r>
            <a:r>
              <a:rPr lang="pt-BR" baseline="0" dirty="0" smtClean="0"/>
              <a:t> contextos históricos para viabilizar o seu plano redentor. Ele está trabalhando hoje através dos acontecimentos tecnológicos, tais como a presente revolução digital, visando cumprir sua missão.</a:t>
            </a:r>
          </a:p>
          <a:p>
            <a:r>
              <a:rPr lang="pt-BR" baseline="0" dirty="0" smtClean="0"/>
              <a:t>A grande rede mundial é uma proposta de unir os povos, quebrando todos os obstáculos de língua, políticos, sociais e geográficos. Todos reunidos em um mundo digital, tendo como ídolo o mito do poder ilimitado da razão humana.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Alguns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estudiosos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revolução</a:t>
            </a:r>
            <a:r>
              <a:rPr lang="en-US" baseline="0" dirty="0" smtClean="0"/>
              <a:t> digital </a:t>
            </a:r>
            <a:r>
              <a:rPr lang="en-US" baseline="0" dirty="0" err="1" smtClean="0"/>
              <a:t>acelerará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queda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Islã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através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contato</a:t>
            </a:r>
            <a:r>
              <a:rPr lang="en-US" baseline="0" dirty="0" smtClean="0"/>
              <a:t> com o </a:t>
            </a:r>
            <a:r>
              <a:rPr lang="en-US" baseline="0" dirty="0" err="1" smtClean="0"/>
              <a:t>Pensamento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pós</a:t>
            </a:r>
            <a:r>
              <a:rPr lang="en-US" baseline="0" dirty="0" smtClean="0"/>
              <a:t>-</a:t>
            </a:r>
            <a:r>
              <a:rPr lang="en-US" baseline="0" dirty="0" err="1" smtClean="0"/>
              <a:t>moderno</a:t>
            </a:r>
            <a:r>
              <a:rPr lang="en-US" baseline="0" dirty="0" smtClean="0"/>
              <a:t>.</a:t>
            </a:r>
            <a:endParaRPr lang="pt-BR" baseline="0" dirty="0" smtClean="0"/>
          </a:p>
          <a:p>
            <a:r>
              <a:rPr lang="pt-BR" baseline="0" dirty="0" smtClean="0"/>
              <a:t>Em “O choque do futuro”, Alvin </a:t>
            </a:r>
            <a:r>
              <a:rPr lang="pt-BR" baseline="0" dirty="0" err="1" smtClean="0"/>
              <a:t>Toffler</a:t>
            </a:r>
            <a:r>
              <a:rPr lang="pt-BR" baseline="0" dirty="0" smtClean="0"/>
              <a:t> dizia </a:t>
            </a:r>
          </a:p>
          <a:p>
            <a:r>
              <a:rPr lang="pt-BR" baseline="0" dirty="0" smtClean="0"/>
              <a:t>Estamos mais acelerados – Disse Augusto Curi, psiquiatra – Crianças e adolescentes estão sendo saturadas de informação, uma criança de 7 anos de idade tem mais informação do que um imperador de Roma. Isso leva a uma série de doenças mentais tais como Síndrome do Pensamento Acelerado (agitadas, aceleradas, não se concentram, repetem os mesmos erros). Ele defende a tese de que a SPA está sendo diagnosticada como Hiperatividade. Precisamos educar nossos filhos para serem pensadores e não servos/escravos.</a:t>
            </a:r>
          </a:p>
          <a:p>
            <a:endParaRPr lang="pt-BR" sz="1200" dirty="0" smtClean="0">
              <a:solidFill>
                <a:schemeClr val="bg1"/>
              </a:solidFill>
            </a:endParaRPr>
          </a:p>
          <a:p>
            <a:r>
              <a:rPr lang="pt-BR" sz="1200" dirty="0" smtClean="0">
                <a:solidFill>
                  <a:schemeClr val="bg1"/>
                </a:solidFill>
              </a:rPr>
              <a:t>Há três características desta Revolução da Informação</a:t>
            </a:r>
            <a:r>
              <a:rPr lang="pt-BR" sz="1200" baseline="0" dirty="0" smtClean="0">
                <a:solidFill>
                  <a:schemeClr val="bg1"/>
                </a:solidFill>
              </a:rPr>
              <a:t> – disse </a:t>
            </a:r>
            <a:r>
              <a:rPr lang="pt-BR" sz="1200" baseline="0" dirty="0" err="1" smtClean="0">
                <a:solidFill>
                  <a:schemeClr val="bg1"/>
                </a:solidFill>
              </a:rPr>
              <a:t>Pierri</a:t>
            </a:r>
            <a:r>
              <a:rPr lang="pt-BR" sz="1200" baseline="0" dirty="0" smtClean="0">
                <a:solidFill>
                  <a:schemeClr val="bg1"/>
                </a:solidFill>
              </a:rPr>
              <a:t> Levy.</a:t>
            </a:r>
            <a:endParaRPr lang="pt-BR" sz="1200" dirty="0" smtClean="0">
              <a:solidFill>
                <a:schemeClr val="bg1"/>
              </a:solidFill>
            </a:endParaRPr>
          </a:p>
          <a:p>
            <a:r>
              <a:rPr lang="pt-BR" sz="1200" dirty="0" smtClean="0">
                <a:solidFill>
                  <a:schemeClr val="bg1"/>
                </a:solidFill>
              </a:rPr>
              <a:t>“Ubiquidade das informações: documentos, imagens, vídeos estão fisicamente em algum lugar mas estão disponíveis a todos os lugares. 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A interconexão: Informações estão sempre sendo alimentadas e sendo modificadas. A interconexão entre pessoas.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bg1"/>
                </a:solidFill>
              </a:rPr>
              <a:t>Capacidade de manipular as informações (imagens, textos, músicas, vídeos). Antes as informações eram alimentadas por alguns (jornais, </a:t>
            </a:r>
            <a:r>
              <a:rPr lang="pt-BR" sz="1200" dirty="0" err="1" smtClean="0">
                <a:solidFill>
                  <a:schemeClr val="bg1"/>
                </a:solidFill>
              </a:rPr>
              <a:t>tvs</a:t>
            </a:r>
            <a:r>
              <a:rPr lang="pt-BR" sz="1200" dirty="0" smtClean="0">
                <a:solidFill>
                  <a:schemeClr val="bg1"/>
                </a:solidFill>
              </a:rPr>
              <a:t>), hoje todos alimentam estas informações.”</a:t>
            </a:r>
          </a:p>
          <a:p>
            <a:endParaRPr lang="pt-BR" sz="1200" dirty="0" smtClean="0">
              <a:solidFill>
                <a:schemeClr val="bg1"/>
              </a:solidFill>
            </a:endParaRPr>
          </a:p>
          <a:p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Inteligência coletiva. Uma simbiose.</a:t>
            </a:r>
            <a:r>
              <a:rPr kumimoji="0" lang="pt-BR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 mundo virtual é a expressão de nós mesmos,</a:t>
            </a:r>
            <a:r>
              <a:rPr lang="pt-BR" baseline="0" dirty="0" smtClean="0"/>
              <a:t> para o bem ou para o mal.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As</a:t>
            </a:r>
            <a:r>
              <a:rPr lang="pt-BR" baseline="0" dirty="0" smtClean="0"/>
              <a:t> consequências da Revolução da Imprensa levou séculos para serem observadas.</a:t>
            </a:r>
          </a:p>
          <a:p>
            <a:r>
              <a:rPr lang="pt-BR" baseline="0" dirty="0" smtClean="0"/>
              <a:t>As consequências da Revolução Industrial levou séculos para serem observadas.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Temos que aprender a navegar.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Bíblia fala a respeito desta Revolução</a:t>
            </a:r>
            <a:r>
              <a:rPr lang="pt-BR" baseline="0" dirty="0" smtClean="0"/>
              <a:t> Digital, ou da Revolução da Informação, ou desta globalização? Este movimento que estamos presenciando aponta para um momento escatológico? Teoria da Conspiração? O mundo está se tornando uma grande cidade virtual com sua torre digital. Como interpretar este momento único </a:t>
            </a:r>
            <a:r>
              <a:rPr lang="pt-BR" baseline="0" dirty="0" smtClean="0"/>
              <a:t>à </a:t>
            </a:r>
            <a:r>
              <a:rPr lang="pt-BR" baseline="0" dirty="0" smtClean="0"/>
              <a:t>luz da Bíblia? </a:t>
            </a:r>
          </a:p>
          <a:p>
            <a:r>
              <a:rPr lang="pt-BR" baseline="0" dirty="0" smtClean="0"/>
              <a:t>Para tentar responder a isso, vamos lembrar de alguns pressupostos bíblicos. </a:t>
            </a:r>
            <a:r>
              <a:rPr lang="pt-BR" sz="1200" dirty="0" smtClean="0">
                <a:solidFill>
                  <a:schemeClr val="tx1"/>
                </a:solidFill>
              </a:rPr>
              <a:t>Qual poderia ser a visão reformada da atual unificação virtual, via grande rede mundial?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Devemos</a:t>
            </a:r>
            <a:r>
              <a:rPr lang="pt-BR" baseline="0" dirty="0" smtClean="0"/>
              <a:t> aprender a pensar com esta categoria de pensamento. Uma </a:t>
            </a:r>
            <a:r>
              <a:rPr lang="pt-BR" baseline="0" dirty="0" err="1" smtClean="0"/>
              <a:t>metanarrativa</a:t>
            </a:r>
            <a:r>
              <a:rPr lang="pt-BR" baseline="0" dirty="0" smtClean="0"/>
              <a:t>, uma história por trás da história da humanidade. Sabemos, então, a nossa origem e o nosso destino. Sabemos por quem fomos criados e qual o nosso propósito existencial.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Verdades inquestionáveis. Estamos acostumados a viver e a pensar utilizando-se</a:t>
            </a:r>
            <a:r>
              <a:rPr lang="pt-BR" baseline="0" dirty="0" smtClean="0"/>
              <a:t> de algumas categorias que não correspondem ao pensamento bíblico. Se confessamos que as verdades contidas nas Escrituras são absolutas, então temos que viver e pensar utilizando-se delas como referencial de vida. </a:t>
            </a: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Existe uma </a:t>
            </a:r>
            <a:r>
              <a:rPr lang="pt-BR" dirty="0" err="1" smtClean="0"/>
              <a:t>metanarrativa</a:t>
            </a:r>
            <a:r>
              <a:rPr lang="pt-BR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Diante de uma visão cristã, pode-se afirmar que a globalização está dentro do plano de Deus para que se cumpra a missão fundamental de tornar o seu nome conhecido diante de todas as nações.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6D5-91E4-4133-9B58-9EFB116F0E4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561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Bíblia fala a respeito desta Revolução</a:t>
            </a:r>
            <a:r>
              <a:rPr lang="pt-BR" baseline="0" dirty="0" smtClean="0"/>
              <a:t> Digital, ou da Revolução da Informação, ou desta globalização? Este movimento que estamos presenciando aponta para um momento escatológico? Teoria da Conspiração? O mundo está se tornando uma grande cidade virtual com sua torre digital. Como interpretar este momento único a luz da Bíblia? </a:t>
            </a:r>
          </a:p>
          <a:p>
            <a:r>
              <a:rPr lang="pt-BR" baseline="0" dirty="0" smtClean="0"/>
              <a:t>Para tentar responder a isso, vamos lembrar de alguns pressupostos bíblicos. </a:t>
            </a:r>
            <a:r>
              <a:rPr lang="pt-BR" sz="1200" dirty="0" smtClean="0">
                <a:solidFill>
                  <a:schemeClr val="tx1"/>
                </a:solidFill>
              </a:rPr>
              <a:t>Qual poderia ser a visão reformada da atual unificação virtual, via grande rede mundial?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 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gregos 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tinham uma visão cíclica da história. As coisas acontecem em ciclos infinitos. Os acontecimentos vão se repetindo. Não há um propósito.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visão do 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existencialismo ateísta a 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história é sem sentido. Não há um significado para a história, não há propósito. Cada pessoa deve buscar o seu caminho, pois a morte é o fim.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pt-BR" dirty="0" smtClean="0"/>
          </a:p>
          <a:p>
            <a:r>
              <a:rPr lang="pt-BR" dirty="0" smtClean="0"/>
              <a:t>Qual é o sentido da história? Após os traumas de duas guerras mundiais no espaço de uma geração o pesadelo da Alemanha de Hitler e a futilidade</a:t>
            </a:r>
            <a:r>
              <a:rPr lang="pt-BR" baseline="0" dirty="0" smtClean="0"/>
              <a:t> do Vietnã, nossa geração está clamando por uma resposta. O teólogo </a:t>
            </a:r>
            <a:r>
              <a:rPr lang="pt-BR" baseline="0" dirty="0" err="1" smtClean="0"/>
              <a:t>Hendrikus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Berfhof</a:t>
            </a:r>
            <a:r>
              <a:rPr lang="pt-BR" baseline="0" dirty="0" smtClean="0"/>
              <a:t> “Nossa geração está estrangulada pelo medo: medo do homem, do seu futuro e da direção.”</a:t>
            </a:r>
          </a:p>
          <a:p>
            <a:r>
              <a:rPr lang="pt-BR" baseline="0" dirty="0" smtClean="0"/>
              <a:t>O crescimento do ESTADO ISLÂMICO. Os horrores da crueldade dos assassinatos dos ocidentais, em nome de uma guerra contra os cristãos, cometidos pelo EI são transmitidos via internet. Estes vídeos intensificam o sentimento de que não há solução para a humanidade. Um mundo sem controle. O homem procura por algo sólido. </a:t>
            </a:r>
            <a:endParaRPr lang="pt-BR" dirty="0" smtClean="0"/>
          </a:p>
          <a:p>
            <a:r>
              <a:rPr lang="pt-BR" sz="1200" dirty="0" smtClean="0"/>
              <a:t>Ele mantém o volante em suas mãos.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31/05/2015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86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31/05/2015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83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31/05/2015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98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31/05/2015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9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31/05/2015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05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31/05/2015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78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31/05/2015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10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31/05/2015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26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31/05/2015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73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31/05/2015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19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31/05/2015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0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FABD-5482-4F11-95AB-3C566611D801}" type="datetimeFigureOut">
              <a:rPr lang="pt-BR" smtClean="0"/>
              <a:pPr/>
              <a:t>31/05/2015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64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947" y="1988840"/>
            <a:ext cx="9144000" cy="2775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3C8D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7" y="2708920"/>
            <a:ext cx="6430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 smtClean="0">
                <a:solidFill>
                  <a:srgbClr val="2622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Tecnologia, vida e adoração.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7693" y="4633170"/>
            <a:ext cx="8668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i="1" dirty="0" smtClean="0">
                <a:solidFill>
                  <a:schemeClr val="bg1"/>
                </a:solidFill>
                <a:latin typeface="+mj-lt"/>
              </a:rPr>
              <a:t>Nabarrete</a:t>
            </a:r>
            <a:endParaRPr lang="pt-BR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44824" y="2093805"/>
            <a:ext cx="5120266" cy="25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5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0285" y="1556792"/>
            <a:ext cx="8343430" cy="4339650"/>
          </a:xfrm>
          <a:custGeom>
            <a:avLst/>
            <a:gdLst>
              <a:gd name="connsiteX0" fmla="*/ 0 w 3816424"/>
              <a:gd name="connsiteY0" fmla="*/ 0 h 14865608"/>
              <a:gd name="connsiteX1" fmla="*/ 3816424 w 3816424"/>
              <a:gd name="connsiteY1" fmla="*/ 0 h 14865608"/>
              <a:gd name="connsiteX2" fmla="*/ 3816424 w 3816424"/>
              <a:gd name="connsiteY2" fmla="*/ 14865608 h 14865608"/>
              <a:gd name="connsiteX3" fmla="*/ 0 w 3816424"/>
              <a:gd name="connsiteY3" fmla="*/ 14865608 h 14865608"/>
              <a:gd name="connsiteX4" fmla="*/ 0 w 3816424"/>
              <a:gd name="connsiteY4" fmla="*/ 0 h 14865608"/>
              <a:gd name="connsiteX0" fmla="*/ 0 w 8662744"/>
              <a:gd name="connsiteY0" fmla="*/ 0 h 14865608"/>
              <a:gd name="connsiteX1" fmla="*/ 3816424 w 8662744"/>
              <a:gd name="connsiteY1" fmla="*/ 0 h 14865608"/>
              <a:gd name="connsiteX2" fmla="*/ 8662744 w 8662744"/>
              <a:gd name="connsiteY2" fmla="*/ 3252728 h 14865608"/>
              <a:gd name="connsiteX3" fmla="*/ 0 w 8662744"/>
              <a:gd name="connsiteY3" fmla="*/ 14865608 h 14865608"/>
              <a:gd name="connsiteX4" fmla="*/ 0 w 8662744"/>
              <a:gd name="connsiteY4" fmla="*/ 0 h 14865608"/>
              <a:gd name="connsiteX0" fmla="*/ 0 w 8662744"/>
              <a:gd name="connsiteY0" fmla="*/ 0 h 4167128"/>
              <a:gd name="connsiteX1" fmla="*/ 3816424 w 8662744"/>
              <a:gd name="connsiteY1" fmla="*/ 0 h 4167128"/>
              <a:gd name="connsiteX2" fmla="*/ 8662744 w 8662744"/>
              <a:gd name="connsiteY2" fmla="*/ 3252728 h 4167128"/>
              <a:gd name="connsiteX3" fmla="*/ 182880 w 8662744"/>
              <a:gd name="connsiteY3" fmla="*/ 4167128 h 4167128"/>
              <a:gd name="connsiteX4" fmla="*/ 0 w 8662744"/>
              <a:gd name="connsiteY4" fmla="*/ 0 h 4167128"/>
              <a:gd name="connsiteX0" fmla="*/ 0 w 8662744"/>
              <a:gd name="connsiteY0" fmla="*/ 0 h 4094557"/>
              <a:gd name="connsiteX1" fmla="*/ 3816424 w 8662744"/>
              <a:gd name="connsiteY1" fmla="*/ 0 h 4094557"/>
              <a:gd name="connsiteX2" fmla="*/ 8662744 w 8662744"/>
              <a:gd name="connsiteY2" fmla="*/ 3252728 h 4094557"/>
              <a:gd name="connsiteX3" fmla="*/ 23223 w 8662744"/>
              <a:gd name="connsiteY3" fmla="*/ 4094557 h 4094557"/>
              <a:gd name="connsiteX4" fmla="*/ 0 w 8662744"/>
              <a:gd name="connsiteY4" fmla="*/ 0 h 4094557"/>
              <a:gd name="connsiteX0" fmla="*/ 0 w 8357944"/>
              <a:gd name="connsiteY0" fmla="*/ 0 h 4094557"/>
              <a:gd name="connsiteX1" fmla="*/ 3816424 w 8357944"/>
              <a:gd name="connsiteY1" fmla="*/ 0 h 4094557"/>
              <a:gd name="connsiteX2" fmla="*/ 8357944 w 8357944"/>
              <a:gd name="connsiteY2" fmla="*/ 4051013 h 4094557"/>
              <a:gd name="connsiteX3" fmla="*/ 23223 w 8357944"/>
              <a:gd name="connsiteY3" fmla="*/ 4094557 h 4094557"/>
              <a:gd name="connsiteX4" fmla="*/ 0 w 8357944"/>
              <a:gd name="connsiteY4" fmla="*/ 0 h 4094557"/>
              <a:gd name="connsiteX0" fmla="*/ 0 w 8357944"/>
              <a:gd name="connsiteY0" fmla="*/ 0 h 4094557"/>
              <a:gd name="connsiteX1" fmla="*/ 8315852 w 8357944"/>
              <a:gd name="connsiteY1" fmla="*/ 14514 h 4094557"/>
              <a:gd name="connsiteX2" fmla="*/ 8357944 w 8357944"/>
              <a:gd name="connsiteY2" fmla="*/ 4051013 h 4094557"/>
              <a:gd name="connsiteX3" fmla="*/ 23223 w 8357944"/>
              <a:gd name="connsiteY3" fmla="*/ 4094557 h 4094557"/>
              <a:gd name="connsiteX4" fmla="*/ 0 w 8357944"/>
              <a:gd name="connsiteY4" fmla="*/ 0 h 4094557"/>
              <a:gd name="connsiteX0" fmla="*/ 0 w 8357944"/>
              <a:gd name="connsiteY0" fmla="*/ 0 h 4051013"/>
              <a:gd name="connsiteX1" fmla="*/ 8315852 w 8357944"/>
              <a:gd name="connsiteY1" fmla="*/ 14514 h 4051013"/>
              <a:gd name="connsiteX2" fmla="*/ 8357944 w 8357944"/>
              <a:gd name="connsiteY2" fmla="*/ 4051013 h 4051013"/>
              <a:gd name="connsiteX3" fmla="*/ 8709 w 8357944"/>
              <a:gd name="connsiteY3" fmla="*/ 3404938 h 4051013"/>
              <a:gd name="connsiteX4" fmla="*/ 0 w 8357944"/>
              <a:gd name="connsiteY4" fmla="*/ 0 h 4051013"/>
              <a:gd name="connsiteX0" fmla="*/ 0 w 8343430"/>
              <a:gd name="connsiteY0" fmla="*/ 0 h 3407369"/>
              <a:gd name="connsiteX1" fmla="*/ 8315852 w 8343430"/>
              <a:gd name="connsiteY1" fmla="*/ 14514 h 3407369"/>
              <a:gd name="connsiteX2" fmla="*/ 8343430 w 8343430"/>
              <a:gd name="connsiteY2" fmla="*/ 3407369 h 3407369"/>
              <a:gd name="connsiteX3" fmla="*/ 8709 w 8343430"/>
              <a:gd name="connsiteY3" fmla="*/ 3404938 h 3407369"/>
              <a:gd name="connsiteX4" fmla="*/ 0 w 8343430"/>
              <a:gd name="connsiteY4" fmla="*/ 0 h 340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3430" h="3407369">
                <a:moveTo>
                  <a:pt x="0" y="0"/>
                </a:moveTo>
                <a:lnTo>
                  <a:pt x="8315852" y="14514"/>
                </a:lnTo>
                <a:lnTo>
                  <a:pt x="8343430" y="3407369"/>
                </a:lnTo>
                <a:lnTo>
                  <a:pt x="8709" y="340493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numCol="1" spcCol="720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800" b="1" dirty="0"/>
              <a:t>Deus é o Senhor da </a:t>
            </a:r>
            <a:r>
              <a:rPr lang="pt-BR" sz="4800" b="1" dirty="0" smtClean="0"/>
              <a:t>História. </a:t>
            </a:r>
            <a:r>
              <a:rPr lang="pt-BR" sz="4800" b="1" dirty="0"/>
              <a:t>Tudo está sob o seu total </a:t>
            </a:r>
            <a:r>
              <a:rPr lang="pt-BR" sz="4800" b="1" dirty="0" smtClean="0"/>
              <a:t>controle.</a:t>
            </a:r>
            <a:endParaRPr lang="pt-BR" sz="4800" b="1" dirty="0"/>
          </a:p>
          <a:p>
            <a:pPr algn="just">
              <a:lnSpc>
                <a:spcPct val="150000"/>
              </a:lnSpc>
            </a:pPr>
            <a:endParaRPr lang="pt-BR" sz="4000" dirty="0" smtClean="0"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3984" y="188640"/>
            <a:ext cx="668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Soberania absoluta de Deus</a:t>
            </a:r>
            <a:endParaRPr lang="pt-BR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8358" y="187014"/>
            <a:ext cx="2473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+mj-lt"/>
              </a:rPr>
              <a:t>Soberania</a:t>
            </a:r>
            <a:endParaRPr lang="pt-BR" sz="4400" dirty="0">
              <a:solidFill>
                <a:schemeClr val="bg1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1"/>
            <a:ext cx="82296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1"/>
                </a:solidFill>
              </a:rPr>
              <a:t>Nos céus, estabeleceu o SENHOR o seu trono, e o seu reino </a:t>
            </a:r>
            <a:r>
              <a:rPr lang="pt-BR" b="1" dirty="0" smtClean="0">
                <a:solidFill>
                  <a:schemeClr val="tx1"/>
                </a:solidFill>
              </a:rPr>
              <a:t>domina sobre tudo</a:t>
            </a:r>
            <a:r>
              <a:rPr lang="pt-BR" dirty="0" smtClean="0">
                <a:solidFill>
                  <a:schemeClr val="tx1"/>
                </a:solidFill>
              </a:rPr>
              <a:t>. Salmos 103.19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9552" y="2924944"/>
            <a:ext cx="8229600" cy="110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pt-BR" sz="3000" dirty="0" smtClean="0"/>
              <a:t>SENHOR, Deus de nossos pais, porventura, não és tu Deus nos céus? Não és tu que </a:t>
            </a:r>
            <a:r>
              <a:rPr lang="pt-BR" sz="3000" b="1" dirty="0" smtClean="0"/>
              <a:t>dominas sobre todos os reinos dos povos</a:t>
            </a:r>
            <a:r>
              <a:rPr lang="pt-BR" sz="3000" dirty="0" smtClean="0"/>
              <a:t>? Na tua mão, está a força e o poder, e não há quem te possa resistir. 2 Cr 20.6</a:t>
            </a: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39552" y="5157192"/>
            <a:ext cx="82296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pt-BR" sz="3200" dirty="0" smtClean="0"/>
              <a:t>Porque o SENHOR </a:t>
            </a:r>
            <a:r>
              <a:rPr lang="pt-BR" sz="3200" b="1" dirty="0" smtClean="0"/>
              <a:t>dá a sabedoria</a:t>
            </a:r>
            <a:r>
              <a:rPr lang="pt-BR" sz="3200" dirty="0" smtClean="0"/>
              <a:t>, e </a:t>
            </a:r>
            <a:r>
              <a:rPr lang="pt-BR" sz="3200" b="1" dirty="0" smtClean="0"/>
              <a:t>da sua boca vem a inteligência e o entendimento</a:t>
            </a:r>
            <a:r>
              <a:rPr lang="pt-BR" sz="3200" dirty="0" smtClean="0"/>
              <a:t>. </a:t>
            </a:r>
            <a:r>
              <a:rPr lang="pt-BR" sz="3200" dirty="0" err="1" smtClean="0"/>
              <a:t>Pv</a:t>
            </a:r>
            <a:r>
              <a:rPr lang="pt-BR" sz="3200" dirty="0" smtClean="0"/>
              <a:t>. 2.6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45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868133"/>
            <a:ext cx="4209198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8358" y="187014"/>
            <a:ext cx="80737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+mj-lt"/>
              </a:rPr>
              <a:t>É a fonte de todo conhecimento. </a:t>
            </a:r>
            <a:endParaRPr lang="pt-BR" sz="4400" dirty="0">
              <a:solidFill>
                <a:schemeClr val="bg1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pt-BR" sz="3800" dirty="0" smtClean="0">
                <a:solidFill>
                  <a:schemeClr val="tx1"/>
                </a:solidFill>
              </a:rPr>
              <a:t>1 Disse então o Senhor a Moisés:</a:t>
            </a:r>
          </a:p>
          <a:p>
            <a:pPr algn="l" fontAlgn="base"/>
            <a:r>
              <a:rPr lang="pt-BR" sz="3800" dirty="0" smtClean="0">
                <a:solidFill>
                  <a:schemeClr val="tx1"/>
                </a:solidFill>
              </a:rPr>
              <a:t>2 Eu escolhi </a:t>
            </a:r>
            <a:r>
              <a:rPr lang="pt-BR" sz="3800" dirty="0" err="1" smtClean="0">
                <a:solidFill>
                  <a:schemeClr val="tx1"/>
                </a:solidFill>
              </a:rPr>
              <a:t>Bezalel</a:t>
            </a:r>
            <a:r>
              <a:rPr lang="pt-BR" sz="3800" dirty="0" smtClean="0">
                <a:solidFill>
                  <a:schemeClr val="tx1"/>
                </a:solidFill>
              </a:rPr>
              <a:t>, (...), da tribo de Judá,</a:t>
            </a:r>
          </a:p>
          <a:p>
            <a:pPr algn="l" fontAlgn="base"/>
            <a:r>
              <a:rPr lang="pt-BR" sz="3800" dirty="0" smtClean="0">
                <a:solidFill>
                  <a:schemeClr val="tx1"/>
                </a:solidFill>
              </a:rPr>
              <a:t>3 e </a:t>
            </a:r>
            <a:r>
              <a:rPr lang="pt-BR" sz="3800" b="1" dirty="0" smtClean="0">
                <a:solidFill>
                  <a:schemeClr val="tx1"/>
                </a:solidFill>
              </a:rPr>
              <a:t>o enchi do Espírito de Deus, dando-lhe destreza, habilidade e plena capacidade artística</a:t>
            </a:r>
          </a:p>
          <a:p>
            <a:pPr algn="l" fontAlgn="base"/>
            <a:r>
              <a:rPr lang="pt-BR" sz="3800" dirty="0" smtClean="0">
                <a:solidFill>
                  <a:schemeClr val="tx1"/>
                </a:solidFill>
              </a:rPr>
              <a:t>4 para </a:t>
            </a:r>
            <a:r>
              <a:rPr lang="pt-BR" sz="3800" u="sng" dirty="0" smtClean="0">
                <a:solidFill>
                  <a:schemeClr val="tx1"/>
                </a:solidFill>
              </a:rPr>
              <a:t>desenhar</a:t>
            </a:r>
            <a:r>
              <a:rPr lang="pt-BR" sz="3800" dirty="0" smtClean="0">
                <a:solidFill>
                  <a:schemeClr val="tx1"/>
                </a:solidFill>
              </a:rPr>
              <a:t> e </a:t>
            </a:r>
            <a:r>
              <a:rPr lang="pt-BR" sz="3800" u="sng" dirty="0" smtClean="0">
                <a:solidFill>
                  <a:schemeClr val="tx1"/>
                </a:solidFill>
              </a:rPr>
              <a:t>executar </a:t>
            </a:r>
            <a:r>
              <a:rPr lang="pt-BR" sz="3800" dirty="0" smtClean="0">
                <a:solidFill>
                  <a:schemeClr val="tx1"/>
                </a:solidFill>
              </a:rPr>
              <a:t>trabalhos em ouro, prata e bronze,</a:t>
            </a:r>
          </a:p>
          <a:p>
            <a:pPr algn="l" fontAlgn="base"/>
            <a:r>
              <a:rPr lang="pt-BR" sz="3800" dirty="0" smtClean="0">
                <a:solidFill>
                  <a:schemeClr val="tx1"/>
                </a:solidFill>
              </a:rPr>
              <a:t>5 para </a:t>
            </a:r>
            <a:r>
              <a:rPr lang="pt-BR" sz="3800" u="sng" dirty="0" smtClean="0">
                <a:solidFill>
                  <a:schemeClr val="tx1"/>
                </a:solidFill>
              </a:rPr>
              <a:t>talhar </a:t>
            </a:r>
            <a:r>
              <a:rPr lang="pt-BR" sz="3800" dirty="0" smtClean="0">
                <a:solidFill>
                  <a:schemeClr val="tx1"/>
                </a:solidFill>
              </a:rPr>
              <a:t>e </a:t>
            </a:r>
            <a:r>
              <a:rPr lang="pt-BR" sz="3800" u="sng" dirty="0" smtClean="0">
                <a:solidFill>
                  <a:schemeClr val="tx1"/>
                </a:solidFill>
              </a:rPr>
              <a:t>esculpir </a:t>
            </a:r>
            <a:r>
              <a:rPr lang="pt-BR" sz="3800" dirty="0" smtClean="0">
                <a:solidFill>
                  <a:schemeClr val="tx1"/>
                </a:solidFill>
              </a:rPr>
              <a:t>pedras, para entalhar madeira e exe­cutar todo tipo de obra artesanal.</a:t>
            </a:r>
          </a:p>
          <a:p>
            <a:pPr fontAlgn="base"/>
            <a:r>
              <a:rPr lang="pt-BR" dirty="0" smtClean="0">
                <a:solidFill>
                  <a:schemeClr val="tx1"/>
                </a:solidFill>
              </a:rPr>
              <a:t>Êxodo 31:-5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545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10" descr="http://ep.yimg.com/ca/I/yhst-81483472662466_2189_399652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457200"/>
            <a:ext cx="9753600" cy="7315200"/>
          </a:xfrm>
          <a:prstGeom prst="rect">
            <a:avLst/>
          </a:prstGeom>
          <a:noFill/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51520" y="332656"/>
            <a:ext cx="46188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 smtClean="0">
                <a:solidFill>
                  <a:schemeClr val="bg1"/>
                </a:solidFill>
              </a:rPr>
              <a:t>A fonte de todo o conhecimento humano provem  de Deus. </a:t>
            </a:r>
            <a:r>
              <a:rPr lang="pt-BR" sz="4400" b="1" dirty="0">
                <a:solidFill>
                  <a:schemeClr val="bg1"/>
                </a:solidFill>
              </a:rPr>
              <a:t>É</a:t>
            </a:r>
            <a:r>
              <a:rPr lang="pt-BR" sz="4400" b="1" dirty="0" smtClean="0">
                <a:solidFill>
                  <a:schemeClr val="bg1"/>
                </a:solidFill>
              </a:rPr>
              <a:t> graça de Deus.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0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8" descr="http://sp.lyellcollection.org/content/310/1/289/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874903" cy="4943323"/>
          </a:xfrm>
          <a:prstGeom prst="rect">
            <a:avLst/>
          </a:prstGeom>
          <a:noFill/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716016" y="1396367"/>
            <a:ext cx="4176464" cy="5073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arte e a tecnologia são dons de Deus</a:t>
            </a:r>
            <a:r>
              <a:rPr lang="pt-BR" sz="6600" dirty="0" smtClean="0">
                <a:solidFill>
                  <a:schemeClr val="tx1"/>
                </a:solidFill>
              </a:rPr>
              <a:t>.</a:t>
            </a:r>
            <a:r>
              <a:rPr lang="pt-BR" sz="5400" dirty="0" smtClean="0"/>
              <a:t> </a:t>
            </a:r>
            <a:endParaRPr lang="pt-BR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99392"/>
            <a:ext cx="9171058" cy="167830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95536" y="188640"/>
            <a:ext cx="2376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err="1">
                <a:solidFill>
                  <a:schemeClr val="bg1"/>
                </a:solidFill>
              </a:rPr>
              <a:t>Bavinck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0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1835696" y="1013447"/>
            <a:ext cx="5904656" cy="4824536"/>
            <a:chOff x="351254" y="1296148"/>
            <a:chExt cx="3632804" cy="3455428"/>
          </a:xfrm>
        </p:grpSpPr>
        <p:sp>
          <p:nvSpPr>
            <p:cNvPr id="5" name="Forma 4"/>
            <p:cNvSpPr/>
            <p:nvPr/>
          </p:nvSpPr>
          <p:spPr>
            <a:xfrm>
              <a:off x="351254" y="1296148"/>
              <a:ext cx="3632804" cy="3455428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orma 4"/>
            <p:cNvSpPr/>
            <p:nvPr/>
          </p:nvSpPr>
          <p:spPr>
            <a:xfrm>
              <a:off x="1246952" y="2171320"/>
              <a:ext cx="1841408" cy="17050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700" kern="1200" dirty="0" smtClean="0"/>
                <a:t>A Missão de Deus</a:t>
              </a:r>
              <a:endParaRPr lang="pt-BR" sz="3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25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13290" y="186272"/>
            <a:ext cx="5485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</a:rPr>
              <a:t>Deus tem uma missão.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21168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E este </a:t>
            </a:r>
            <a:r>
              <a:rPr lang="pt-BR" sz="3600" b="1" dirty="0" smtClean="0">
                <a:solidFill>
                  <a:schemeClr val="tx1"/>
                </a:solidFill>
              </a:rPr>
              <a:t>evangelho do Reino será pregado em todo o mundo</a:t>
            </a:r>
            <a:r>
              <a:rPr lang="pt-BR" sz="3600" dirty="0" smtClean="0">
                <a:solidFill>
                  <a:schemeClr val="tx1"/>
                </a:solidFill>
              </a:rPr>
              <a:t> como testemunho a todas as nações, e então virá o fim</a:t>
            </a:r>
            <a:r>
              <a:rPr lang="pt-BR" sz="3600" dirty="0" smtClean="0"/>
              <a:t>. </a:t>
            </a:r>
            <a:r>
              <a:rPr lang="pt-BR" sz="3600" dirty="0">
                <a:solidFill>
                  <a:schemeClr val="tx1"/>
                </a:solidFill>
              </a:rPr>
              <a:t>Mateus </a:t>
            </a:r>
            <a:r>
              <a:rPr lang="pt-BR" sz="3600" dirty="0" smtClean="0">
                <a:solidFill>
                  <a:schemeClr val="tx1"/>
                </a:solidFill>
              </a:rPr>
              <a:t>24.4</a:t>
            </a:r>
            <a:endParaRPr lang="pt-BR" sz="3600" dirty="0" smtClean="0"/>
          </a:p>
          <a:p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11560" y="4005064"/>
            <a:ext cx="8229600" cy="1612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lang="pt-BR" sz="3600" dirty="0" smtClean="0"/>
              <a:t>E </a:t>
            </a:r>
            <a:r>
              <a:rPr lang="pt-BR" sz="3600" b="1" dirty="0" smtClean="0"/>
              <a:t>a terra se encherá do conhecimento da glória do Senhor</a:t>
            </a:r>
            <a:r>
              <a:rPr lang="pt-BR" sz="3600" dirty="0" smtClean="0"/>
              <a:t>, como as águas enchem o mar</a:t>
            </a:r>
            <a:r>
              <a:rPr lang="pt-BR" sz="3600" dirty="0"/>
              <a:t>. Habacuque 2.4 </a:t>
            </a: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rgbClr val="984807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7504" y="1556792"/>
            <a:ext cx="8856983" cy="4893647"/>
          </a:xfrm>
          <a:custGeom>
            <a:avLst/>
            <a:gdLst>
              <a:gd name="connsiteX0" fmla="*/ 0 w 3816424"/>
              <a:gd name="connsiteY0" fmla="*/ 0 h 14865608"/>
              <a:gd name="connsiteX1" fmla="*/ 3816424 w 3816424"/>
              <a:gd name="connsiteY1" fmla="*/ 0 h 14865608"/>
              <a:gd name="connsiteX2" fmla="*/ 3816424 w 3816424"/>
              <a:gd name="connsiteY2" fmla="*/ 14865608 h 14865608"/>
              <a:gd name="connsiteX3" fmla="*/ 0 w 3816424"/>
              <a:gd name="connsiteY3" fmla="*/ 14865608 h 14865608"/>
              <a:gd name="connsiteX4" fmla="*/ 0 w 3816424"/>
              <a:gd name="connsiteY4" fmla="*/ 0 h 14865608"/>
              <a:gd name="connsiteX0" fmla="*/ 0 w 8662744"/>
              <a:gd name="connsiteY0" fmla="*/ 0 h 14865608"/>
              <a:gd name="connsiteX1" fmla="*/ 3816424 w 8662744"/>
              <a:gd name="connsiteY1" fmla="*/ 0 h 14865608"/>
              <a:gd name="connsiteX2" fmla="*/ 8662744 w 8662744"/>
              <a:gd name="connsiteY2" fmla="*/ 3252728 h 14865608"/>
              <a:gd name="connsiteX3" fmla="*/ 0 w 8662744"/>
              <a:gd name="connsiteY3" fmla="*/ 14865608 h 14865608"/>
              <a:gd name="connsiteX4" fmla="*/ 0 w 8662744"/>
              <a:gd name="connsiteY4" fmla="*/ 0 h 14865608"/>
              <a:gd name="connsiteX0" fmla="*/ 0 w 8662744"/>
              <a:gd name="connsiteY0" fmla="*/ 0 h 4167128"/>
              <a:gd name="connsiteX1" fmla="*/ 3816424 w 8662744"/>
              <a:gd name="connsiteY1" fmla="*/ 0 h 4167128"/>
              <a:gd name="connsiteX2" fmla="*/ 8662744 w 8662744"/>
              <a:gd name="connsiteY2" fmla="*/ 3252728 h 4167128"/>
              <a:gd name="connsiteX3" fmla="*/ 182880 w 8662744"/>
              <a:gd name="connsiteY3" fmla="*/ 4167128 h 4167128"/>
              <a:gd name="connsiteX4" fmla="*/ 0 w 8662744"/>
              <a:gd name="connsiteY4" fmla="*/ 0 h 4167128"/>
              <a:gd name="connsiteX0" fmla="*/ 0 w 8662744"/>
              <a:gd name="connsiteY0" fmla="*/ 0 h 4094557"/>
              <a:gd name="connsiteX1" fmla="*/ 3816424 w 8662744"/>
              <a:gd name="connsiteY1" fmla="*/ 0 h 4094557"/>
              <a:gd name="connsiteX2" fmla="*/ 8662744 w 8662744"/>
              <a:gd name="connsiteY2" fmla="*/ 3252728 h 4094557"/>
              <a:gd name="connsiteX3" fmla="*/ 23223 w 8662744"/>
              <a:gd name="connsiteY3" fmla="*/ 4094557 h 4094557"/>
              <a:gd name="connsiteX4" fmla="*/ 0 w 8662744"/>
              <a:gd name="connsiteY4" fmla="*/ 0 h 4094557"/>
              <a:gd name="connsiteX0" fmla="*/ 0 w 8357944"/>
              <a:gd name="connsiteY0" fmla="*/ 0 h 4094557"/>
              <a:gd name="connsiteX1" fmla="*/ 3816424 w 8357944"/>
              <a:gd name="connsiteY1" fmla="*/ 0 h 4094557"/>
              <a:gd name="connsiteX2" fmla="*/ 8357944 w 8357944"/>
              <a:gd name="connsiteY2" fmla="*/ 4051013 h 4094557"/>
              <a:gd name="connsiteX3" fmla="*/ 23223 w 8357944"/>
              <a:gd name="connsiteY3" fmla="*/ 4094557 h 4094557"/>
              <a:gd name="connsiteX4" fmla="*/ 0 w 8357944"/>
              <a:gd name="connsiteY4" fmla="*/ 0 h 4094557"/>
              <a:gd name="connsiteX0" fmla="*/ 0 w 8357944"/>
              <a:gd name="connsiteY0" fmla="*/ 0 h 4094557"/>
              <a:gd name="connsiteX1" fmla="*/ 8315852 w 8357944"/>
              <a:gd name="connsiteY1" fmla="*/ 14514 h 4094557"/>
              <a:gd name="connsiteX2" fmla="*/ 8357944 w 8357944"/>
              <a:gd name="connsiteY2" fmla="*/ 4051013 h 4094557"/>
              <a:gd name="connsiteX3" fmla="*/ 23223 w 8357944"/>
              <a:gd name="connsiteY3" fmla="*/ 4094557 h 4094557"/>
              <a:gd name="connsiteX4" fmla="*/ 0 w 8357944"/>
              <a:gd name="connsiteY4" fmla="*/ 0 h 4094557"/>
              <a:gd name="connsiteX0" fmla="*/ 0 w 8357944"/>
              <a:gd name="connsiteY0" fmla="*/ 0 h 4051013"/>
              <a:gd name="connsiteX1" fmla="*/ 8315852 w 8357944"/>
              <a:gd name="connsiteY1" fmla="*/ 14514 h 4051013"/>
              <a:gd name="connsiteX2" fmla="*/ 8357944 w 8357944"/>
              <a:gd name="connsiteY2" fmla="*/ 4051013 h 4051013"/>
              <a:gd name="connsiteX3" fmla="*/ 8709 w 8357944"/>
              <a:gd name="connsiteY3" fmla="*/ 3404938 h 4051013"/>
              <a:gd name="connsiteX4" fmla="*/ 0 w 8357944"/>
              <a:gd name="connsiteY4" fmla="*/ 0 h 4051013"/>
              <a:gd name="connsiteX0" fmla="*/ 0 w 8343430"/>
              <a:gd name="connsiteY0" fmla="*/ 0 h 3407369"/>
              <a:gd name="connsiteX1" fmla="*/ 8315852 w 8343430"/>
              <a:gd name="connsiteY1" fmla="*/ 14514 h 3407369"/>
              <a:gd name="connsiteX2" fmla="*/ 8343430 w 8343430"/>
              <a:gd name="connsiteY2" fmla="*/ 3407369 h 3407369"/>
              <a:gd name="connsiteX3" fmla="*/ 8709 w 8343430"/>
              <a:gd name="connsiteY3" fmla="*/ 3404938 h 3407369"/>
              <a:gd name="connsiteX4" fmla="*/ 0 w 8343430"/>
              <a:gd name="connsiteY4" fmla="*/ 0 h 340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3430" h="3407369">
                <a:moveTo>
                  <a:pt x="0" y="0"/>
                </a:moveTo>
                <a:lnTo>
                  <a:pt x="8315852" y="14514"/>
                </a:lnTo>
                <a:lnTo>
                  <a:pt x="8343430" y="3407369"/>
                </a:lnTo>
                <a:lnTo>
                  <a:pt x="8709" y="340493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numCol="2" spcCol="720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/>
              <a:t>Eis a voz do que clama: </a:t>
            </a:r>
            <a:r>
              <a:rPr lang="pt-BR" sz="2600" b="1" dirty="0"/>
              <a:t>Preparai </a:t>
            </a:r>
            <a:r>
              <a:rPr lang="pt-BR" sz="2600" dirty="0"/>
              <a:t>no deserto o </a:t>
            </a:r>
            <a:r>
              <a:rPr lang="pt-BR" sz="2600" b="1" dirty="0"/>
              <a:t>caminho </a:t>
            </a:r>
            <a:r>
              <a:rPr lang="pt-BR" sz="2600" dirty="0"/>
              <a:t>do Senhor; </a:t>
            </a:r>
            <a:r>
              <a:rPr lang="pt-BR" sz="2600" b="1" dirty="0"/>
              <a:t>endireitai </a:t>
            </a:r>
            <a:r>
              <a:rPr lang="pt-BR" sz="2600" dirty="0"/>
              <a:t>no ermo uma </a:t>
            </a:r>
            <a:r>
              <a:rPr lang="pt-BR" sz="2600" b="1" dirty="0"/>
              <a:t>estrada</a:t>
            </a:r>
            <a:r>
              <a:rPr lang="pt-BR" sz="2600" dirty="0"/>
              <a:t> para o nosso Deus. </a:t>
            </a:r>
            <a:r>
              <a:rPr lang="pt-BR" sz="2600" b="1" dirty="0"/>
              <a:t>Todo vale será levantado</a:t>
            </a:r>
            <a:r>
              <a:rPr lang="pt-BR" sz="2600" dirty="0"/>
              <a:t>, e será </a:t>
            </a:r>
            <a:r>
              <a:rPr lang="pt-BR" sz="2600" b="1" dirty="0"/>
              <a:t>abatido todo monte </a:t>
            </a:r>
            <a:r>
              <a:rPr lang="pt-BR" sz="2600" dirty="0"/>
              <a:t>e todo outeiro; e o </a:t>
            </a:r>
            <a:r>
              <a:rPr lang="pt-BR" sz="2600" b="1" dirty="0"/>
              <a:t>terreno acidentado será nivelado</a:t>
            </a:r>
            <a:r>
              <a:rPr lang="pt-BR" sz="2600" dirty="0"/>
              <a:t>, e o que é </a:t>
            </a:r>
            <a:r>
              <a:rPr lang="pt-BR" sz="2600" b="1" dirty="0"/>
              <a:t>escabroso, aplanado</a:t>
            </a:r>
            <a:r>
              <a:rPr lang="pt-BR" sz="2600" dirty="0"/>
              <a:t>. </a:t>
            </a:r>
            <a:r>
              <a:rPr lang="pt-BR" sz="2600" b="1" u="sng" dirty="0"/>
              <a:t>A glória do Senhor se revelará; e toda a carne </a:t>
            </a:r>
            <a:r>
              <a:rPr lang="pt-BR" sz="2600" b="1" u="sng" dirty="0" smtClean="0"/>
              <a:t>JUNTAMENTE a </a:t>
            </a:r>
            <a:r>
              <a:rPr lang="pt-BR" sz="2600" b="1" u="sng" dirty="0"/>
              <a:t>verá</a:t>
            </a:r>
            <a:r>
              <a:rPr lang="pt-BR" sz="2600" dirty="0"/>
              <a:t>; pois a boca do Senhor o </a:t>
            </a:r>
            <a:r>
              <a:rPr lang="pt-BR" sz="2600" dirty="0" smtClean="0"/>
              <a:t>disse.</a:t>
            </a:r>
            <a:endParaRPr lang="pt-BR" sz="2600" dirty="0" smtClean="0"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3984" y="188640"/>
            <a:ext cx="3026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Isaias 40.3-5</a:t>
            </a:r>
            <a:endParaRPr lang="pt-BR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refdag.nl/polopoly_fs/2012_06_18_pkflx2_wright_5_fc_v_web_1_654150!image/3996830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81587" y="0"/>
            <a:ext cx="10554405" cy="702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57874" y="5661248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4400" dirty="0">
              <a:solidFill>
                <a:srgbClr val="262262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364088" y="1052736"/>
            <a:ext cx="3888432" cy="5256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dirty="0" smtClean="0">
                <a:solidFill>
                  <a:schemeClr val="bg1"/>
                </a:solidFill>
              </a:rPr>
              <a:t>Todas as nações conhecerão a Deus. Quer sob juízo ou salvação, todos conhecerão a Deus.  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51399" y="188640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Chris Wright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Diante destas verdades</a:t>
            </a:r>
            <a:endParaRPr lang="pt-BR" dirty="0"/>
          </a:p>
        </p:txBody>
      </p:sp>
      <p:grpSp>
        <p:nvGrpSpPr>
          <p:cNvPr id="3" name="Grupo 2"/>
          <p:cNvGrpSpPr/>
          <p:nvPr/>
        </p:nvGrpSpPr>
        <p:grpSpPr>
          <a:xfrm>
            <a:off x="4886738" y="2420888"/>
            <a:ext cx="3816424" cy="3657918"/>
            <a:chOff x="351254" y="1296148"/>
            <a:chExt cx="3632804" cy="3455428"/>
          </a:xfrm>
        </p:grpSpPr>
        <p:sp>
          <p:nvSpPr>
            <p:cNvPr id="4" name="Forma 3"/>
            <p:cNvSpPr/>
            <p:nvPr/>
          </p:nvSpPr>
          <p:spPr>
            <a:xfrm>
              <a:off x="351254" y="1296148"/>
              <a:ext cx="3632804" cy="3455428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Forma 4"/>
            <p:cNvSpPr/>
            <p:nvPr/>
          </p:nvSpPr>
          <p:spPr>
            <a:xfrm>
              <a:off x="1246952" y="2171320"/>
              <a:ext cx="1841408" cy="17050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700" kern="1200" dirty="0" smtClean="0"/>
                <a:t>Deus vai cumprir a missão.</a:t>
              </a:r>
              <a:endParaRPr lang="pt-BR" sz="3700" kern="1200" dirty="0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618696" y="2270594"/>
            <a:ext cx="3665197" cy="3376164"/>
            <a:chOff x="4762829" y="1216158"/>
            <a:chExt cx="3665197" cy="3376164"/>
          </a:xfrm>
        </p:grpSpPr>
        <p:sp>
          <p:nvSpPr>
            <p:cNvPr id="7" name="Forma 6"/>
            <p:cNvSpPr/>
            <p:nvPr/>
          </p:nvSpPr>
          <p:spPr>
            <a:xfrm>
              <a:off x="4762829" y="1216158"/>
              <a:ext cx="3665197" cy="3376164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4"/>
            <p:cNvSpPr/>
            <p:nvPr/>
          </p:nvSpPr>
          <p:spPr>
            <a:xfrm>
              <a:off x="5478095" y="2007008"/>
              <a:ext cx="2234665" cy="1735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800" kern="1200" dirty="0" smtClean="0"/>
                <a:t>Soberania absoluta</a:t>
              </a:r>
              <a:endParaRPr lang="pt-BR" sz="3800" kern="1200" dirty="0"/>
            </a:p>
          </p:txBody>
        </p:sp>
      </p:grpSp>
      <p:sp>
        <p:nvSpPr>
          <p:cNvPr id="9" name="Forma 8"/>
          <p:cNvSpPr/>
          <p:nvPr/>
        </p:nvSpPr>
        <p:spPr>
          <a:xfrm rot="4566614">
            <a:off x="929914" y="1515105"/>
            <a:ext cx="3020231" cy="3020231"/>
          </a:xfrm>
          <a:prstGeom prst="leftCircularArrow">
            <a:avLst>
              <a:gd name="adj1" fmla="val 1439"/>
              <a:gd name="adj2" fmla="val 429999"/>
              <a:gd name="adj3" fmla="val 10473206"/>
              <a:gd name="adj4" fmla="val 14640446"/>
              <a:gd name="adj5" fmla="val 7164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Seta circular 9"/>
          <p:cNvSpPr/>
          <p:nvPr/>
        </p:nvSpPr>
        <p:spPr>
          <a:xfrm rot="17369019">
            <a:off x="5604604" y="1642505"/>
            <a:ext cx="1638774" cy="1844795"/>
          </a:xfrm>
          <a:prstGeom prst="circularArrow">
            <a:avLst>
              <a:gd name="adj1" fmla="val 4878"/>
              <a:gd name="adj2" fmla="val 312630"/>
              <a:gd name="adj3" fmla="val 3251725"/>
              <a:gd name="adj4" fmla="val 16164537"/>
              <a:gd name="adj5" fmla="val 569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77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51920" y="836712"/>
            <a:ext cx="5292080" cy="3600400"/>
          </a:xfrm>
          <a:prstGeom prst="rect">
            <a:avLst/>
          </a:prstGeom>
          <a:solidFill>
            <a:srgbClr val="D6D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90" y="404664"/>
            <a:ext cx="3806970" cy="48192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4990" y="5373216"/>
            <a:ext cx="8542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200" b="1" i="1" dirty="0" smtClean="0">
                <a:solidFill>
                  <a:schemeClr val="bg1"/>
                </a:solidFill>
                <a:latin typeface="+mj-lt"/>
              </a:rPr>
              <a:t>Prof. </a:t>
            </a:r>
            <a:r>
              <a:rPr lang="pt-BR" sz="3200" b="1" i="1" dirty="0" err="1" smtClean="0">
                <a:solidFill>
                  <a:schemeClr val="bg1"/>
                </a:solidFill>
                <a:latin typeface="+mj-lt"/>
              </a:rPr>
              <a:t>Nabarrete</a:t>
            </a:r>
            <a:endParaRPr lang="pt-BR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2409" y="1052736"/>
            <a:ext cx="49511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1C9448"/>
                </a:solidFill>
                <a:latin typeface="+mj-lt"/>
              </a:rPr>
              <a:t>CONEXÃO GLOBAL: o que a Bíblia revela sobre este momento? </a:t>
            </a:r>
          </a:p>
        </p:txBody>
      </p:sp>
    </p:spTree>
    <p:extLst>
      <p:ext uri="{BB962C8B-B14F-4D97-AF65-F5344CB8AC3E}">
        <p14:creationId xmlns:p14="http://schemas.microsoft.com/office/powerpoint/2010/main" val="238161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21602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8358" y="187014"/>
            <a:ext cx="8338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Avanços tecnológicos x Avanço do conhecimento de Deus</a:t>
            </a:r>
            <a:endParaRPr lang="pt-BR" sz="3600" dirty="0">
              <a:solidFill>
                <a:schemeClr val="bg1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67544" y="1988840"/>
            <a:ext cx="8229600" cy="67667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Israel e a transmissão textual;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67544" y="2924944"/>
            <a:ext cx="8229600" cy="10367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Septuaginta;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67544" y="4149080"/>
            <a:ext cx="8229600" cy="10367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Pax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Romana, o conhecimento do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Grego e as 85.000 km de estradas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67544" y="5373216"/>
            <a:ext cx="8229600" cy="10367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Domínio da tecnologia das navegações;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45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21602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8358" y="187014"/>
            <a:ext cx="8338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Avanços tecnológicos x Avanço do conhecimento de Deus</a:t>
            </a:r>
            <a:endParaRPr lang="pt-BR" sz="3600" dirty="0">
              <a:solidFill>
                <a:schemeClr val="bg1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22031" y="2492896"/>
            <a:ext cx="8229600" cy="16127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revolução da imprensa gráfica contribuiu para a disseminação da Bíblia.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320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800" dirty="0" smtClean="0">
                <a:solidFill>
                  <a:schemeClr val="tx1"/>
                </a:solidFill>
              </a:rPr>
              <a:t>A presente revolução digital está </a:t>
            </a:r>
            <a:r>
              <a:rPr lang="pt-BR" sz="4800" b="1" dirty="0" smtClean="0">
                <a:solidFill>
                  <a:schemeClr val="tx1"/>
                </a:solidFill>
              </a:rPr>
              <a:t>sob o controle de Deus </a:t>
            </a:r>
            <a:r>
              <a:rPr lang="pt-BR" sz="4800" dirty="0" smtClean="0">
                <a:solidFill>
                  <a:schemeClr val="tx1"/>
                </a:solidFill>
              </a:rPr>
              <a:t>e aponta para a preparação de um </a:t>
            </a:r>
            <a:r>
              <a:rPr lang="pt-BR" sz="4800" b="1" dirty="0" smtClean="0">
                <a:solidFill>
                  <a:schemeClr val="tx1"/>
                </a:solidFill>
              </a:rPr>
              <a:t>alcance global do evangelho</a:t>
            </a:r>
            <a:r>
              <a:rPr lang="pt-BR" sz="4800" dirty="0" smtClean="0">
                <a:solidFill>
                  <a:schemeClr val="tx1"/>
                </a:solidFill>
              </a:rPr>
              <a:t>.</a:t>
            </a:r>
            <a:endParaRPr lang="pt-B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0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800" dirty="0" smtClean="0">
                <a:solidFill>
                  <a:schemeClr val="tx1"/>
                </a:solidFill>
              </a:rPr>
              <a:t>A presente revolução digital está </a:t>
            </a:r>
            <a:r>
              <a:rPr lang="pt-BR" sz="4800" b="1" dirty="0" smtClean="0">
                <a:solidFill>
                  <a:schemeClr val="tx1"/>
                </a:solidFill>
              </a:rPr>
              <a:t>sob o controle de Deus </a:t>
            </a:r>
            <a:r>
              <a:rPr lang="pt-BR" sz="4800" dirty="0" smtClean="0">
                <a:solidFill>
                  <a:schemeClr val="tx1"/>
                </a:solidFill>
              </a:rPr>
              <a:t>e aponta para </a:t>
            </a:r>
            <a:r>
              <a:rPr lang="pt-BR" sz="4800" b="1" dirty="0" smtClean="0">
                <a:solidFill>
                  <a:schemeClr val="tx1"/>
                </a:solidFill>
              </a:rPr>
              <a:t>juízo iminente</a:t>
            </a:r>
            <a:r>
              <a:rPr lang="pt-BR" sz="4800" dirty="0" smtClean="0">
                <a:solidFill>
                  <a:schemeClr val="tx1"/>
                </a:solidFill>
              </a:rPr>
              <a:t>.</a:t>
            </a:r>
            <a:endParaRPr lang="pt-B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0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27058" y="-27384"/>
            <a:ext cx="9171058" cy="6885384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13290" y="186272"/>
            <a:ext cx="63394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Arquétipos da globalização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upload.wikimedia.org/wikipedia/commons/d/d6/Marten_van_Valckenborch_Tower_of_babel-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292" y="-27384"/>
            <a:ext cx="983626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artbible.net/1T/-Zep-01,01-Events__Portraits_Sophonie/16%20LUTHER%20S%20BIBLE%20SOPHONIE%20DANS%20LE%20FOND%20ASCEN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33" y="-424066"/>
            <a:ext cx="9176433" cy="721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576559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  <a:cs typeface="Arial" pitchFamily="34" charset="0"/>
              </a:rPr>
              <a:t>O Juízo» Sofonias 1.14-16; 2.15; 3.8</a:t>
            </a:r>
            <a:endParaRPr lang="pt-B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86756" y="332656"/>
            <a:ext cx="8343430" cy="5632311"/>
          </a:xfrm>
          <a:custGeom>
            <a:avLst/>
            <a:gdLst>
              <a:gd name="connsiteX0" fmla="*/ 0 w 3816424"/>
              <a:gd name="connsiteY0" fmla="*/ 0 h 14865608"/>
              <a:gd name="connsiteX1" fmla="*/ 3816424 w 3816424"/>
              <a:gd name="connsiteY1" fmla="*/ 0 h 14865608"/>
              <a:gd name="connsiteX2" fmla="*/ 3816424 w 3816424"/>
              <a:gd name="connsiteY2" fmla="*/ 14865608 h 14865608"/>
              <a:gd name="connsiteX3" fmla="*/ 0 w 3816424"/>
              <a:gd name="connsiteY3" fmla="*/ 14865608 h 14865608"/>
              <a:gd name="connsiteX4" fmla="*/ 0 w 3816424"/>
              <a:gd name="connsiteY4" fmla="*/ 0 h 14865608"/>
              <a:gd name="connsiteX0" fmla="*/ 0 w 8662744"/>
              <a:gd name="connsiteY0" fmla="*/ 0 h 14865608"/>
              <a:gd name="connsiteX1" fmla="*/ 3816424 w 8662744"/>
              <a:gd name="connsiteY1" fmla="*/ 0 h 14865608"/>
              <a:gd name="connsiteX2" fmla="*/ 8662744 w 8662744"/>
              <a:gd name="connsiteY2" fmla="*/ 3252728 h 14865608"/>
              <a:gd name="connsiteX3" fmla="*/ 0 w 8662744"/>
              <a:gd name="connsiteY3" fmla="*/ 14865608 h 14865608"/>
              <a:gd name="connsiteX4" fmla="*/ 0 w 8662744"/>
              <a:gd name="connsiteY4" fmla="*/ 0 h 14865608"/>
              <a:gd name="connsiteX0" fmla="*/ 0 w 8662744"/>
              <a:gd name="connsiteY0" fmla="*/ 0 h 4167128"/>
              <a:gd name="connsiteX1" fmla="*/ 3816424 w 8662744"/>
              <a:gd name="connsiteY1" fmla="*/ 0 h 4167128"/>
              <a:gd name="connsiteX2" fmla="*/ 8662744 w 8662744"/>
              <a:gd name="connsiteY2" fmla="*/ 3252728 h 4167128"/>
              <a:gd name="connsiteX3" fmla="*/ 182880 w 8662744"/>
              <a:gd name="connsiteY3" fmla="*/ 4167128 h 4167128"/>
              <a:gd name="connsiteX4" fmla="*/ 0 w 8662744"/>
              <a:gd name="connsiteY4" fmla="*/ 0 h 4167128"/>
              <a:gd name="connsiteX0" fmla="*/ 0 w 8662744"/>
              <a:gd name="connsiteY0" fmla="*/ 0 h 4094557"/>
              <a:gd name="connsiteX1" fmla="*/ 3816424 w 8662744"/>
              <a:gd name="connsiteY1" fmla="*/ 0 h 4094557"/>
              <a:gd name="connsiteX2" fmla="*/ 8662744 w 8662744"/>
              <a:gd name="connsiteY2" fmla="*/ 3252728 h 4094557"/>
              <a:gd name="connsiteX3" fmla="*/ 23223 w 8662744"/>
              <a:gd name="connsiteY3" fmla="*/ 4094557 h 4094557"/>
              <a:gd name="connsiteX4" fmla="*/ 0 w 8662744"/>
              <a:gd name="connsiteY4" fmla="*/ 0 h 4094557"/>
              <a:gd name="connsiteX0" fmla="*/ 0 w 8357944"/>
              <a:gd name="connsiteY0" fmla="*/ 0 h 4094557"/>
              <a:gd name="connsiteX1" fmla="*/ 3816424 w 8357944"/>
              <a:gd name="connsiteY1" fmla="*/ 0 h 4094557"/>
              <a:gd name="connsiteX2" fmla="*/ 8357944 w 8357944"/>
              <a:gd name="connsiteY2" fmla="*/ 4051013 h 4094557"/>
              <a:gd name="connsiteX3" fmla="*/ 23223 w 8357944"/>
              <a:gd name="connsiteY3" fmla="*/ 4094557 h 4094557"/>
              <a:gd name="connsiteX4" fmla="*/ 0 w 8357944"/>
              <a:gd name="connsiteY4" fmla="*/ 0 h 4094557"/>
              <a:gd name="connsiteX0" fmla="*/ 0 w 8357944"/>
              <a:gd name="connsiteY0" fmla="*/ 0 h 4094557"/>
              <a:gd name="connsiteX1" fmla="*/ 8315852 w 8357944"/>
              <a:gd name="connsiteY1" fmla="*/ 14514 h 4094557"/>
              <a:gd name="connsiteX2" fmla="*/ 8357944 w 8357944"/>
              <a:gd name="connsiteY2" fmla="*/ 4051013 h 4094557"/>
              <a:gd name="connsiteX3" fmla="*/ 23223 w 8357944"/>
              <a:gd name="connsiteY3" fmla="*/ 4094557 h 4094557"/>
              <a:gd name="connsiteX4" fmla="*/ 0 w 8357944"/>
              <a:gd name="connsiteY4" fmla="*/ 0 h 4094557"/>
              <a:gd name="connsiteX0" fmla="*/ 0 w 8357944"/>
              <a:gd name="connsiteY0" fmla="*/ 0 h 4051013"/>
              <a:gd name="connsiteX1" fmla="*/ 8315852 w 8357944"/>
              <a:gd name="connsiteY1" fmla="*/ 14514 h 4051013"/>
              <a:gd name="connsiteX2" fmla="*/ 8357944 w 8357944"/>
              <a:gd name="connsiteY2" fmla="*/ 4051013 h 4051013"/>
              <a:gd name="connsiteX3" fmla="*/ 8709 w 8357944"/>
              <a:gd name="connsiteY3" fmla="*/ 3404938 h 4051013"/>
              <a:gd name="connsiteX4" fmla="*/ 0 w 8357944"/>
              <a:gd name="connsiteY4" fmla="*/ 0 h 4051013"/>
              <a:gd name="connsiteX0" fmla="*/ 0 w 8343430"/>
              <a:gd name="connsiteY0" fmla="*/ 0 h 3407369"/>
              <a:gd name="connsiteX1" fmla="*/ 8315852 w 8343430"/>
              <a:gd name="connsiteY1" fmla="*/ 14514 h 3407369"/>
              <a:gd name="connsiteX2" fmla="*/ 8343430 w 8343430"/>
              <a:gd name="connsiteY2" fmla="*/ 3407369 h 3407369"/>
              <a:gd name="connsiteX3" fmla="*/ 8709 w 8343430"/>
              <a:gd name="connsiteY3" fmla="*/ 3404938 h 3407369"/>
              <a:gd name="connsiteX4" fmla="*/ 0 w 8343430"/>
              <a:gd name="connsiteY4" fmla="*/ 0 h 340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3430" h="3407369">
                <a:moveTo>
                  <a:pt x="0" y="0"/>
                </a:moveTo>
                <a:lnTo>
                  <a:pt x="8315852" y="14514"/>
                </a:lnTo>
                <a:lnTo>
                  <a:pt x="8343430" y="3407369"/>
                </a:lnTo>
                <a:lnTo>
                  <a:pt x="8709" y="340493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numCol="2" spcCol="720000" rtlCol="0">
            <a:spAutoFit/>
          </a:bodyPr>
          <a:lstStyle/>
          <a:p>
            <a:pPr fontAlgn="base"/>
            <a:r>
              <a:rPr lang="pt-BR" sz="2800" dirty="0" smtClean="0"/>
              <a:t>1.16 ...</a:t>
            </a:r>
            <a:r>
              <a:rPr lang="pt-BR" sz="3200" dirty="0" smtClean="0"/>
              <a:t> </a:t>
            </a:r>
            <a:r>
              <a:rPr lang="pt-BR" sz="3200" b="1" dirty="0" smtClean="0">
                <a:solidFill>
                  <a:srgbClr val="FF0000"/>
                </a:solidFill>
              </a:rPr>
              <a:t>contra as cidades fortificadas e contra as torres elevadas.</a:t>
            </a:r>
            <a:endParaRPr lang="pt-BR" sz="2800" b="1" dirty="0" smtClean="0">
              <a:solidFill>
                <a:srgbClr val="FF0000"/>
              </a:solidFill>
            </a:endParaRPr>
          </a:p>
          <a:p>
            <a:endParaRPr lang="pt-BR" sz="2800" dirty="0" smtClean="0"/>
          </a:p>
          <a:p>
            <a:r>
              <a:rPr lang="pt-BR" sz="2800" dirty="0" smtClean="0"/>
              <a:t>2.15 ....</a:t>
            </a:r>
            <a:r>
              <a:rPr lang="pt-BR" sz="3200" b="1" dirty="0" smtClean="0">
                <a:solidFill>
                  <a:srgbClr val="FF0000"/>
                </a:solidFill>
              </a:rPr>
              <a:t>Eu sou a única, e não há outra além de mim</a:t>
            </a:r>
            <a:r>
              <a:rPr lang="pt-BR" sz="3200" dirty="0" smtClean="0">
                <a:solidFill>
                  <a:srgbClr val="FF0000"/>
                </a:solidFill>
              </a:rPr>
              <a:t>.</a:t>
            </a:r>
            <a:r>
              <a:rPr lang="pt-BR" sz="3200" dirty="0" smtClean="0"/>
              <a:t> (...)</a:t>
            </a:r>
            <a:endParaRPr lang="pt-BR" sz="2800" dirty="0" smtClean="0"/>
          </a:p>
          <a:p>
            <a:r>
              <a:rPr lang="pt-BR" sz="2800" dirty="0" smtClean="0"/>
              <a:t> 3.8 </a:t>
            </a:r>
            <a:r>
              <a:rPr lang="pt-BR" sz="3200" dirty="0" smtClean="0"/>
              <a:t>... </a:t>
            </a:r>
            <a:r>
              <a:rPr lang="pt-BR" sz="3200" b="1" dirty="0" smtClean="0">
                <a:solidFill>
                  <a:srgbClr val="FF0000"/>
                </a:solidFill>
              </a:rPr>
              <a:t>Decidi AJUNTAR AS NAÇÕES</a:t>
            </a:r>
            <a:r>
              <a:rPr lang="pt-BR" sz="3200" dirty="0" smtClean="0">
                <a:solidFill>
                  <a:srgbClr val="FF0000"/>
                </a:solidFill>
              </a:rPr>
              <a:t>, </a:t>
            </a:r>
            <a:r>
              <a:rPr lang="pt-BR" sz="3200" b="1" dirty="0" smtClean="0">
                <a:solidFill>
                  <a:srgbClr val="FF0000"/>
                </a:solidFill>
              </a:rPr>
              <a:t>REUNIR OS REINOS e derramar a minha ira sobre eles</a:t>
            </a:r>
            <a:r>
              <a:rPr lang="pt-BR" sz="3200" dirty="0" smtClean="0"/>
              <a:t>, toda a minha impetuosa indignação. O mundo inteiro será consumido pelo fogo da minha zelosa ira</a:t>
            </a:r>
            <a:r>
              <a:rPr lang="pt-BR" sz="2800" dirty="0" smtClean="0"/>
              <a:t>.</a:t>
            </a:r>
            <a:endParaRPr lang="pt-BR" sz="1500" dirty="0" smtClean="0"/>
          </a:p>
          <a:p>
            <a:pPr algn="just">
              <a:lnSpc>
                <a:spcPct val="150000"/>
              </a:lnSpc>
            </a:pPr>
            <a:endParaRPr lang="pt-BR" dirty="0" smtClean="0"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386756" y="5626750"/>
            <a:ext cx="83320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262262"/>
                </a:solidFill>
                <a:latin typeface="+mj-lt"/>
                <a:cs typeface="Arial" pitchFamily="34" charset="0"/>
              </a:rPr>
              <a:t>O Juízo</a:t>
            </a:r>
            <a:r>
              <a:rPr lang="pt-BR" sz="4400" dirty="0" smtClean="0">
                <a:solidFill>
                  <a:srgbClr val="262262"/>
                </a:solidFill>
                <a:latin typeface="+mj-lt"/>
                <a:cs typeface="Arial" pitchFamily="34" charset="0"/>
              </a:rPr>
              <a:t>» Sofonias 1.14-16; 2.15; 3.8</a:t>
            </a:r>
            <a:endParaRPr lang="pt-BR" sz="4400" dirty="0">
              <a:solidFill>
                <a:srgbClr val="26226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9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7504" y="1844824"/>
            <a:ext cx="8928992" cy="3096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Conexão Digital aponta para um momento </a:t>
            </a:r>
            <a:r>
              <a:rPr lang="pt-BR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escatológico?</a:t>
            </a:r>
            <a:endParaRPr lang="pt-BR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2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27058" y="-27384"/>
            <a:ext cx="9171058" cy="6885384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800" b="1" dirty="0" smtClean="0">
                <a:solidFill>
                  <a:schemeClr val="tx1"/>
                </a:solidFill>
              </a:rPr>
              <a:t>A globalização, via conexão digital, é um grande paradoxo, pois ao mesmo tempo pode representar juízo de Deus e instrumento de redenção da criação. Juízo e Graça.</a:t>
            </a:r>
            <a:endParaRPr lang="pt-BR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7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1408"/>
            <a:ext cx="9144000" cy="2315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404664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Que bom que você compareceu a esta aula!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013176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Que Deus lhe dê</a:t>
            </a:r>
          </a:p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uma ótima semana!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22413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483385" y="32279"/>
            <a:ext cx="3740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Conexão Digital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535715"/>
              </p:ext>
            </p:extLst>
          </p:nvPr>
        </p:nvGraphicFramePr>
        <p:xfrm>
          <a:off x="0" y="810108"/>
          <a:ext cx="9144000" cy="5936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868"/>
                <a:gridCol w="1800381"/>
                <a:gridCol w="2592271"/>
                <a:gridCol w="3254480"/>
              </a:tblGrid>
              <a:tr h="1641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População</a:t>
                      </a:r>
                      <a:endParaRPr lang="pt-BR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Acesso à internet em 2014</a:t>
                      </a:r>
                      <a:endParaRPr lang="pt-BR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Acesso (2020)</a:t>
                      </a:r>
                      <a:endParaRPr lang="pt-BR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</a:tr>
              <a:tr h="1302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Mundo</a:t>
                      </a:r>
                      <a:endParaRPr lang="pt-BR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7 bilhões</a:t>
                      </a:r>
                      <a:endParaRPr lang="pt-BR" sz="2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2,8 bilhões (40%)</a:t>
                      </a:r>
                      <a:endParaRPr lang="pt-BR" sz="2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74%</a:t>
                      </a:r>
                      <a:endParaRPr lang="pt-BR" sz="2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</a:tr>
              <a:tr h="1641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Brasil</a:t>
                      </a:r>
                      <a:endParaRPr lang="pt-BR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198 milhões</a:t>
                      </a:r>
                      <a:endParaRPr lang="pt-BR" sz="2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102 milhões (51,6%)</a:t>
                      </a:r>
                      <a:endParaRPr lang="pt-BR" sz="2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95%</a:t>
                      </a:r>
                      <a:endParaRPr lang="pt-BR" sz="2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</a:tr>
              <a:tr h="1351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Iraque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(</a:t>
                      </a:r>
                      <a:r>
                        <a:rPr lang="pt-BR" sz="1600" dirty="0">
                          <a:effectLst/>
                        </a:rPr>
                        <a:t>2012)</a:t>
                      </a:r>
                      <a:endParaRPr lang="pt-BR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32 milhões</a:t>
                      </a:r>
                      <a:endParaRPr lang="pt-BR" sz="2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2,2 milhão (7,1%)</a:t>
                      </a:r>
                      <a:endParaRPr lang="pt-BR" sz="2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Cerca de 60%</a:t>
                      </a:r>
                      <a:endParaRPr lang="pt-BR" sz="2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622853"/>
            <a:ext cx="4464496" cy="16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27058" y="-27384"/>
            <a:ext cx="9171058" cy="6885384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13290" y="186272"/>
            <a:ext cx="5349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Conexão Digital Global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-684584" y="1412776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chemeClr val="tx1"/>
                </a:solidFill>
              </a:rPr>
              <a:t>Processo de integração global da cultura;</a:t>
            </a:r>
          </a:p>
          <a:p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95536" y="2132856"/>
            <a:ext cx="8229600" cy="853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televisão e jornais deixarão de ser uma hegemonia;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95536" y="2924944"/>
            <a:ext cx="8229600" cy="853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ONU vê a globalização como megatendência que moldará todas as tendências;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95536" y="3789040"/>
            <a:ext cx="8229600" cy="12856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Há um </a:t>
            </a:r>
            <a:r>
              <a:rPr kumimoji="0" lang="pt-B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empoderamento</a:t>
            </a: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do homem, pois ele tem acesso à biblioteca mundial, reduz distâncias geográficas e culturais. (Pierre Levy)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5229200"/>
            <a:ext cx="8229600" cy="781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 novas tecnologias, tais como computadores em rede e </a:t>
            </a:r>
            <a:r>
              <a:rPr kumimoji="0" lang="pt-BR" sz="1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smarthphones</a:t>
            </a:r>
            <a:r>
              <a:rPr kumimoji="0" lang="pt-BR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estão moldando a nossa sociedade – estamos mais acelerados;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27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2"/>
          <p:cNvSpPr/>
          <p:nvPr/>
        </p:nvSpPr>
        <p:spPr>
          <a:xfrm>
            <a:off x="5090123" y="2276872"/>
            <a:ext cx="40259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Ainda não vemos as consequências desta revolução</a:t>
            </a:r>
            <a:r>
              <a:rPr lang="pt-BR" sz="4000" dirty="0" smtClean="0">
                <a:solidFill>
                  <a:schemeClr val="bg1"/>
                </a:solidFill>
              </a:rPr>
              <a:t>, pois seus efeitos serão observados em várias gerações. </a:t>
            </a:r>
            <a:endParaRPr lang="pt-BR" sz="4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611" y="188640"/>
            <a:ext cx="2771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</a:rPr>
              <a:t>Pierre Levy</a:t>
            </a:r>
            <a:endParaRPr lang="pt-BR" sz="4400" dirty="0">
              <a:solidFill>
                <a:schemeClr val="bg1"/>
              </a:solidFill>
              <a:latin typeface="+mj-lt"/>
              <a:cs typeface="Myriad Arabic" pitchFamily="50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" y="2276872"/>
            <a:ext cx="4854617" cy="323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27058" y="-27384"/>
            <a:ext cx="9171058" cy="6885384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800" dirty="0">
                <a:solidFill>
                  <a:schemeClr val="tx1"/>
                </a:solidFill>
              </a:rPr>
              <a:t>O que a Bíblia tem a dizer sobre esta Conexão Global?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3290" y="186272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36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13290" y="186272"/>
            <a:ext cx="7323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A</a:t>
            </a:r>
            <a:r>
              <a:rPr lang="pt-BR" sz="4400" b="1" dirty="0" smtClean="0">
                <a:solidFill>
                  <a:schemeClr val="bg1"/>
                </a:solidFill>
              </a:rPr>
              <a:t> história aponta para um fim.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Espaço Reservado para Conteúdo 3"/>
          <p:cNvGraphicFramePr>
            <a:graphicFrameLocks/>
          </p:cNvGraphicFramePr>
          <p:nvPr/>
        </p:nvGraphicFramePr>
        <p:xfrm>
          <a:off x="0" y="1600200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65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3" name="Grupo 2"/>
          <p:cNvGrpSpPr/>
          <p:nvPr/>
        </p:nvGrpSpPr>
        <p:grpSpPr>
          <a:xfrm>
            <a:off x="4860032" y="2349836"/>
            <a:ext cx="3632804" cy="3455428"/>
            <a:chOff x="351254" y="1296148"/>
            <a:chExt cx="3632804" cy="3455428"/>
          </a:xfrm>
        </p:grpSpPr>
        <p:sp>
          <p:nvSpPr>
            <p:cNvPr id="4" name="Forma 3"/>
            <p:cNvSpPr/>
            <p:nvPr/>
          </p:nvSpPr>
          <p:spPr>
            <a:xfrm>
              <a:off x="351254" y="1296148"/>
              <a:ext cx="3632804" cy="3455428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Forma 4"/>
            <p:cNvSpPr/>
            <p:nvPr/>
          </p:nvSpPr>
          <p:spPr>
            <a:xfrm>
              <a:off x="1246952" y="2171320"/>
              <a:ext cx="1841408" cy="17050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700" kern="1200" dirty="0" smtClean="0"/>
                <a:t>A Missão de Deus</a:t>
              </a:r>
              <a:endParaRPr lang="pt-BR" sz="3700" kern="1200" dirty="0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652094" y="2261168"/>
            <a:ext cx="3665197" cy="3376164"/>
            <a:chOff x="4762829" y="1216158"/>
            <a:chExt cx="3665197" cy="3376164"/>
          </a:xfrm>
        </p:grpSpPr>
        <p:sp>
          <p:nvSpPr>
            <p:cNvPr id="7" name="Forma 6"/>
            <p:cNvSpPr/>
            <p:nvPr/>
          </p:nvSpPr>
          <p:spPr>
            <a:xfrm>
              <a:off x="4762829" y="1216158"/>
              <a:ext cx="3665197" cy="3376164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4"/>
            <p:cNvSpPr/>
            <p:nvPr/>
          </p:nvSpPr>
          <p:spPr>
            <a:xfrm>
              <a:off x="5478095" y="2007008"/>
              <a:ext cx="2234665" cy="1735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800" kern="1200" dirty="0" smtClean="0"/>
                <a:t>Soberania absoluta</a:t>
              </a:r>
              <a:endParaRPr lang="pt-BR" sz="3800" kern="1200" dirty="0"/>
            </a:p>
          </p:txBody>
        </p:sp>
      </p:grpSp>
      <p:sp>
        <p:nvSpPr>
          <p:cNvPr id="9" name="Forma 8"/>
          <p:cNvSpPr/>
          <p:nvPr/>
        </p:nvSpPr>
        <p:spPr>
          <a:xfrm rot="4566614">
            <a:off x="929914" y="1515105"/>
            <a:ext cx="3020231" cy="3020231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Seta circular 9"/>
          <p:cNvSpPr/>
          <p:nvPr/>
        </p:nvSpPr>
        <p:spPr>
          <a:xfrm rot="17369019">
            <a:off x="4551364" y="1100469"/>
            <a:ext cx="3994499" cy="3994499"/>
          </a:xfrm>
          <a:prstGeom prst="circularArrow">
            <a:avLst>
              <a:gd name="adj1" fmla="val 4878"/>
              <a:gd name="adj2" fmla="val 312630"/>
              <a:gd name="adj3" fmla="val 3251725"/>
              <a:gd name="adj4" fmla="val 15079066"/>
              <a:gd name="adj5" fmla="val 569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93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27058" y="-27384"/>
            <a:ext cx="9171058" cy="6885384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800" dirty="0">
                <a:solidFill>
                  <a:schemeClr val="tx1"/>
                </a:solidFill>
              </a:rPr>
              <a:t>O que a Bíblia tem a dizer sobre esta Conexão Global?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3290" y="186272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36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3026</Words>
  <Application>Microsoft Office PowerPoint</Application>
  <PresentationFormat>Apresentação na tela (4:3)</PresentationFormat>
  <Paragraphs>191</Paragraphs>
  <Slides>30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Calibri</vt:lpstr>
      <vt:lpstr>Myriad Arabic</vt:lpstr>
      <vt:lpstr>Times New Roman</vt:lpstr>
      <vt:lpstr>Open 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Diante destas verdades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WOBi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Dantas da Silva</dc:creator>
  <cp:lastModifiedBy>house</cp:lastModifiedBy>
  <cp:revision>93</cp:revision>
  <dcterms:created xsi:type="dcterms:W3CDTF">2015-02-04T17:18:02Z</dcterms:created>
  <dcterms:modified xsi:type="dcterms:W3CDTF">2015-05-31T13:01:17Z</dcterms:modified>
</cp:coreProperties>
</file>