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416" r:id="rId2"/>
    <p:sldId id="443" r:id="rId3"/>
    <p:sldId id="357" r:id="rId4"/>
    <p:sldId id="395" r:id="rId5"/>
    <p:sldId id="430" r:id="rId6"/>
    <p:sldId id="398" r:id="rId7"/>
    <p:sldId id="444" r:id="rId8"/>
    <p:sldId id="445" r:id="rId9"/>
    <p:sldId id="400" r:id="rId10"/>
    <p:sldId id="358" r:id="rId11"/>
    <p:sldId id="452" r:id="rId12"/>
    <p:sldId id="431" r:id="rId13"/>
    <p:sldId id="428" r:id="rId14"/>
    <p:sldId id="386" r:id="rId15"/>
    <p:sldId id="385" r:id="rId16"/>
    <p:sldId id="429" r:id="rId17"/>
    <p:sldId id="382" r:id="rId18"/>
    <p:sldId id="390" r:id="rId19"/>
    <p:sldId id="387" r:id="rId20"/>
    <p:sldId id="365" r:id="rId21"/>
    <p:sldId id="370" r:id="rId22"/>
    <p:sldId id="446" r:id="rId23"/>
    <p:sldId id="453" r:id="rId24"/>
    <p:sldId id="366" r:id="rId25"/>
    <p:sldId id="374" r:id="rId26"/>
    <p:sldId id="392" r:id="rId27"/>
    <p:sldId id="367" r:id="rId28"/>
    <p:sldId id="451" r:id="rId29"/>
    <p:sldId id="435" r:id="rId30"/>
    <p:sldId id="434" r:id="rId31"/>
    <p:sldId id="389" r:id="rId32"/>
    <p:sldId id="425" r:id="rId33"/>
    <p:sldId id="432" r:id="rId34"/>
    <p:sldId id="388" r:id="rId35"/>
    <p:sldId id="409" r:id="rId36"/>
    <p:sldId id="455" r:id="rId37"/>
    <p:sldId id="454" r:id="rId38"/>
    <p:sldId id="378" r:id="rId39"/>
    <p:sldId id="448" r:id="rId40"/>
    <p:sldId id="342" r:id="rId41"/>
    <p:sldId id="450" r:id="rId42"/>
    <p:sldId id="449" r:id="rId43"/>
    <p:sldId id="343" r:id="rId44"/>
    <p:sldId id="410" r:id="rId45"/>
    <p:sldId id="402" r:id="rId46"/>
    <p:sldId id="381" r:id="rId47"/>
    <p:sldId id="401" r:id="rId48"/>
    <p:sldId id="436" r:id="rId49"/>
    <p:sldId id="412" r:id="rId50"/>
    <p:sldId id="379" r:id="rId51"/>
    <p:sldId id="39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31"/>
    <a:srgbClr val="262262"/>
    <a:srgbClr val="2C91D0"/>
    <a:srgbClr val="1C9448"/>
    <a:srgbClr val="63C8DB"/>
    <a:srgbClr val="A97B45"/>
    <a:srgbClr val="F89B33"/>
    <a:srgbClr val="74B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0409" autoAdjust="0"/>
  </p:normalViewPr>
  <p:slideViewPr>
    <p:cSldViewPr showGuides="1">
      <p:cViewPr>
        <p:scale>
          <a:sx n="70" d="100"/>
          <a:sy n="70" d="100"/>
        </p:scale>
        <p:origin x="-138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58C6F-8AFF-4C33-9BBE-91EA0C236B1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BR"/>
        </a:p>
      </dgm:t>
    </dgm:pt>
    <dgm:pt modelId="{81BD51E6-CE0E-464B-8625-1344C49C6634}">
      <dgm:prSet phldrT="[Texto]"/>
      <dgm:spPr/>
      <dgm:t>
        <a:bodyPr/>
        <a:lstStyle/>
        <a:p>
          <a:r>
            <a:rPr lang="pt-BR" dirty="0" smtClean="0"/>
            <a:t>pensadores</a:t>
          </a:r>
          <a:endParaRPr lang="pt-BR" dirty="0"/>
        </a:p>
      </dgm:t>
    </dgm:pt>
    <dgm:pt modelId="{BAA48D21-17F6-4615-8202-6B17593C1643}" type="parTrans" cxnId="{5BCE16F0-4AD5-4342-BEA6-0E961B9F8704}">
      <dgm:prSet/>
      <dgm:spPr/>
      <dgm:t>
        <a:bodyPr/>
        <a:lstStyle/>
        <a:p>
          <a:endParaRPr lang="pt-BR"/>
        </a:p>
      </dgm:t>
    </dgm:pt>
    <dgm:pt modelId="{5F7AE89B-89F3-415B-BBB3-C877028EC06D}" type="sibTrans" cxnId="{5BCE16F0-4AD5-4342-BEA6-0E961B9F8704}">
      <dgm:prSet/>
      <dgm:spPr/>
      <dgm:t>
        <a:bodyPr/>
        <a:lstStyle/>
        <a:p>
          <a:endParaRPr lang="pt-BR"/>
        </a:p>
      </dgm:t>
    </dgm:pt>
    <dgm:pt modelId="{CFEB223B-3DE4-4531-8BC2-CFA3C7F68FE7}">
      <dgm:prSet phldrT="[Texto]"/>
      <dgm:spPr/>
      <dgm:t>
        <a:bodyPr/>
        <a:lstStyle/>
        <a:p>
          <a:r>
            <a:rPr lang="pt-BR" dirty="0" smtClean="0"/>
            <a:t>escravos</a:t>
          </a:r>
          <a:endParaRPr lang="pt-BR" dirty="0"/>
        </a:p>
      </dgm:t>
    </dgm:pt>
    <dgm:pt modelId="{B08F0F86-93CF-4A41-8529-D3578C170CB0}" type="parTrans" cxnId="{3D114D3B-5AC5-487F-B4DF-EC44DEC2530F}">
      <dgm:prSet/>
      <dgm:spPr/>
      <dgm:t>
        <a:bodyPr/>
        <a:lstStyle/>
        <a:p>
          <a:endParaRPr lang="pt-BR"/>
        </a:p>
      </dgm:t>
    </dgm:pt>
    <dgm:pt modelId="{59CC5F6D-13C6-4ECB-8377-A13EF7EE4186}" type="sibTrans" cxnId="{3D114D3B-5AC5-487F-B4DF-EC44DEC2530F}">
      <dgm:prSet/>
      <dgm:spPr/>
      <dgm:t>
        <a:bodyPr/>
        <a:lstStyle/>
        <a:p>
          <a:endParaRPr lang="pt-BR"/>
        </a:p>
      </dgm:t>
    </dgm:pt>
    <dgm:pt modelId="{B9AA2EE0-52C9-46CA-AD64-A0FFF79E77CB}" type="pres">
      <dgm:prSet presAssocID="{A0558C6F-8AFF-4C33-9BBE-91EA0C236B1B}" presName="compositeShape" presStyleCnt="0">
        <dgm:presLayoutVars>
          <dgm:chMax val="2"/>
          <dgm:dir/>
          <dgm:resizeHandles val="exact"/>
        </dgm:presLayoutVars>
      </dgm:prSet>
      <dgm:spPr/>
      <dgm:t>
        <a:bodyPr/>
        <a:lstStyle/>
        <a:p>
          <a:endParaRPr lang="pt-BR"/>
        </a:p>
      </dgm:t>
    </dgm:pt>
    <dgm:pt modelId="{A0D2DA29-F681-48BA-B50B-828DE06EF5AE}" type="pres">
      <dgm:prSet presAssocID="{A0558C6F-8AFF-4C33-9BBE-91EA0C236B1B}" presName="divider" presStyleLbl="fgShp" presStyleIdx="0" presStyleCnt="1"/>
      <dgm:spPr/>
    </dgm:pt>
    <dgm:pt modelId="{11EB608E-CC13-4D22-ADBA-859712A2E306}" type="pres">
      <dgm:prSet presAssocID="{81BD51E6-CE0E-464B-8625-1344C49C6634}" presName="downArrow" presStyleLbl="node1" presStyleIdx="0" presStyleCnt="2"/>
      <dgm:spPr/>
    </dgm:pt>
    <dgm:pt modelId="{2928F3E1-A10D-4EEA-9989-721577677A90}" type="pres">
      <dgm:prSet presAssocID="{81BD51E6-CE0E-464B-8625-1344C49C6634}" presName="downArrowText" presStyleLbl="revTx" presStyleIdx="0" presStyleCnt="2">
        <dgm:presLayoutVars>
          <dgm:bulletEnabled val="1"/>
        </dgm:presLayoutVars>
      </dgm:prSet>
      <dgm:spPr/>
      <dgm:t>
        <a:bodyPr/>
        <a:lstStyle/>
        <a:p>
          <a:endParaRPr lang="pt-BR"/>
        </a:p>
      </dgm:t>
    </dgm:pt>
    <dgm:pt modelId="{63EF0EF0-4827-430F-A83F-369BFC26F07E}" type="pres">
      <dgm:prSet presAssocID="{CFEB223B-3DE4-4531-8BC2-CFA3C7F68FE7}" presName="upArrow" presStyleLbl="node1" presStyleIdx="1" presStyleCnt="2"/>
      <dgm:spPr/>
    </dgm:pt>
    <dgm:pt modelId="{6573E602-6F67-410F-AAB4-0767410F1067}" type="pres">
      <dgm:prSet presAssocID="{CFEB223B-3DE4-4531-8BC2-CFA3C7F68FE7}" presName="upArrowText" presStyleLbl="revTx" presStyleIdx="1" presStyleCnt="2">
        <dgm:presLayoutVars>
          <dgm:bulletEnabled val="1"/>
        </dgm:presLayoutVars>
      </dgm:prSet>
      <dgm:spPr/>
      <dgm:t>
        <a:bodyPr/>
        <a:lstStyle/>
        <a:p>
          <a:endParaRPr lang="pt-BR"/>
        </a:p>
      </dgm:t>
    </dgm:pt>
  </dgm:ptLst>
  <dgm:cxnLst>
    <dgm:cxn modelId="{3D114D3B-5AC5-487F-B4DF-EC44DEC2530F}" srcId="{A0558C6F-8AFF-4C33-9BBE-91EA0C236B1B}" destId="{CFEB223B-3DE4-4531-8BC2-CFA3C7F68FE7}" srcOrd="1" destOrd="0" parTransId="{B08F0F86-93CF-4A41-8529-D3578C170CB0}" sibTransId="{59CC5F6D-13C6-4ECB-8377-A13EF7EE4186}"/>
    <dgm:cxn modelId="{5ECAF8EF-0EDB-4818-9816-B12BFC9A5B83}" type="presOf" srcId="{CFEB223B-3DE4-4531-8BC2-CFA3C7F68FE7}" destId="{6573E602-6F67-410F-AAB4-0767410F1067}" srcOrd="0" destOrd="0" presId="urn:microsoft.com/office/officeart/2005/8/layout/arrow3"/>
    <dgm:cxn modelId="{DBF2A58E-86ED-43AE-8D63-5C86D84D3A2C}" type="presOf" srcId="{A0558C6F-8AFF-4C33-9BBE-91EA0C236B1B}" destId="{B9AA2EE0-52C9-46CA-AD64-A0FFF79E77CB}" srcOrd="0" destOrd="0" presId="urn:microsoft.com/office/officeart/2005/8/layout/arrow3"/>
    <dgm:cxn modelId="{5BCE16F0-4AD5-4342-BEA6-0E961B9F8704}" srcId="{A0558C6F-8AFF-4C33-9BBE-91EA0C236B1B}" destId="{81BD51E6-CE0E-464B-8625-1344C49C6634}" srcOrd="0" destOrd="0" parTransId="{BAA48D21-17F6-4615-8202-6B17593C1643}" sibTransId="{5F7AE89B-89F3-415B-BBB3-C877028EC06D}"/>
    <dgm:cxn modelId="{9AFA180C-EB86-4AEE-AC66-ADF6EB9B1C74}" type="presOf" srcId="{81BD51E6-CE0E-464B-8625-1344C49C6634}" destId="{2928F3E1-A10D-4EEA-9989-721577677A90}" srcOrd="0" destOrd="0" presId="urn:microsoft.com/office/officeart/2005/8/layout/arrow3"/>
    <dgm:cxn modelId="{6A232E9A-7B23-4FA9-8CAB-9F66458DD5D9}" type="presParOf" srcId="{B9AA2EE0-52C9-46CA-AD64-A0FFF79E77CB}" destId="{A0D2DA29-F681-48BA-B50B-828DE06EF5AE}" srcOrd="0" destOrd="0" presId="urn:microsoft.com/office/officeart/2005/8/layout/arrow3"/>
    <dgm:cxn modelId="{8D3B5AF6-1F11-4FA3-838B-73E486D1BE3F}" type="presParOf" srcId="{B9AA2EE0-52C9-46CA-AD64-A0FFF79E77CB}" destId="{11EB608E-CC13-4D22-ADBA-859712A2E306}" srcOrd="1" destOrd="0" presId="urn:microsoft.com/office/officeart/2005/8/layout/arrow3"/>
    <dgm:cxn modelId="{F8AE657D-5FBB-45F6-8690-881FDEE1E962}" type="presParOf" srcId="{B9AA2EE0-52C9-46CA-AD64-A0FFF79E77CB}" destId="{2928F3E1-A10D-4EEA-9989-721577677A90}" srcOrd="2" destOrd="0" presId="urn:microsoft.com/office/officeart/2005/8/layout/arrow3"/>
    <dgm:cxn modelId="{7ECBCAF3-4D3B-4FA4-B831-16420B4C2814}" type="presParOf" srcId="{B9AA2EE0-52C9-46CA-AD64-A0FFF79E77CB}" destId="{63EF0EF0-4827-430F-A83F-369BFC26F07E}" srcOrd="3" destOrd="0" presId="urn:microsoft.com/office/officeart/2005/8/layout/arrow3"/>
    <dgm:cxn modelId="{28AB4173-F810-4FFC-9185-55B38E353D79}" type="presParOf" srcId="{B9AA2EE0-52C9-46CA-AD64-A0FFF79E77CB}" destId="{6573E602-6F67-410F-AAB4-0767410F10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2DA29-F681-48BA-B50B-828DE06EF5AE}">
      <dsp:nvSpPr>
        <dsp:cNvPr id="0" name=""/>
        <dsp:cNvSpPr/>
      </dsp:nvSpPr>
      <dsp:spPr>
        <a:xfrm rot="21300000">
          <a:off x="25254" y="1794666"/>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B608E-CC13-4D22-ADBA-859712A2E306}">
      <dsp:nvSpPr>
        <dsp:cNvPr id="0" name=""/>
        <dsp:cNvSpPr/>
      </dsp:nvSpPr>
      <dsp:spPr>
        <a:xfrm>
          <a:off x="987552" y="226298"/>
          <a:ext cx="2468880" cy="181038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8F3E1-A10D-4EEA-9989-721577677A90}">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pt-BR" sz="3500" kern="1200" dirty="0" smtClean="0"/>
            <a:t>pensadores</a:t>
          </a:r>
          <a:endParaRPr lang="pt-BR" sz="3500" kern="1200" dirty="0"/>
        </a:p>
      </dsp:txBody>
      <dsp:txXfrm>
        <a:off x="4361687" y="0"/>
        <a:ext cx="2633472" cy="1900904"/>
      </dsp:txXfrm>
    </dsp:sp>
    <dsp:sp modelId="{63EF0EF0-4827-430F-A83F-369BFC26F07E}">
      <dsp:nvSpPr>
        <dsp:cNvPr id="0" name=""/>
        <dsp:cNvSpPr/>
      </dsp:nvSpPr>
      <dsp:spPr>
        <a:xfrm>
          <a:off x="4773168" y="2489279"/>
          <a:ext cx="2468880" cy="181038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3E602-6F67-410F-AAB4-0767410F1067}">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pt-BR" sz="3500" kern="1200" dirty="0" smtClean="0"/>
            <a:t>escravos</a:t>
          </a:r>
          <a:endParaRPr lang="pt-BR" sz="3500" kern="1200" dirty="0"/>
        </a:p>
      </dsp:txBody>
      <dsp:txXfrm>
        <a:off x="1234440" y="2625058"/>
        <a:ext cx="2633472" cy="190090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04338-CFCF-4AE1-915C-E1B9DDB84043}" type="datetimeFigureOut">
              <a:rPr lang="pt-BR" smtClean="0"/>
              <a:pPr/>
              <a:t>24/05/2015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EB6D5-91E4-4133-9B58-9EFB116F0E44}" type="slidenum">
              <a:rPr lang="pt-BR" smtClean="0"/>
              <a:pPr/>
              <a:t>‹nº›</a:t>
            </a:fld>
            <a:endParaRPr lang="pt-BR"/>
          </a:p>
        </p:txBody>
      </p:sp>
    </p:spTree>
    <p:extLst>
      <p:ext uri="{BB962C8B-B14F-4D97-AF65-F5344CB8AC3E}">
        <p14:creationId xmlns:p14="http://schemas.microsoft.com/office/powerpoint/2010/main" val="134112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ibliaonline.com.br/acf/fp/4/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t.wikipedia.org/wiki/Anglicismo" TargetMode="External"/><Relationship Id="rId7" Type="http://schemas.openxmlformats.org/officeDocument/2006/relationships/hyperlink" Target="http://pt.wikipedia.org/wiki/Sexting#cite_note-WCAX-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pt.wikipedia.org/wiki/Sexting#cite_note-.C3.89poca-1" TargetMode="External"/><Relationship Id="rId5" Type="http://schemas.openxmlformats.org/officeDocument/2006/relationships/hyperlink" Target="http://pt.wikipedia.org/wiki/Adolescente" TargetMode="External"/><Relationship Id="rId4" Type="http://schemas.openxmlformats.org/officeDocument/2006/relationships/hyperlink" Target="http://pt.wikipedia.org/wiki/SM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echtudo.com.br/tudo-sobre/s/bitdefender-antiviru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Vimos na aula passada sobre os valores</a:t>
            </a:r>
            <a:r>
              <a:rPr lang="pt-BR" baseline="0" dirty="0" smtClean="0"/>
              <a:t> da pós-modernidade se multiplicando em toda a sociedade através dos principais meios tecnológicos.</a:t>
            </a:r>
          </a:p>
          <a:p>
            <a:r>
              <a:rPr lang="pt-BR" baseline="0" dirty="0" smtClean="0"/>
              <a:t>Vimos que em cinco anos 94% da população estará conectada.</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que você compartilha com seus amigos não fica só entre vocês. Informações pessoais nas redes sociais se tornam públicas. O que você divulga na rede dificilmente será removido depois. Os “cadeados” e bloqueios de acesso podem ser “quebrados” por pessoas mal intencionadas. Seus dados podem ser roubados e manipulados para ofender e mesmo chantagear.</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13</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Pessoas divulgam conteúdo que ofendem, humilham e ameaçam outra pessoa com fotos, vídeos, comentários violentos, causando vergonha e intimidação. Medo. </a:t>
            </a:r>
            <a:r>
              <a:rPr lang="pt-BR" dirty="0" err="1" smtClean="0"/>
              <a:t>Gutembeg</a:t>
            </a:r>
            <a:r>
              <a:rPr lang="pt-BR" baseline="0" dirty="0" smtClean="0"/>
              <a:t> descobriu que uma foto íntima vazou nas redes. Ele não dorme a noite, preocupado.</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Marcelinho, 11 anos, praticava diversas lutas. Na escola, mesmo sendo de pequena estatura, agendava dia e hora, via rede social, em que um coleguinha iria apanhar. O menino ameaçado sabia que seria o próximo a apanhar na sala. Já não dormia direito, não conseguia se concentrar nas aulas, durante uma semana. No dia marcado, na hora do recreio, Marcelinho e mais dois coleguinhas fecham a sala e começam a socar o estômago da vítima. Marcelinho escolhe mais uma vítima e agenda o dia “d”..... </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16</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Estes conceitos precisam estar claros para as nossas crianças. </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rtl="0"/>
            <a:r>
              <a:rPr lang="pt-BR" sz="1200" b="0" i="0" kern="1200" dirty="0" smtClean="0">
                <a:solidFill>
                  <a:schemeClr val="tx1"/>
                </a:solidFill>
                <a:effectLst/>
                <a:latin typeface="+mn-lt"/>
                <a:ea typeface="+mn-ea"/>
                <a:cs typeface="+mn-cs"/>
              </a:rPr>
              <a:t>Quanto ao mais, irmãos, tudo o que é verdadeiro, tudo o que é honesto, tudo o que é justo, tudo o que é puro, tudo o que é amável, tudo o que é de boa fama, se há alguma virtude, e se há algum louvor, nisso pensai. </a:t>
            </a:r>
            <a:r>
              <a:rPr lang="pt-BR" sz="1200" b="0" i="0" u="none" strike="noStrike" kern="1200" dirty="0" smtClean="0">
                <a:solidFill>
                  <a:schemeClr val="tx1"/>
                </a:solidFill>
                <a:effectLst/>
                <a:latin typeface="+mn-lt"/>
                <a:ea typeface="+mn-ea"/>
                <a:cs typeface="+mn-cs"/>
                <a:hlinkClick r:id="rId3"/>
              </a:rPr>
              <a:t>Filipenses 4:8</a:t>
            </a:r>
            <a:endParaRPr lang="pt-BR" sz="1200" b="0" i="0" kern="1200" dirty="0" smtClean="0">
              <a:solidFill>
                <a:schemeClr val="tx1"/>
              </a:solidFill>
              <a:effectLst/>
              <a:latin typeface="+mn-lt"/>
              <a:ea typeface="+mn-ea"/>
              <a:cs typeface="+mn-cs"/>
            </a:endParaRPr>
          </a:p>
          <a:p>
            <a:pPr rtl="0"/>
            <a:endParaRPr lang="pt-BR" sz="1200" b="0" i="0" kern="1200" dirty="0" smtClean="0">
              <a:solidFill>
                <a:schemeClr val="tx1"/>
              </a:solidFill>
              <a:effectLst/>
              <a:latin typeface="+mn-lt"/>
              <a:ea typeface="+mn-ea"/>
              <a:cs typeface="+mn-cs"/>
            </a:endParaRPr>
          </a:p>
          <a:p>
            <a:pPr rtl="0"/>
            <a:r>
              <a:rPr lang="pt-BR" sz="1200" b="0" i="0" kern="1200" dirty="0" smtClean="0">
                <a:solidFill>
                  <a:schemeClr val="tx1"/>
                </a:solidFill>
                <a:effectLst/>
                <a:latin typeface="+mn-lt"/>
                <a:ea typeface="+mn-ea"/>
                <a:cs typeface="+mn-cs"/>
              </a:rPr>
              <a:t>São os teus olhos a lâmpada do teu corpo; se os teus olhos forem bons, todo o teu corpo será luminoso; mas, se forem maus, o teu corpo ficará em trevas. Lucas 11.34</a:t>
            </a:r>
          </a:p>
          <a:p>
            <a:pPr rtl="0"/>
            <a:endParaRPr lang="pt-BR" sz="1200" b="0" i="0" kern="1200" dirty="0" smtClean="0">
              <a:solidFill>
                <a:schemeClr val="tx1"/>
              </a:solidFill>
              <a:effectLst/>
              <a:latin typeface="+mn-lt"/>
              <a:ea typeface="+mn-ea"/>
              <a:cs typeface="+mn-cs"/>
            </a:endParaRPr>
          </a:p>
          <a:p>
            <a:pPr rtl="0"/>
            <a:r>
              <a:rPr lang="pt-BR" sz="1200" b="0" i="0" kern="1200" dirty="0" smtClean="0">
                <a:solidFill>
                  <a:schemeClr val="tx1"/>
                </a:solidFill>
                <a:effectLst/>
                <a:latin typeface="+mn-lt"/>
                <a:ea typeface="+mn-ea"/>
                <a:cs typeface="+mn-cs"/>
              </a:rPr>
              <a:t>Seja a vossa moderação conhecida de todos os homens. Perto está o Senhor. </a:t>
            </a:r>
            <a:r>
              <a:rPr lang="pt-BR" sz="1200" b="0" i="0" kern="1200" dirty="0" err="1" smtClean="0">
                <a:solidFill>
                  <a:schemeClr val="tx1"/>
                </a:solidFill>
                <a:effectLst/>
                <a:latin typeface="+mn-lt"/>
                <a:ea typeface="+mn-ea"/>
                <a:cs typeface="+mn-cs"/>
              </a:rPr>
              <a:t>Fl</a:t>
            </a:r>
            <a:r>
              <a:rPr lang="pt-BR" sz="1200" b="0" i="0" kern="1200" dirty="0" smtClean="0">
                <a:solidFill>
                  <a:schemeClr val="tx1"/>
                </a:solidFill>
                <a:effectLst/>
                <a:latin typeface="+mn-lt"/>
                <a:ea typeface="+mn-ea"/>
                <a:cs typeface="+mn-cs"/>
              </a:rPr>
              <a:t> 4.5</a:t>
            </a: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19</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i="1" kern="1200" dirty="0" err="1" smtClean="0">
                <a:solidFill>
                  <a:schemeClr val="tx1"/>
                </a:solidFill>
                <a:effectLst/>
                <a:latin typeface="+mn-lt"/>
                <a:ea typeface="+mn-ea"/>
                <a:cs typeface="+mn-cs"/>
              </a:rPr>
              <a:t>Sexting</a:t>
            </a:r>
            <a:r>
              <a:rPr lang="pt-BR" sz="1200" b="0" i="0" kern="1200" dirty="0" smtClean="0">
                <a:solidFill>
                  <a:schemeClr val="tx1"/>
                </a:solidFill>
                <a:effectLst/>
                <a:latin typeface="+mn-lt"/>
                <a:ea typeface="+mn-ea"/>
                <a:cs typeface="+mn-cs"/>
              </a:rPr>
              <a:t> (contração de </a:t>
            </a:r>
            <a:r>
              <a:rPr lang="pt-BR" sz="1200" b="1" i="1" kern="1200" dirty="0" smtClean="0">
                <a:solidFill>
                  <a:schemeClr val="tx1"/>
                </a:solidFill>
                <a:effectLst/>
                <a:latin typeface="+mn-lt"/>
                <a:ea typeface="+mn-ea"/>
                <a:cs typeface="+mn-cs"/>
              </a:rPr>
              <a:t>sex</a:t>
            </a:r>
            <a:r>
              <a:rPr lang="pt-BR" sz="1200" b="0" i="0" kern="1200" dirty="0" smtClean="0">
                <a:solidFill>
                  <a:schemeClr val="tx1"/>
                </a:solidFill>
                <a:effectLst/>
                <a:latin typeface="+mn-lt"/>
                <a:ea typeface="+mn-ea"/>
                <a:cs typeface="+mn-cs"/>
              </a:rPr>
              <a:t> e </a:t>
            </a:r>
            <a:r>
              <a:rPr lang="pt-BR" sz="1200" b="1" i="1" kern="1200" dirty="0" err="1" smtClean="0">
                <a:solidFill>
                  <a:schemeClr val="tx1"/>
                </a:solidFill>
                <a:effectLst/>
                <a:latin typeface="+mn-lt"/>
                <a:ea typeface="+mn-ea"/>
                <a:cs typeface="+mn-cs"/>
              </a:rPr>
              <a:t>texting</a:t>
            </a:r>
            <a:r>
              <a:rPr lang="pt-BR" sz="1200" b="0" i="0" kern="1200" dirty="0" smtClean="0">
                <a:solidFill>
                  <a:schemeClr val="tx1"/>
                </a:solidFill>
                <a:effectLst/>
                <a:latin typeface="+mn-lt"/>
                <a:ea typeface="+mn-ea"/>
                <a:cs typeface="+mn-cs"/>
              </a:rPr>
              <a:t>) é um </a:t>
            </a:r>
            <a:r>
              <a:rPr lang="pt-BR" sz="1200" b="0" i="0" u="none" strike="noStrike" kern="1200" dirty="0" smtClean="0">
                <a:solidFill>
                  <a:schemeClr val="tx1"/>
                </a:solidFill>
                <a:effectLst/>
                <a:latin typeface="+mn-lt"/>
                <a:ea typeface="+mn-ea"/>
                <a:cs typeface="+mn-cs"/>
                <a:hlinkClick r:id="rId3" tooltip="Anglicismo"/>
              </a:rPr>
              <a:t>anglicismo</a:t>
            </a:r>
            <a:r>
              <a:rPr lang="pt-BR" sz="1200" b="0" i="0" kern="1200" dirty="0" smtClean="0">
                <a:solidFill>
                  <a:schemeClr val="tx1"/>
                </a:solidFill>
                <a:effectLst/>
                <a:latin typeface="+mn-lt"/>
                <a:ea typeface="+mn-ea"/>
                <a:cs typeface="+mn-cs"/>
              </a:rPr>
              <a:t> que refere-se a divulgação de conteúdos eróticos e sensuais através de celulares. Iniciou-se através das </a:t>
            </a:r>
            <a:r>
              <a:rPr lang="pt-BR" sz="1200" b="0" i="0" kern="1200" dirty="0" smtClean="0">
                <a:solidFill>
                  <a:schemeClr val="tx1"/>
                </a:solidFill>
                <a:effectLst/>
                <a:latin typeface="+mn-lt"/>
                <a:ea typeface="+mn-ea"/>
                <a:cs typeface="+mn-cs"/>
              </a:rPr>
              <a:t>mensagens </a:t>
            </a:r>
            <a:r>
              <a:rPr lang="pt-BR" sz="1200" b="0" i="0" u="none" strike="noStrike" kern="1200" dirty="0" smtClean="0">
                <a:solidFill>
                  <a:schemeClr val="tx1"/>
                </a:solidFill>
                <a:effectLst/>
                <a:latin typeface="+mn-lt"/>
                <a:ea typeface="+mn-ea"/>
                <a:cs typeface="+mn-cs"/>
                <a:hlinkClick r:id="rId4" tooltip="SMS"/>
              </a:rPr>
              <a:t>SMS</a:t>
            </a:r>
            <a:r>
              <a:rPr lang="pt-BR" sz="1200" b="0" i="0" kern="1200" dirty="0" smtClean="0">
                <a:solidFill>
                  <a:schemeClr val="tx1"/>
                </a:solidFill>
                <a:effectLst/>
                <a:latin typeface="+mn-lt"/>
                <a:ea typeface="+mn-ea"/>
                <a:cs typeface="+mn-cs"/>
              </a:rPr>
              <a:t> de natureza sexual e com o avanço tecnológico tem-se aumentado o envio de fotografias e vídeo, aos quais aplica-se o mesmo termo, mesmo que </a:t>
            </a:r>
            <a:r>
              <a:rPr lang="pt-BR" sz="1200" b="0" i="1" kern="1200" dirty="0" err="1" smtClean="0">
                <a:solidFill>
                  <a:schemeClr val="tx1"/>
                </a:solidFill>
                <a:effectLst/>
                <a:latin typeface="+mn-lt"/>
                <a:ea typeface="+mn-ea"/>
                <a:cs typeface="+mn-cs"/>
              </a:rPr>
              <a:t>texting</a:t>
            </a:r>
            <a:r>
              <a:rPr lang="pt-BR" sz="1200" b="0" i="0" kern="1200" dirty="0" smtClean="0">
                <a:solidFill>
                  <a:schemeClr val="tx1"/>
                </a:solidFill>
                <a:effectLst/>
                <a:latin typeface="+mn-lt"/>
                <a:ea typeface="+mn-ea"/>
                <a:cs typeface="+mn-cs"/>
              </a:rPr>
              <a:t> se refira originalmente em inglês mensagens enviadas como texto. É uma prática cada vez mais comum entre jovens e </a:t>
            </a:r>
            <a:r>
              <a:rPr lang="pt-BR" sz="1200" b="0" i="0" u="none" strike="noStrike" kern="1200" dirty="0" smtClean="0">
                <a:solidFill>
                  <a:schemeClr val="tx1"/>
                </a:solidFill>
                <a:effectLst/>
                <a:latin typeface="+mn-lt"/>
                <a:ea typeface="+mn-ea"/>
                <a:cs typeface="+mn-cs"/>
                <a:hlinkClick r:id="rId5" tooltip="Adolescente"/>
              </a:rPr>
              <a:t>adolescentes</a:t>
            </a:r>
            <a:r>
              <a:rPr lang="pt-BR" sz="1200" b="0" i="0" kern="1200" dirty="0" smtClean="0">
                <a:solidFill>
                  <a:schemeClr val="tx1"/>
                </a:solidFill>
                <a:effectLst/>
                <a:latin typeface="+mn-lt"/>
                <a:ea typeface="+mn-ea"/>
                <a:cs typeface="+mn-cs"/>
              </a:rPr>
              <a:t>.</a:t>
            </a:r>
            <a:r>
              <a:rPr lang="pt-BR" sz="1200" b="0" i="0" u="none" strike="noStrike" kern="1200" baseline="30000" dirty="0" smtClean="0">
                <a:solidFill>
                  <a:schemeClr val="tx1"/>
                </a:solidFill>
                <a:effectLst/>
                <a:latin typeface="+mn-lt"/>
                <a:ea typeface="+mn-ea"/>
                <a:cs typeface="+mn-cs"/>
                <a:hlinkClick r:id="rId6"/>
              </a:rPr>
              <a:t>1</a:t>
            </a:r>
            <a:r>
              <a:rPr lang="pt-BR" sz="1200" b="0" i="0" kern="1200" dirty="0" smtClean="0">
                <a:solidFill>
                  <a:schemeClr val="tx1"/>
                </a:solidFill>
                <a:effectLst/>
                <a:latin typeface="+mn-lt"/>
                <a:ea typeface="+mn-ea"/>
                <a:cs typeface="+mn-cs"/>
              </a:rPr>
              <a:t> </a:t>
            </a:r>
            <a:r>
              <a:rPr lang="pt-BR" sz="1200" b="0" i="0" u="none" strike="noStrike" kern="1200" baseline="30000" dirty="0" smtClean="0">
                <a:solidFill>
                  <a:schemeClr val="tx1"/>
                </a:solidFill>
                <a:effectLst/>
                <a:latin typeface="+mn-lt"/>
                <a:ea typeface="+mn-ea"/>
                <a:cs typeface="+mn-cs"/>
                <a:hlinkClick r:id="rId7"/>
              </a:rPr>
              <a:t>2</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Três adolescentes do</a:t>
            </a:r>
            <a:r>
              <a:rPr lang="pt-BR" baseline="0" dirty="0" smtClean="0"/>
              <a:t> interior do Paraná conseguiram uma foto íntima de uma amiga com seu antigo namorado. Ameaçaram de contar aos pais se não se encontrassem com eles. No encontro, foi estuprada.</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Você distribui qualquer foto sua no mural da escola, no ônibus ou na praia? Porque então divulgar na Internet? Pense bem antes de publicar algo. Uma vez na rede, é quase impossível controlar o uso; fotos</a:t>
            </a:r>
            <a:r>
              <a:rPr lang="pt-BR" baseline="0" dirty="0" smtClean="0"/>
              <a:t> em postes, muros, na escola?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Importante lembrar a eles que, tudo que postarem na internet, dificilmente será apagado. Há grande chance de no futuro seus filhos e cônjuges verem o que você postou.</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20</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smtClean="0"/>
              <a:t>Pense nas consequências. Afinal de contas, </a:t>
            </a:r>
            <a:r>
              <a:rPr lang="pt-BR" sz="1200" dirty="0" smtClean="0">
                <a:solidFill>
                  <a:srgbClr val="FF0000"/>
                </a:solidFill>
              </a:rPr>
              <a:t>no futuro</a:t>
            </a:r>
            <a:r>
              <a:rPr lang="pt-BR" sz="1200" dirty="0" smtClean="0"/>
              <a:t>, seus filhos, sua família e colegas de trabalho poderão </a:t>
            </a:r>
            <a:r>
              <a:rPr lang="pt-BR" sz="1200" dirty="0" smtClean="0">
                <a:solidFill>
                  <a:srgbClr val="FF0000"/>
                </a:solidFill>
              </a:rPr>
              <a:t>ver o que você divulga hoje</a:t>
            </a:r>
            <a:r>
              <a:rPr lang="pt-BR" sz="1200" dirty="0" smtClean="0"/>
              <a:t>. Na Internet tudo é para sempre! Já pensou nisso?</a:t>
            </a:r>
            <a:endParaRPr kumimoji="0" lang="pt-BR" sz="1200" b="0" i="0" u="none" strike="noStrike" kern="1200" cap="none" spc="0" normalizeH="0" baseline="0" noProof="0" dirty="0" smtClean="0">
              <a:ln>
                <a:noFill/>
              </a:ln>
              <a:solidFill>
                <a:schemeClr val="tx1"/>
              </a:solidFill>
              <a:effectLst/>
              <a:uLnTx/>
              <a:uFillTx/>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21</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Acaso não sabem eu o corpo de vocês é santuário do Espírito</a:t>
            </a:r>
            <a:r>
              <a:rPr lang="pt-BR" baseline="0" dirty="0" smtClean="0"/>
              <a:t> Santo que habita em vocês, que lhes foi dado por Deus, e que vocês não são de si mesmos?</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rtl="0"/>
            <a:endParaRPr lang="pt-BR" sz="1200" b="0" i="0" kern="1200" dirty="0" smtClean="0">
              <a:solidFill>
                <a:schemeClr val="tx1"/>
              </a:solidFill>
              <a:effectLst/>
              <a:latin typeface="+mn-lt"/>
              <a:ea typeface="+mn-ea"/>
              <a:cs typeface="+mn-cs"/>
            </a:endParaRPr>
          </a:p>
          <a:p>
            <a:pPr rtl="0"/>
            <a:endParaRPr lang="pt-BR" sz="1200" b="0" i="0" kern="1200" dirty="0" smtClean="0">
              <a:solidFill>
                <a:schemeClr val="tx1"/>
              </a:solidFill>
              <a:effectLst/>
              <a:latin typeface="+mn-lt"/>
              <a:ea typeface="+mn-ea"/>
              <a:cs typeface="+mn-cs"/>
            </a:endParaRPr>
          </a:p>
          <a:p>
            <a:pPr rtl="0"/>
            <a:r>
              <a:rPr lang="pt-BR" sz="1200" b="0" i="0" kern="1200" dirty="0" smtClean="0">
                <a:solidFill>
                  <a:schemeClr val="tx1"/>
                </a:solidFill>
                <a:effectLst/>
                <a:latin typeface="+mn-lt"/>
                <a:ea typeface="+mn-ea"/>
                <a:cs typeface="+mn-cs"/>
              </a:rPr>
              <a:t>Seja a vossa moderação conhecida de todos os homens. Perto está o Senhor. </a:t>
            </a:r>
            <a:r>
              <a:rPr lang="pt-BR" sz="1200" b="0" i="0" kern="1200" dirty="0" err="1" smtClean="0">
                <a:solidFill>
                  <a:schemeClr val="tx1"/>
                </a:solidFill>
                <a:effectLst/>
                <a:latin typeface="+mn-lt"/>
                <a:ea typeface="+mn-ea"/>
                <a:cs typeface="+mn-cs"/>
              </a:rPr>
              <a:t>Fl</a:t>
            </a:r>
            <a:r>
              <a:rPr lang="pt-BR" sz="1200" b="0" i="0" kern="1200" dirty="0" smtClean="0">
                <a:solidFill>
                  <a:schemeClr val="tx1"/>
                </a:solidFill>
                <a:effectLst/>
                <a:latin typeface="+mn-lt"/>
                <a:ea typeface="+mn-ea"/>
                <a:cs typeface="+mn-cs"/>
              </a:rPr>
              <a:t> 4.5</a:t>
            </a: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23</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QUANDO?</a:t>
            </a:r>
            <a:r>
              <a:rPr lang="pt-BR" dirty="0" smtClean="0"/>
              <a:t> uma pessoa adulta tenta seduzir, convencer e chantagear crianças ou adolescentes com o objetivo de marcar encontros, produzir imagens eróticas, sexuais e cometer abuso sexual </a:t>
            </a:r>
            <a:r>
              <a:rPr lang="pt-BR" dirty="0" err="1" smtClean="0"/>
              <a:t>infantojuvenil</a:t>
            </a:r>
            <a:r>
              <a:rPr lang="pt-BR" dirty="0" smtClean="0"/>
              <a:t> on-line ou off-line.</a:t>
            </a:r>
          </a:p>
          <a:p>
            <a:pPr marL="0" marR="0" indent="0" algn="l" defTabSz="914400" rtl="0" eaLnBrk="1" fontAlgn="auto" latinLnBrk="0" hangingPunct="1">
              <a:lnSpc>
                <a:spcPct val="100000"/>
              </a:lnSpc>
              <a:spcBef>
                <a:spcPts val="0"/>
              </a:spcBef>
              <a:spcAft>
                <a:spcPts val="0"/>
              </a:spcAft>
              <a:buClrTx/>
              <a:buSzTx/>
              <a:buFontTx/>
              <a:buNone/>
              <a:tabLst/>
              <a:defRPr/>
            </a:pPr>
            <a:endParaRPr lang="pt-B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ONDE?</a:t>
            </a:r>
            <a:r>
              <a:rPr lang="pt-BR" baseline="0" dirty="0" smtClean="0"/>
              <a:t> </a:t>
            </a:r>
            <a:r>
              <a:rPr lang="pt-BR" dirty="0" smtClean="0"/>
              <a:t>Acontece em salas de bate-papo, nas redes sociais, nos comunicadores instantâneos (como MSN) e, nos casos graves, chegam a acontecer, depois, fora da Internet.</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Nunca teremos certeza de quem está por trás de um perfil, de um e-mail ou apelido. Aliciadores são pessoas que fingem ser amáveis e fazem muitos elogios, só para ganhar a confiança e pedir informações que podem ser usadas contra você. Quando ganham a confiança, pedem que você envie fotos e use a webcam. Manipulam e fazem montagem para te chantagear e obrigar a fazer algo que você não queira. Nos piores casos, podem terminar em sequestro e abuso sexual das vítimas. Adultos que pressionam crianças e adolescentes a fazer qualquer coisa que eles não se sentem confortáveis devem ser punidos. Em situações como essas, é muito importante que você peça ajuda a um adulto de confiança para interromper essa violência.</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pt-BR" dirty="0" smtClean="0"/>
              <a:t>Existe uma rede de troca de imagens e informações sobre pedofilia.</a:t>
            </a:r>
          </a:p>
          <a:p>
            <a:r>
              <a:rPr lang="pt-BR" dirty="0" smtClean="0"/>
              <a:t>Estes sites para crianças como </a:t>
            </a:r>
            <a:r>
              <a:rPr lang="pt-BR" dirty="0" err="1" smtClean="0"/>
              <a:t>club</a:t>
            </a:r>
            <a:r>
              <a:rPr lang="pt-BR" dirty="0" smtClean="0"/>
              <a:t> </a:t>
            </a:r>
            <a:r>
              <a:rPr lang="pt-BR" dirty="0" err="1" smtClean="0"/>
              <a:t>pinguin</a:t>
            </a:r>
            <a:r>
              <a:rPr lang="pt-BR" dirty="0" smtClean="0"/>
              <a:t> estão repletos de pedófilos.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24</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Adultos fingem ser crianças ou adolescentes, falando a mesma linguagem e dizendo coisas que interessam a garotos e garotas dessas faixas etárias.</a:t>
            </a:r>
          </a:p>
          <a:p>
            <a:r>
              <a:rPr lang="pt-BR" dirty="0" smtClean="0"/>
              <a:t>Adultos podem fazer parte de redes criminosas que produzem imagens sexuais de crianças e adolescentes para ganhar dinheiro com isso. Muitos deles podem ser pedófilos, ou seja, são pessoas adultas que têm atração por crianças e adolescentes.</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25</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Quero que sejam sábios em relação ao que é bom, e sem malícia ao que é mau. Comentário NVI</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26</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Usa muito tempo seguido, deixando de dormir mais para ficar conectado até tarde da noite; Não consegue controlar o uso, você só pensa em continuar conectado e quando não está, só pensa na hora em que vai poder usar; Esse uso pode ser prazeroso, mas se torna repetitivo. Você pode ficar horas e horas, por exemplo, num mesmo jogo, dias seguidos fazendo a mesma coisa. Seu uso fica pouco criativo; Deixa tudo de lado para só ficar conectado ou jogando, deixando amigos e outras atividades sempre para depois.</a:t>
            </a: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27</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29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rtl="0"/>
            <a:endParaRPr lang="pt-BR" sz="1200" b="0" i="0" kern="1200" dirty="0" smtClean="0">
              <a:solidFill>
                <a:schemeClr val="tx1"/>
              </a:solidFill>
              <a:effectLst/>
              <a:latin typeface="+mn-lt"/>
              <a:ea typeface="+mn-ea"/>
              <a:cs typeface="+mn-cs"/>
            </a:endParaRPr>
          </a:p>
          <a:p>
            <a:pPr rtl="0"/>
            <a:endParaRPr lang="pt-BR" sz="1200" b="0" i="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30</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31</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Fonte: http://www.just1clickaway.org/portuguese.html</a:t>
            </a:r>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32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chemeClr val="bg1"/>
                </a:solidFill>
              </a:rPr>
              <a:t>São os teus olhos a lâmpada do teu corpo; se os teus olhos forem bons, todo o teu corpo será luminoso; mas, se forem maus, o teu corpo ficará em trevas.</a:t>
            </a:r>
          </a:p>
          <a:p>
            <a:pPr rtl="0"/>
            <a:r>
              <a:rPr lang="pt-BR" sz="1200" b="0" i="0" kern="1200" dirty="0" err="1" smtClean="0">
                <a:solidFill>
                  <a:schemeClr val="tx1"/>
                </a:solidFill>
                <a:effectLst/>
                <a:latin typeface="+mn-lt"/>
                <a:ea typeface="+mn-ea"/>
                <a:cs typeface="+mn-cs"/>
              </a:rPr>
              <a:t>Lc</a:t>
            </a:r>
            <a:r>
              <a:rPr lang="pt-BR" sz="1200" b="0" i="0" kern="1200" dirty="0" smtClean="0">
                <a:solidFill>
                  <a:schemeClr val="tx1"/>
                </a:solidFill>
                <a:effectLst/>
                <a:latin typeface="+mn-lt"/>
                <a:ea typeface="+mn-ea"/>
                <a:cs typeface="+mn-cs"/>
              </a:rPr>
              <a:t> 11.34</a:t>
            </a:r>
            <a:endParaRPr lang="pt-BR" sz="1200" b="0" i="0" kern="1200" dirty="0" smtClean="0">
              <a:solidFill>
                <a:schemeClr val="tx1"/>
              </a:solidFill>
              <a:effectLst/>
              <a:latin typeface="+mn-lt"/>
              <a:ea typeface="+mn-ea"/>
              <a:cs typeface="+mn-cs"/>
            </a:endParaRPr>
          </a:p>
          <a:p>
            <a:pPr rtl="0"/>
            <a:r>
              <a:rPr lang="pt-BR" sz="1200" b="0" i="0" kern="1200" dirty="0" smtClean="0">
                <a:solidFill>
                  <a:schemeClr val="tx1"/>
                </a:solidFill>
                <a:effectLst/>
                <a:latin typeface="+mn-lt"/>
                <a:ea typeface="+mn-ea"/>
                <a:cs typeface="+mn-cs"/>
              </a:rPr>
              <a:t>São os teus olhos a lâmpada do teu corpo; se os teus olhos forem bons, todo o teu corpo será luminoso; mas, se forem maus, o teu corpo ficará em trevas. Lucas 11.34</a:t>
            </a:r>
          </a:p>
          <a:p>
            <a:pPr rtl="0"/>
            <a:endParaRPr lang="pt-BR" sz="1200" b="0" i="0" kern="1200" dirty="0" smtClean="0">
              <a:solidFill>
                <a:schemeClr val="tx1"/>
              </a:solidFill>
              <a:effectLst/>
              <a:latin typeface="+mn-lt"/>
              <a:ea typeface="+mn-ea"/>
              <a:cs typeface="+mn-cs"/>
            </a:endParaRPr>
          </a:p>
          <a:p>
            <a:pPr rtl="0"/>
            <a:r>
              <a:rPr lang="pt-BR" sz="1200" b="0" i="0" kern="1200" dirty="0" smtClean="0">
                <a:solidFill>
                  <a:schemeClr val="tx1"/>
                </a:solidFill>
                <a:effectLst/>
                <a:latin typeface="+mn-lt"/>
                <a:ea typeface="+mn-ea"/>
                <a:cs typeface="+mn-cs"/>
              </a:rPr>
              <a:t>Seja a vossa moderação conhecida de todos os homens. Perto está o Senhor. </a:t>
            </a:r>
            <a:r>
              <a:rPr lang="pt-BR" sz="1200" b="0" i="0" kern="1200" dirty="0" err="1" smtClean="0">
                <a:solidFill>
                  <a:schemeClr val="tx1"/>
                </a:solidFill>
                <a:effectLst/>
                <a:latin typeface="+mn-lt"/>
                <a:ea typeface="+mn-ea"/>
                <a:cs typeface="+mn-cs"/>
              </a:rPr>
              <a:t>Fl</a:t>
            </a:r>
            <a:r>
              <a:rPr lang="pt-BR" sz="1200" b="0" i="0" kern="1200" dirty="0" smtClean="0">
                <a:solidFill>
                  <a:schemeClr val="tx1"/>
                </a:solidFill>
                <a:effectLst/>
                <a:latin typeface="+mn-lt"/>
                <a:ea typeface="+mn-ea"/>
                <a:cs typeface="+mn-cs"/>
              </a:rPr>
              <a:t> 4.5</a:t>
            </a:r>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Quem</a:t>
            </a:r>
            <a:r>
              <a:rPr lang="pt-BR" baseline="0" dirty="0" smtClean="0"/>
              <a:t> tem influenciado mais as nossas crianças: a internet ou os pais</a:t>
            </a:r>
            <a:r>
              <a:rPr lang="pt-BR" baseline="0" dirty="0" smtClean="0"/>
              <a:t>? A minha filha de 10 anos, nesta semana, veio argumentar comigo. – Pai eu preciso de um </a:t>
            </a:r>
            <a:r>
              <a:rPr lang="pt-BR" baseline="0" dirty="0" err="1" smtClean="0"/>
              <a:t>whatsapp</a:t>
            </a:r>
            <a:r>
              <a:rPr lang="pt-BR" baseline="0" dirty="0" smtClean="0"/>
              <a:t>. Seu eu não tiver um, como vou saber das coisas que acontecem no mundo?</a:t>
            </a: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Na aula passada o Daniel falou sobre os valores da pós-modernidade: imediatismo, consumismo, hedonismo, relativismo.</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Satã </a:t>
            </a:r>
            <a:r>
              <a:rPr lang="pt-BR" baseline="0" dirty="0" smtClean="0"/>
              <a:t>que quer matar, roubar e destruir.</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34</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criança passa a viver num mundo paralelo. Alguns se isolam e não querem mais sair de casa. </a:t>
            </a:r>
            <a:r>
              <a:rPr lang="pt-BR" sz="1200" dirty="0" smtClean="0"/>
              <a:t>INTERESSE – CURIOSIDADE, NECESSIDADE, VÍCIO, PROBLEMA </a:t>
            </a:r>
            <a:r>
              <a:rPr lang="pt-BR" sz="1200" dirty="0" smtClean="0"/>
              <a:t>INCONTROLÁVEL – </a:t>
            </a:r>
            <a:endParaRPr lang="pt-BR" sz="1200" baseline="0" dirty="0" smtClean="0"/>
          </a:p>
          <a:p>
            <a:r>
              <a:rPr lang="pt-BR" sz="1200" baseline="0" dirty="0" smtClean="0"/>
              <a:t>Anders </a:t>
            </a:r>
            <a:r>
              <a:rPr lang="pt-BR" sz="1200" baseline="0" dirty="0" err="1" smtClean="0"/>
              <a:t>Breivick</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35</a:t>
            </a:fld>
            <a:endParaRPr lang="pt-BR"/>
          </a:p>
        </p:txBody>
      </p:sp>
    </p:spTree>
    <p:extLst>
      <p:ext uri="{BB962C8B-B14F-4D97-AF65-F5344CB8AC3E}">
        <p14:creationId xmlns:p14="http://schemas.microsoft.com/office/powerpoint/2010/main" val="625413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O estudante</a:t>
            </a:r>
            <a:r>
              <a:rPr lang="pt-BR" sz="1200" baseline="0" dirty="0" smtClean="0"/>
              <a:t> de medicina Mateus Meira conhecido como “o atirador do cinema”, atira contra as pessoas no cinema do Shopping Morumbi. Os advogados alegaram como defesa de que ele era viciado em um jogo “Duke </a:t>
            </a:r>
            <a:r>
              <a:rPr lang="pt-BR" sz="1200" baseline="0" dirty="0" err="1" smtClean="0"/>
              <a:t>Nuken</a:t>
            </a:r>
            <a:r>
              <a:rPr lang="pt-BR" sz="1200" baseline="0" dirty="0" smtClean="0"/>
              <a:t>” que tinha uma cena de um atirador de cinema.</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36</a:t>
            </a:fld>
            <a:endParaRPr lang="pt-BR"/>
          </a:p>
        </p:txBody>
      </p:sp>
    </p:spTree>
    <p:extLst>
      <p:ext uri="{BB962C8B-B14F-4D97-AF65-F5344CB8AC3E}">
        <p14:creationId xmlns:p14="http://schemas.microsoft.com/office/powerpoint/2010/main" val="3619744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Anders </a:t>
            </a:r>
            <a:r>
              <a:rPr lang="pt-BR" dirty="0" err="1" smtClean="0"/>
              <a:t>Breivik</a:t>
            </a:r>
            <a:r>
              <a:rPr lang="pt-BR" dirty="0" smtClean="0"/>
              <a:t>, em 22.6.2011, fez</a:t>
            </a:r>
            <a:r>
              <a:rPr lang="pt-BR" baseline="0" dirty="0" smtClean="0"/>
              <a:t> várias explosões em Oslo, capital da Noruega. Foi para uma ilha e matou 70 pessoas. Em 2014 fez greve de fome, pedindo um </a:t>
            </a:r>
            <a:r>
              <a:rPr lang="pt-BR" baseline="0" dirty="0" err="1" smtClean="0"/>
              <a:t>playstation</a:t>
            </a:r>
            <a:r>
              <a:rPr lang="pt-BR" baseline="0" dirty="0" smtClean="0"/>
              <a:t> e diversos games.</a:t>
            </a:r>
          </a:p>
          <a:p>
            <a:r>
              <a:rPr lang="pt-BR" baseline="0" dirty="0" smtClean="0"/>
              <a:t>James Holmes, 20.07.2012, em Colorado, EUA, joga uma bomba de gás numa sessão de cinema, matando 12 e ferindo 50 pessoas. Era viciado em jogos de computador.</a:t>
            </a:r>
          </a:p>
          <a:p>
            <a:r>
              <a:rPr lang="pt-BR" baseline="0" dirty="0" smtClean="0"/>
              <a:t>Mateus Meira, estudante de</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37</a:t>
            </a:fld>
            <a:endParaRPr lang="pt-BR"/>
          </a:p>
        </p:txBody>
      </p:sp>
    </p:spTree>
    <p:extLst>
      <p:ext uri="{BB962C8B-B14F-4D97-AF65-F5344CB8AC3E}">
        <p14:creationId xmlns:p14="http://schemas.microsoft.com/office/powerpoint/2010/main" val="2439643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Os pais estão desorientados. Precisa enfrentar o problema. Assim como ensinamos as crianças a atravessar uma</a:t>
            </a:r>
            <a:r>
              <a:rPr lang="pt-BR" baseline="0" dirty="0" smtClean="0"/>
              <a:t> rua ou entrar na piscina. A internet deve fazer parte dos itens que merecem cuidados extremos desde cedo. Alertar sobre os perigos da internet. ENSINA A CRIANÇA O CAMINHO EM QUE SE DEVE ANDAR.</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38</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Os pais estão desorientados. Precisa enfrentar o problema. Quem manda em casa? Os pais,</a:t>
            </a:r>
            <a:r>
              <a:rPr lang="pt-BR" baseline="0" dirty="0" smtClean="0"/>
              <a:t> os filhos ou a internet? Não sejamos omissos, pois é a vida de teu filho que está em jogo. </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39</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Redes sociais, conheça os amigos, Pastoreie o seu filho, neto, sobrinho. Não sossegue, não alivie, até que Cristo seja formado neles. Assim como ensinamos as crianças a atravessar uma</a:t>
            </a:r>
            <a:r>
              <a:rPr lang="pt-BR" baseline="0" dirty="0" smtClean="0"/>
              <a:t> rua ou entrar na piscina. A internet deve fazer parte dos itens que merecem cuidados extremos desde cedo. Alertar sobre os perigos da internet. ENSINA A CRIANÇA O CAMINHO EM QUE SE DEVE ANDAR.</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40</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Não há como controlar esta </a:t>
            </a:r>
            <a:r>
              <a:rPr lang="pt-BR" dirty="0" smtClean="0"/>
              <a:t>rede. Mas </a:t>
            </a:r>
            <a:r>
              <a:rPr lang="pt-BR" dirty="0" smtClean="0"/>
              <a:t>podemos controlar o nosso lar e nossos filhos.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Regule horários,</a:t>
            </a:r>
            <a:r>
              <a:rPr lang="pt-BR" baseline="0" dirty="0" smtClean="0"/>
              <a:t> computador onde todos possam ver, nunca no quarto deles. Regras claras e horários. Não adianta prender seu filho em casa e dar a ele um computador ilimitado, pois corre grande risco de perde-lo dentro de casa.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43</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Lembre-se</a:t>
            </a:r>
            <a:r>
              <a:rPr lang="pt-BR" baseline="0" dirty="0" smtClean="0"/>
              <a:t> que eles estão acessando fora de casa. </a:t>
            </a:r>
            <a:r>
              <a:rPr lang="pt-BR" dirty="0" smtClean="0"/>
              <a:t>Ter a consciência de que o ambiente não é amigável. Assim como sair às 23h, o cidadão deve ter a noção de que a internet é perigosa. Olhar crítico. Se você não pediu foto alguma, </a:t>
            </a:r>
            <a:r>
              <a:rPr lang="pt-BR" dirty="0" err="1" smtClean="0"/>
              <a:t>pq</a:t>
            </a:r>
            <a:r>
              <a:rPr lang="pt-BR" dirty="0" smtClean="0"/>
              <a:t> você vai abrir? Seja criterioso com os sites acessados. </a:t>
            </a:r>
            <a:r>
              <a:rPr lang="pt-BR" dirty="0" smtClean="0"/>
              <a:t>Não </a:t>
            </a:r>
            <a:r>
              <a:rPr lang="pt-BR" dirty="0" smtClean="0"/>
              <a:t>dê seus dados pessoais a qualquer site.</a:t>
            </a: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44</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Redes sociais, não dê um smartphone</a:t>
            </a:r>
            <a:r>
              <a:rPr lang="pt-BR" baseline="0" dirty="0" smtClean="0"/>
              <a:t> antes de terem um mínimo de noção do pecado. </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t>Milhões </a:t>
            </a:r>
            <a:r>
              <a:rPr lang="pt-BR" sz="2000" dirty="0" smtClean="0"/>
              <a:t>de </a:t>
            </a:r>
            <a:r>
              <a:rPr lang="pt-BR" sz="2000" dirty="0" smtClean="0"/>
              <a:t>crimes ocorrem pela internet todo ano (furto, ameaça, pedofilia, racismo, sequestro). </a:t>
            </a:r>
            <a:r>
              <a:rPr lang="pt-BR" sz="2000" dirty="0" smtClean="0"/>
              <a:t>A frase é verdadeira? "A internet é terra de ninguém. " Não. Porque tudo que se faz na internet pode ser apurado e pode ser rastreado. Então há consequências.</a:t>
            </a:r>
          </a:p>
          <a:p>
            <a:r>
              <a:rPr lang="pt-BR" sz="1200" b="0" i="0" kern="1200" dirty="0" smtClean="0">
                <a:solidFill>
                  <a:schemeClr val="tx1"/>
                </a:solidFill>
                <a:effectLst/>
                <a:latin typeface="+mn-lt"/>
                <a:ea typeface="+mn-ea"/>
                <a:cs typeface="+mn-cs"/>
              </a:rPr>
              <a:t>Segundo a </a:t>
            </a:r>
            <a:r>
              <a:rPr lang="pt-BR" sz="1200" b="0" i="0" u="none" strike="noStrike" kern="1200" dirty="0" err="1" smtClean="0">
                <a:solidFill>
                  <a:schemeClr val="tx1"/>
                </a:solidFill>
                <a:effectLst/>
                <a:latin typeface="+mn-lt"/>
                <a:ea typeface="+mn-ea"/>
                <a:cs typeface="+mn-cs"/>
                <a:hlinkClick r:id="rId3"/>
              </a:rPr>
              <a:t>Bitdefender</a:t>
            </a:r>
            <a:r>
              <a:rPr lang="pt-BR" sz="1200" b="0" i="0" kern="1200" dirty="0" smtClean="0">
                <a:solidFill>
                  <a:schemeClr val="tx1"/>
                </a:solidFill>
                <a:effectLst/>
                <a:latin typeface="+mn-lt"/>
                <a:ea typeface="+mn-ea"/>
                <a:cs typeface="+mn-cs"/>
              </a:rPr>
              <a:t>, a cada 15 segundos, um brasileiro é vítima de fraudes com documentos roubados ou informações furtadas na rede. Mais de 28 milhões de pessoas foram prejudicadas por </a:t>
            </a:r>
            <a:r>
              <a:rPr lang="pt-BR" sz="1200" b="0" i="0" kern="1200" dirty="0" err="1" smtClean="0">
                <a:solidFill>
                  <a:schemeClr val="tx1"/>
                </a:solidFill>
                <a:effectLst/>
                <a:latin typeface="+mn-lt"/>
                <a:ea typeface="+mn-ea"/>
                <a:cs typeface="+mn-cs"/>
              </a:rPr>
              <a:t>cibercrimes</a:t>
            </a:r>
            <a:r>
              <a:rPr lang="pt-BR" sz="1200" b="0" i="0" kern="1200" dirty="0" smtClean="0">
                <a:solidFill>
                  <a:schemeClr val="tx1"/>
                </a:solidFill>
                <a:effectLst/>
                <a:latin typeface="+mn-lt"/>
                <a:ea typeface="+mn-ea"/>
                <a:cs typeface="+mn-cs"/>
              </a:rPr>
              <a:t>, o que custou perto de R$ 16 bilhões ao país em 2012.</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Encha a cabecinhas delas da</a:t>
            </a:r>
            <a:r>
              <a:rPr lang="pt-BR" baseline="0" dirty="0" smtClean="0"/>
              <a:t> palavra de Deus. 2 </a:t>
            </a:r>
            <a:r>
              <a:rPr lang="pt-BR" baseline="0" dirty="0" err="1" smtClean="0"/>
              <a:t>tm</a:t>
            </a:r>
            <a:r>
              <a:rPr lang="pt-BR" baseline="0" dirty="0" smtClean="0"/>
              <a:t> 3:1-9; </a:t>
            </a:r>
            <a:r>
              <a:rPr lang="pt-BR" dirty="0" smtClean="0"/>
              <a:t>Ter a consciência de que o ambiente não é amigável.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Olhar crítico. Se você não pediu foto alguma, </a:t>
            </a:r>
            <a:r>
              <a:rPr lang="pt-BR" dirty="0" err="1" smtClean="0"/>
              <a:t>pq</a:t>
            </a:r>
            <a:r>
              <a:rPr lang="pt-BR" dirty="0" smtClean="0"/>
              <a:t> você vai abrir?</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46</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Invista em software, atualizando sempre, mas não é o bastante. Não existe software ou dispositivo que seja totalmente seguro.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47</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48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Terroristas, pedófilos,</a:t>
            </a:r>
            <a:r>
              <a:rPr lang="pt-BR" baseline="0" dirty="0" smtClean="0"/>
              <a:t> pornografia, assassinatos, é a internet das trevas.</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49</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smtClean="0"/>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50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51</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Sim. </a:t>
            </a:r>
            <a:r>
              <a:rPr lang="pt-BR" sz="1200" b="0" i="0" kern="1200" dirty="0" smtClean="0">
                <a:solidFill>
                  <a:schemeClr val="tx1"/>
                </a:solidFill>
                <a:effectLst/>
                <a:latin typeface="+mn-lt"/>
                <a:ea typeface="+mn-ea"/>
                <a:cs typeface="+mn-cs"/>
              </a:rPr>
              <a:t>Uma pessoa pode invadir via internet banco de dados de hospital e alterar o receituário ou tipo sanguíneos de um paciente. Ou um encontro de uma gangue para se</a:t>
            </a:r>
            <a:r>
              <a:rPr lang="pt-BR" sz="1200" b="0" i="0" kern="1200" baseline="0" dirty="0" smtClean="0">
                <a:solidFill>
                  <a:schemeClr val="tx1"/>
                </a:solidFill>
                <a:effectLst/>
                <a:latin typeface="+mn-lt"/>
                <a:ea typeface="+mn-ea"/>
                <a:cs typeface="+mn-cs"/>
              </a:rPr>
              <a:t> </a:t>
            </a:r>
            <a:r>
              <a:rPr lang="pt-BR" sz="1200" b="0" i="0" kern="1200" baseline="0" dirty="0" err="1" smtClean="0">
                <a:solidFill>
                  <a:schemeClr val="tx1"/>
                </a:solidFill>
                <a:effectLst/>
                <a:latin typeface="+mn-lt"/>
                <a:ea typeface="+mn-ea"/>
                <a:cs typeface="+mn-cs"/>
              </a:rPr>
              <a:t>degladiarem</a:t>
            </a:r>
            <a:r>
              <a:rPr lang="pt-BR" sz="1200" b="0" i="0" kern="1200" dirty="0" smtClean="0">
                <a:solidFill>
                  <a:schemeClr val="tx1"/>
                </a:solidFill>
                <a:effectLst/>
                <a:latin typeface="+mn-lt"/>
                <a:ea typeface="+mn-ea"/>
                <a:cs typeface="+mn-cs"/>
              </a:rPr>
              <a:t>, tendo sido previamente, via internet, agendado e alimentado o ódio entre eles. Esse caso já aconteceu em Brasília. Incitação ao suicídio ou às várias formas de suicídio.</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Comitê Gestor de Internet no Brasil. Eles jogam, conversam em rede social, fazem pesquisa, assistem vídeos.</a:t>
            </a:r>
            <a:r>
              <a:rPr lang="pt-BR" baseline="0" dirty="0" smtClean="0"/>
              <a:t> Até 17 anos.</a:t>
            </a:r>
          </a:p>
          <a:p>
            <a:r>
              <a:rPr lang="pt-BR"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40 milhões de crianças e adolescentes acessam a internet todos os dias.</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Nossos filhos nasceram neste mundo digital. Eles são a geração </a:t>
            </a:r>
            <a:r>
              <a:rPr lang="pt-BR" dirty="0" smtClean="0"/>
              <a:t>Z </a:t>
            </a:r>
            <a:r>
              <a:rPr lang="pt-BR" dirty="0" smtClean="0"/>
              <a:t>(1992 a 2010) São nativas</a:t>
            </a:r>
            <a:r>
              <a:rPr lang="pt-BR" baseline="0" dirty="0" smtClean="0"/>
              <a:t> digitais. Extremamente conectadas. Baixar arquivos, músicas, escolher vídeos no </a:t>
            </a:r>
            <a:r>
              <a:rPr lang="pt-BR" baseline="0" dirty="0" err="1" smtClean="0"/>
              <a:t>youtube</a:t>
            </a:r>
            <a:r>
              <a:rPr lang="pt-BR" baseline="0" dirty="0" smtClean="0"/>
              <a:t> são atividades e conceitos naturais. </a:t>
            </a:r>
            <a:r>
              <a:rPr lang="pt-BR" sz="1200" b="0" i="0" kern="1200" dirty="0" smtClean="0">
                <a:solidFill>
                  <a:schemeClr val="tx1"/>
                </a:solidFill>
                <a:effectLst/>
                <a:latin typeface="+mn-lt"/>
                <a:ea typeface="+mn-ea"/>
                <a:cs typeface="+mn-cs"/>
              </a:rPr>
              <a:t>"É a era dos indivíduos multitarefas", afirma Carlos Honorato, professor da FIA. Ao mesmo tempo em que estudam, são capazes de ler notícias na internet, checar a página do </a:t>
            </a:r>
            <a:r>
              <a:rPr lang="pt-BR" sz="1200" b="0" i="0" kern="1200" dirty="0" err="1" smtClean="0">
                <a:solidFill>
                  <a:schemeClr val="tx1"/>
                </a:solidFill>
                <a:effectLst/>
                <a:latin typeface="+mn-lt"/>
                <a:ea typeface="+mn-ea"/>
                <a:cs typeface="+mn-cs"/>
              </a:rPr>
              <a:t>Facebook</a:t>
            </a:r>
            <a:r>
              <a:rPr lang="pt-BR" sz="1200" b="0" i="0" kern="1200" dirty="0" smtClean="0">
                <a:solidFill>
                  <a:schemeClr val="tx1"/>
                </a:solidFill>
                <a:effectLst/>
                <a:latin typeface="+mn-lt"/>
                <a:ea typeface="+mn-ea"/>
                <a:cs typeface="+mn-cs"/>
              </a:rPr>
              <a:t>, escutar música e ainda prestar atenção na conversa ao lado. Para eles, a velocidade é outra. Os resultados precisam ser mais rápidos, e os desafios, constantes.</a:t>
            </a:r>
            <a:endParaRPr lang="pt-BR" dirty="0" smtClean="0"/>
          </a:p>
          <a:p>
            <a:r>
              <a:rPr lang="pt-BR" baseline="0" dirty="0" smtClean="0"/>
              <a:t>Quem está no controle da internet em sua casa</a:t>
            </a:r>
            <a:r>
              <a:rPr lang="pt-BR" baseline="0" dirty="0" smtClean="0"/>
              <a:t>?</a:t>
            </a:r>
          </a:p>
          <a:p>
            <a:r>
              <a:rPr lang="pt-BR" sz="1200" b="1" i="0" kern="1200" dirty="0" smtClean="0">
                <a:solidFill>
                  <a:schemeClr val="tx1"/>
                </a:solidFill>
                <a:effectLst/>
                <a:latin typeface="+mn-lt"/>
                <a:ea typeface="+mn-ea"/>
                <a:cs typeface="+mn-cs"/>
              </a:rPr>
              <a:t>GERAÇÃO Y (a partir de 1978) &gt;&gt;&gt;</a:t>
            </a:r>
            <a:r>
              <a:rPr lang="pt-BR" sz="1200" b="0" i="0" kern="1200" dirty="0" smtClean="0">
                <a:solidFill>
                  <a:schemeClr val="tx1"/>
                </a:solidFill>
                <a:effectLst/>
                <a:latin typeface="+mn-lt"/>
                <a:ea typeface="+mn-ea"/>
                <a:cs typeface="+mn-cs"/>
              </a:rPr>
              <a:t>Com o mundo relativamente estável, eles cresceram em uma década de valorização intensa da infância, com internet, computador e educação mais sofisticada que as gerações anteriores. Ganharam autoestima e não se sujeitam a atividades que não fazem sentido em longo prazo. Sabem trabalhar em rede e lidam com autoridades como se eles fossem um colega de turma.</a:t>
            </a:r>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pPr/>
              <a:t>11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12</a:t>
            </a:fld>
            <a:endParaRPr lang="pt-BR"/>
          </a:p>
        </p:txBody>
      </p:sp>
    </p:spTree>
    <p:extLst>
      <p:ext uri="{BB962C8B-B14F-4D97-AF65-F5344CB8AC3E}">
        <p14:creationId xmlns:p14="http://schemas.microsoft.com/office/powerpoint/2010/main" val="38660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388086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416283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379698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370894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164605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19997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11061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257226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407773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360019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ABD-5482-4F11-95AB-3C566611D801}" type="datetimeFigureOut">
              <a:rPr lang="pt-BR" smtClean="0"/>
              <a:pPr/>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pPr/>
              <a:t>‹nº›</a:t>
            </a:fld>
            <a:endParaRPr lang="pt-BR"/>
          </a:p>
        </p:txBody>
      </p:sp>
    </p:spTree>
    <p:extLst>
      <p:ext uri="{BB962C8B-B14F-4D97-AF65-F5344CB8AC3E}">
        <p14:creationId xmlns:p14="http://schemas.microsoft.com/office/powerpoint/2010/main" val="26230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EFABD-5482-4F11-95AB-3C566611D801}" type="datetimeFigureOut">
              <a:rPr lang="pt-BR" smtClean="0"/>
              <a:pPr/>
              <a:t>24/05/2015</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8919B-ACDB-4258-A9A9-89EA9EEF9F71}" type="slidenum">
              <a:rPr lang="pt-BR" smtClean="0"/>
              <a:pPr/>
              <a:t>‹nº›</a:t>
            </a:fld>
            <a:endParaRPr lang="pt-BR"/>
          </a:p>
        </p:txBody>
      </p:sp>
    </p:spTree>
    <p:extLst>
      <p:ext uri="{BB962C8B-B14F-4D97-AF65-F5344CB8AC3E}">
        <p14:creationId xmlns:p14="http://schemas.microsoft.com/office/powerpoint/2010/main" val="284264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liaonline.com.br/nvi/mt/10/1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395535" y="5707208"/>
            <a:ext cx="8568952" cy="646331"/>
          </a:xfrm>
          <a:prstGeom prst="rect">
            <a:avLst/>
          </a:prstGeom>
        </p:spPr>
        <p:txBody>
          <a:bodyPr wrap="square">
            <a:spAutoFit/>
          </a:bodyPr>
          <a:lstStyle/>
          <a:p>
            <a:pPr algn="r"/>
            <a:r>
              <a:rPr lang="pt-BR" sz="3600" spc="-150" dirty="0" smtClean="0">
                <a:solidFill>
                  <a:srgbClr val="2A92D0"/>
                </a:solidFill>
                <a:latin typeface="+mj-lt"/>
              </a:rPr>
              <a:t>A tecnologia, vida e adoração.</a:t>
            </a:r>
            <a:endParaRPr lang="pt-BR" sz="3600" spc="-150" dirty="0">
              <a:solidFill>
                <a:srgbClr val="2A92D0"/>
              </a:solidFill>
              <a:latin typeface="+mj-lt"/>
              <a:cs typeface="Myriad Arabic" pitchFamily="50" charset="-78"/>
            </a:endParaRPr>
          </a:p>
        </p:txBody>
      </p:sp>
      <p:sp>
        <p:nvSpPr>
          <p:cNvPr id="10" name="Rectangle 9"/>
          <p:cNvSpPr/>
          <p:nvPr/>
        </p:nvSpPr>
        <p:spPr>
          <a:xfrm>
            <a:off x="3851920" y="836712"/>
            <a:ext cx="5292080" cy="3600400"/>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990" y="404664"/>
            <a:ext cx="3806970" cy="4819278"/>
          </a:xfrm>
          <a:prstGeom prst="rect">
            <a:avLst/>
          </a:prstGeom>
        </p:spPr>
      </p:pic>
      <p:sp>
        <p:nvSpPr>
          <p:cNvPr id="11" name="Rectangle 10"/>
          <p:cNvSpPr/>
          <p:nvPr/>
        </p:nvSpPr>
        <p:spPr>
          <a:xfrm>
            <a:off x="404990" y="6218148"/>
            <a:ext cx="8542722" cy="400110"/>
          </a:xfrm>
          <a:prstGeom prst="rect">
            <a:avLst/>
          </a:prstGeom>
        </p:spPr>
        <p:txBody>
          <a:bodyPr wrap="square">
            <a:spAutoFit/>
          </a:bodyPr>
          <a:lstStyle/>
          <a:p>
            <a:pPr algn="r"/>
            <a:r>
              <a:rPr lang="pt-BR" sz="2000" dirty="0" smtClean="0">
                <a:solidFill>
                  <a:schemeClr val="bg1"/>
                </a:solidFill>
                <a:latin typeface="+mj-lt"/>
              </a:rPr>
              <a:t>Professor </a:t>
            </a:r>
            <a:r>
              <a:rPr lang="pt-BR" sz="2000" dirty="0" err="1" smtClean="0">
                <a:solidFill>
                  <a:schemeClr val="bg1"/>
                </a:solidFill>
                <a:latin typeface="+mj-lt"/>
              </a:rPr>
              <a:t>Nabarrete</a:t>
            </a:r>
            <a:endParaRPr lang="pt-BR" sz="2000" dirty="0">
              <a:solidFill>
                <a:schemeClr val="bg1"/>
              </a:solidFill>
              <a:latin typeface="+mj-lt"/>
            </a:endParaRPr>
          </a:p>
        </p:txBody>
      </p:sp>
      <p:sp>
        <p:nvSpPr>
          <p:cNvPr id="13" name="TextBox 12"/>
          <p:cNvSpPr txBox="1"/>
          <p:nvPr/>
        </p:nvSpPr>
        <p:spPr>
          <a:xfrm>
            <a:off x="4314087" y="2221413"/>
            <a:ext cx="4632950" cy="1569660"/>
          </a:xfrm>
          <a:prstGeom prst="rect">
            <a:avLst/>
          </a:prstGeom>
          <a:noFill/>
        </p:spPr>
        <p:txBody>
          <a:bodyPr wrap="square" rtlCol="0">
            <a:spAutoFit/>
          </a:bodyPr>
          <a:lstStyle/>
          <a:p>
            <a:pPr algn="r"/>
            <a:r>
              <a:rPr lang="pt-BR" sz="4800" b="1" dirty="0" smtClean="0">
                <a:solidFill>
                  <a:srgbClr val="1C9448"/>
                </a:solidFill>
                <a:latin typeface="+mj-lt"/>
              </a:rPr>
              <a:t>A INTERNET E NOSSOS FILHOS</a:t>
            </a:r>
          </a:p>
        </p:txBody>
      </p:sp>
    </p:spTree>
    <p:extLst>
      <p:ext uri="{BB962C8B-B14F-4D97-AF65-F5344CB8AC3E}">
        <p14:creationId xmlns:p14="http://schemas.microsoft.com/office/powerpoint/2010/main" val="23816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iterate type="wd">
                                    <p:tmPct val="15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iterate type="wd">
                                    <p:tmPct val="15000"/>
                                  </p:iterate>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par>
                                <p:cTn id="20" presetID="10" presetClass="entr" presetSubtype="0" fill="hold" grpId="0" nodeType="withEffect">
                                  <p:stCondLst>
                                    <p:cond delay="500"/>
                                  </p:stCondLst>
                                  <p:iterate type="wd">
                                    <p:tmPct val="25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1" grpId="0" build="p"/>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bg1"/>
                </a:solidFill>
                <a:effectLst>
                  <a:glow rad="228600">
                    <a:schemeClr val="accent4">
                      <a:satMod val="175000"/>
                      <a:alpha val="40000"/>
                    </a:schemeClr>
                  </a:glow>
                </a:effectLst>
              </a:rPr>
              <a:t>Como podemos proteger nossas crianças  neste mundo digital?</a:t>
            </a:r>
            <a:endParaRPr lang="pt-BR" dirty="0">
              <a:solidFill>
                <a:schemeClr val="bg1"/>
              </a:solidFill>
              <a:effectLst>
                <a:glow rad="228600">
                  <a:schemeClr val="accent4">
                    <a:satMod val="175000"/>
                    <a:alpha val="40000"/>
                  </a:schemeClr>
                </a:glow>
              </a:effectLst>
            </a:endParaRPr>
          </a:p>
        </p:txBody>
      </p:sp>
      <p:pic>
        <p:nvPicPr>
          <p:cNvPr id="5" name="Picture 2" descr="http://cartilha.cert.br/images/situacoes/uso-seguro.jpg"/>
          <p:cNvPicPr>
            <a:picLocks noChangeAspect="1" noChangeArrowheads="1"/>
          </p:cNvPicPr>
          <p:nvPr/>
        </p:nvPicPr>
        <p:blipFill>
          <a:blip r:embed="rId3" cstate="print"/>
          <a:srcRect/>
          <a:stretch>
            <a:fillRect/>
          </a:stretch>
        </p:blipFill>
        <p:spPr bwMode="auto">
          <a:xfrm>
            <a:off x="1907703" y="1556792"/>
            <a:ext cx="5440443" cy="46085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36912"/>
            <a:ext cx="8229600" cy="1143000"/>
          </a:xfrm>
        </p:spPr>
        <p:txBody>
          <a:bodyPr>
            <a:noAutofit/>
          </a:bodyPr>
          <a:lstStyle/>
          <a:p>
            <a:r>
              <a:rPr lang="pt-BR" sz="9600" dirty="0" smtClean="0">
                <a:solidFill>
                  <a:schemeClr val="bg1"/>
                </a:solidFill>
                <a:effectLst>
                  <a:glow rad="228600">
                    <a:schemeClr val="accent4">
                      <a:satMod val="175000"/>
                      <a:alpha val="40000"/>
                    </a:schemeClr>
                  </a:glow>
                </a:effectLst>
              </a:rPr>
              <a:t>Quem está no controle da internet em sua casa?</a:t>
            </a:r>
            <a:endParaRPr lang="pt-BR" sz="9600" dirty="0">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46582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403648" y="186272"/>
            <a:ext cx="5878148" cy="769441"/>
          </a:xfrm>
          <a:prstGeom prst="rect">
            <a:avLst/>
          </a:prstGeom>
          <a:noFill/>
        </p:spPr>
        <p:txBody>
          <a:bodyPr wrap="none" rtlCol="0">
            <a:spAutoFit/>
          </a:bodyPr>
          <a:lstStyle/>
          <a:p>
            <a:r>
              <a:rPr lang="pt-BR" sz="4400" dirty="0" smtClean="0">
                <a:solidFill>
                  <a:schemeClr val="bg1"/>
                </a:solidFill>
              </a:rPr>
              <a:t>QUAIS SÃO OS PERIGOS?</a:t>
            </a:r>
            <a:endParaRPr lang="pt-BR" sz="4400" b="1" dirty="0">
              <a:solidFill>
                <a:schemeClr val="bg1"/>
              </a:solidFill>
              <a:cs typeface="Myriad Arabic" pitchFamily="50" charset="-78"/>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Tree>
    <p:extLst>
      <p:ext uri="{BB962C8B-B14F-4D97-AF65-F5344CB8AC3E}">
        <p14:creationId xmlns:p14="http://schemas.microsoft.com/office/powerpoint/2010/main" val="339902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3168352"/>
          </a:xfrm>
          <a:prstGeom prst="rect">
            <a:avLst/>
          </a:prstGeom>
        </p:spPr>
      </p:pic>
      <p:sp>
        <p:nvSpPr>
          <p:cNvPr id="39" name="TextBox 38"/>
          <p:cNvSpPr txBox="1"/>
          <p:nvPr/>
        </p:nvSpPr>
        <p:spPr>
          <a:xfrm>
            <a:off x="0" y="186272"/>
            <a:ext cx="9036496" cy="2123658"/>
          </a:xfrm>
          <a:prstGeom prst="rect">
            <a:avLst/>
          </a:prstGeom>
          <a:noFill/>
        </p:spPr>
        <p:txBody>
          <a:bodyPr wrap="square" rtlCol="0">
            <a:spAutoFit/>
          </a:bodyPr>
          <a:lstStyle/>
          <a:p>
            <a:r>
              <a:rPr lang="pt-BR" sz="4400" dirty="0">
                <a:solidFill>
                  <a:schemeClr val="bg1"/>
                </a:solidFill>
              </a:rPr>
              <a:t>Você já parou para pensar que a cada instante você fornece informações preciosas sobre a sua vida?</a:t>
            </a:r>
            <a:endParaRPr lang="pt-BR" sz="4400" b="1" dirty="0">
              <a:solidFill>
                <a:schemeClr val="bg1"/>
              </a:solidFill>
              <a:cs typeface="Myriad Arabic" pitchFamily="50" charset="-78"/>
            </a:endParaRPr>
          </a:p>
        </p:txBody>
      </p:sp>
      <p:pic>
        <p:nvPicPr>
          <p:cNvPr id="6" name="Picture 4" descr="http://1.bp.blogspot.com/-Vmrarn9lQnU/UjHsgHMAOXI/AAAAAAAALnI/xg5N_YY0ckg/s1600/02.jpg"/>
          <p:cNvPicPr>
            <a:picLocks noChangeAspect="1" noChangeArrowheads="1"/>
          </p:cNvPicPr>
          <p:nvPr/>
        </p:nvPicPr>
        <p:blipFill>
          <a:blip r:embed="rId4" cstate="print"/>
          <a:srcRect/>
          <a:stretch>
            <a:fillRect/>
          </a:stretch>
        </p:blipFill>
        <p:spPr bwMode="auto">
          <a:xfrm>
            <a:off x="1331640" y="2309930"/>
            <a:ext cx="6336704" cy="4444418"/>
          </a:xfrm>
          <a:prstGeom prst="rect">
            <a:avLst/>
          </a:prstGeom>
          <a:noFill/>
        </p:spPr>
      </p:pic>
    </p:spTree>
    <p:extLst>
      <p:ext uri="{BB962C8B-B14F-4D97-AF65-F5344CB8AC3E}">
        <p14:creationId xmlns:p14="http://schemas.microsoft.com/office/powerpoint/2010/main" val="7104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9330" name="Picture 2" descr="http://upload.wikimedia.org/wikipedia/commons/a/ac/Ciberbullying.jpg"/>
          <p:cNvPicPr>
            <a:picLocks noChangeAspect="1" noChangeArrowheads="1"/>
          </p:cNvPicPr>
          <p:nvPr/>
        </p:nvPicPr>
        <p:blipFill>
          <a:blip r:embed="rId3" cstate="print"/>
          <a:srcRect/>
          <a:stretch>
            <a:fillRect/>
          </a:stretch>
        </p:blipFill>
        <p:spPr bwMode="auto">
          <a:xfrm>
            <a:off x="251520" y="-531440"/>
            <a:ext cx="8640960" cy="77255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229600" cy="1143000"/>
          </a:xfrm>
        </p:spPr>
        <p:txBody>
          <a:bodyPr>
            <a:noAutofit/>
          </a:bodyPr>
          <a:lstStyle/>
          <a:p>
            <a:r>
              <a:rPr lang="pt-B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Humilhações e ameaças de colegas nas redes sociais ou pelo celular</a:t>
            </a:r>
            <a:endParaRPr lang="pt-B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Espaço Reservado para Conteúdo 2"/>
          <p:cNvSpPr>
            <a:spLocks noGrp="1"/>
          </p:cNvSpPr>
          <p:nvPr>
            <p:ph idx="1"/>
          </p:nvPr>
        </p:nvSpPr>
        <p:spPr/>
        <p:txBody>
          <a:bodyPr/>
          <a:lstStyle/>
          <a:p>
            <a:endParaRPr lang="pt-BR"/>
          </a:p>
        </p:txBody>
      </p:sp>
      <p:pic>
        <p:nvPicPr>
          <p:cNvPr id="87042" name="Picture 2" descr="http://i0.wp.com/medicinapreventiva.info/wp-content/uploads/2015/02/ni%C3%B1o-acoso.jpg?resize=2000%2C1000"/>
          <p:cNvPicPr>
            <a:picLocks noChangeAspect="1" noChangeArrowheads="1"/>
          </p:cNvPicPr>
          <p:nvPr/>
        </p:nvPicPr>
        <p:blipFill>
          <a:blip r:embed="rId3" cstate="print"/>
          <a:srcRect/>
          <a:stretch>
            <a:fillRect/>
          </a:stretch>
        </p:blipFill>
        <p:spPr bwMode="auto">
          <a:xfrm>
            <a:off x="-612575" y="1341412"/>
            <a:ext cx="10225136" cy="55165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smtClean="0"/>
              <a:t>Não é brincadeira. Só existe brincadeira quando todos se divertem. Quando uns se divertem e outro sofre então é coisa séria. Precisa ser combatido.</a:t>
            </a: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331640" y="0"/>
            <a:ext cx="5101076" cy="1200329"/>
          </a:xfrm>
          <a:prstGeom prst="rect">
            <a:avLst/>
          </a:prstGeom>
          <a:noFill/>
        </p:spPr>
        <p:txBody>
          <a:bodyPr wrap="none" rtlCol="0">
            <a:spAutoFit/>
          </a:bodyPr>
          <a:lstStyle/>
          <a:p>
            <a:r>
              <a:rPr lang="pt-BR" sz="7200" dirty="0" err="1" smtClean="0">
                <a:solidFill>
                  <a:schemeClr val="bg1"/>
                </a:solidFill>
              </a:rPr>
              <a:t>Ciberbullying</a:t>
            </a:r>
            <a:endParaRPr lang="pt-BR" sz="4400" b="1" dirty="0">
              <a:solidFill>
                <a:schemeClr val="bg1"/>
              </a:solidFill>
              <a:cs typeface="Myriad Arabic" pitchFamily="50" charset="-78"/>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Tree>
    <p:extLst>
      <p:ext uri="{BB962C8B-B14F-4D97-AF65-F5344CB8AC3E}">
        <p14:creationId xmlns:p14="http://schemas.microsoft.com/office/powerpoint/2010/main" val="7104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r>
              <a:rPr lang="pt-BR" sz="6600" dirty="0" smtClean="0"/>
              <a:t>Não disseminar na rede preconceitos de cor, gênero, religião, orientação sexual, de origem social ou de qualquer outro tipo.</a:t>
            </a:r>
            <a:endParaRPr lang="pt-BR" sz="6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 y="13643"/>
            <a:ext cx="9169400" cy="17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51520" y="2348880"/>
            <a:ext cx="8424936" cy="2308324"/>
          </a:xfrm>
          <a:prstGeom prst="rect">
            <a:avLst/>
          </a:prstGeom>
        </p:spPr>
        <p:txBody>
          <a:bodyPr wrap="square">
            <a:spAutoFit/>
          </a:bodyPr>
          <a:lstStyle/>
          <a:p>
            <a:r>
              <a:rPr lang="pt-BR" sz="3600" dirty="0">
                <a:solidFill>
                  <a:schemeClr val="bg1"/>
                </a:solidFill>
              </a:rPr>
              <a:t>Se procederes bem, não é certo que serás aceito? Entretanto, se assim não fizeres, sabe que</a:t>
            </a:r>
            <a:r>
              <a:rPr lang="pt-BR" sz="3600" dirty="0"/>
              <a:t> </a:t>
            </a:r>
            <a:r>
              <a:rPr lang="pt-BR" sz="3600" b="1" dirty="0">
                <a:solidFill>
                  <a:srgbClr val="FF0000"/>
                </a:solidFill>
              </a:rPr>
              <a:t>o pecado espreita à tua porta e deseja destruir-te; cabe a ti </a:t>
            </a:r>
            <a:r>
              <a:rPr lang="pt-BR" sz="3600" b="1" dirty="0" smtClean="0">
                <a:solidFill>
                  <a:srgbClr val="FF0000"/>
                </a:solidFill>
              </a:rPr>
              <a:t>vencê-lo.</a:t>
            </a:r>
            <a:endParaRPr lang="pt-BR" dirty="0"/>
          </a:p>
        </p:txBody>
      </p:sp>
      <p:sp>
        <p:nvSpPr>
          <p:cNvPr id="6" name="CaixaDeTexto 5"/>
          <p:cNvSpPr txBox="1"/>
          <p:nvPr/>
        </p:nvSpPr>
        <p:spPr>
          <a:xfrm>
            <a:off x="3059832" y="308454"/>
            <a:ext cx="2569934" cy="707886"/>
          </a:xfrm>
          <a:prstGeom prst="rect">
            <a:avLst/>
          </a:prstGeom>
          <a:noFill/>
        </p:spPr>
        <p:txBody>
          <a:bodyPr wrap="none" rtlCol="0">
            <a:spAutoFit/>
          </a:bodyPr>
          <a:lstStyle/>
          <a:p>
            <a:r>
              <a:rPr lang="pt-BR" sz="4000" dirty="0" smtClean="0">
                <a:solidFill>
                  <a:schemeClr val="bg1"/>
                </a:solidFill>
              </a:rPr>
              <a:t>Gênesis 4.7</a:t>
            </a:r>
            <a:endParaRPr lang="pt-BR"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3">
            <a:schemeClr val="lt1"/>
          </a:lnRef>
          <a:fillRef idx="1">
            <a:schemeClr val="dk1"/>
          </a:fillRef>
          <a:effectRef idx="1">
            <a:schemeClr val="dk1"/>
          </a:effectRef>
          <a:fontRef idx="minor">
            <a:schemeClr val="lt1"/>
          </a:fontRef>
        </p:style>
        <p:txBody>
          <a:bodyPr>
            <a:noAutofit/>
          </a:bodyPr>
          <a:lstStyle/>
          <a:p>
            <a:r>
              <a:rPr lang="pt-BR" sz="19900" dirty="0" smtClean="0">
                <a:ln w="18415" cmpd="sng">
                  <a:solidFill>
                    <a:schemeClr val="tx1">
                      <a:lumMod val="95000"/>
                      <a:lumOff val="5000"/>
                    </a:schemeClr>
                  </a:solidFill>
                  <a:prstDash val="solid"/>
                </a:ln>
                <a:solidFill>
                  <a:srgbClr val="FF0000"/>
                </a:solidFill>
                <a:effectLst>
                  <a:outerShdw blurRad="63500" dir="3600000" algn="tl" rotWithShape="0">
                    <a:srgbClr val="000000">
                      <a:alpha val="70000"/>
                    </a:srgbClr>
                  </a:outerShdw>
                </a:effectLst>
              </a:rPr>
              <a:t>SEXTING</a:t>
            </a:r>
            <a:endParaRPr lang="pt-BR" sz="19900" dirty="0">
              <a:ln w="18415" cmpd="sng">
                <a:solidFill>
                  <a:schemeClr val="tx1">
                    <a:lumMod val="95000"/>
                    <a:lumOff val="5000"/>
                  </a:schemeClr>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728192"/>
          </a:xfrm>
          <a:prstGeom prst="rect">
            <a:avLst/>
          </a:prstGeom>
        </p:spPr>
      </p:pic>
      <p:sp>
        <p:nvSpPr>
          <p:cNvPr id="39" name="TextBox 38"/>
          <p:cNvSpPr txBox="1"/>
          <p:nvPr/>
        </p:nvSpPr>
        <p:spPr>
          <a:xfrm>
            <a:off x="2483384" y="260648"/>
            <a:ext cx="3740191" cy="769441"/>
          </a:xfrm>
          <a:prstGeom prst="rect">
            <a:avLst/>
          </a:prstGeom>
          <a:noFill/>
        </p:spPr>
        <p:txBody>
          <a:bodyPr wrap="none" rtlCol="0">
            <a:spAutoFit/>
          </a:bodyPr>
          <a:lstStyle/>
          <a:p>
            <a:r>
              <a:rPr lang="pt-BR" sz="4400" dirty="0" smtClean="0">
                <a:solidFill>
                  <a:schemeClr val="bg1"/>
                </a:solidFill>
              </a:rPr>
              <a:t>Conexão Digital</a:t>
            </a:r>
            <a:endParaRPr lang="pt-BR" sz="4400" b="1"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Espaço Reservado para Conteúdo 4"/>
          <p:cNvGraphicFramePr>
            <a:graphicFrameLocks/>
          </p:cNvGraphicFramePr>
          <p:nvPr>
            <p:extLst>
              <p:ext uri="{D42A27DB-BD31-4B8C-83A1-F6EECF244321}">
                <p14:modId xmlns:p14="http://schemas.microsoft.com/office/powerpoint/2010/main" val="3376472225"/>
              </p:ext>
            </p:extLst>
          </p:nvPr>
        </p:nvGraphicFramePr>
        <p:xfrm>
          <a:off x="0" y="1196751"/>
          <a:ext cx="9144000" cy="5605525"/>
        </p:xfrm>
        <a:graphic>
          <a:graphicData uri="http://schemas.openxmlformats.org/drawingml/2006/table">
            <a:tbl>
              <a:tblPr firstRow="1" firstCol="1" bandRow="1">
                <a:tableStyleId>{5C22544A-7EE6-4342-B048-85BDC9FD1C3A}</a:tableStyleId>
              </a:tblPr>
              <a:tblGrid>
                <a:gridCol w="1496868"/>
                <a:gridCol w="1800381"/>
                <a:gridCol w="2592271"/>
                <a:gridCol w="3254480"/>
              </a:tblGrid>
              <a:tr h="1278980">
                <a:tc>
                  <a:txBody>
                    <a:bodyPr/>
                    <a:lstStyle/>
                    <a:p>
                      <a:pPr>
                        <a:lnSpc>
                          <a:spcPct val="115000"/>
                        </a:lnSpc>
                        <a:spcAft>
                          <a:spcPts val="0"/>
                        </a:spcAft>
                      </a:pPr>
                      <a:endParaRPr lang="pt-BR" sz="24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400" dirty="0">
                          <a:effectLst/>
                        </a:rPr>
                        <a:t>População</a:t>
                      </a:r>
                      <a:endParaRPr lang="pt-BR" sz="24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400" dirty="0">
                          <a:effectLst/>
                        </a:rPr>
                        <a:t>Acesso à internet em 2014</a:t>
                      </a:r>
                      <a:endParaRPr lang="pt-BR" sz="24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400" dirty="0">
                          <a:effectLst/>
                        </a:rPr>
                        <a:t>Acesso (2020)</a:t>
                      </a:r>
                      <a:endParaRPr lang="pt-BR" sz="2400" dirty="0">
                        <a:solidFill>
                          <a:srgbClr val="365F91"/>
                        </a:solidFill>
                        <a:effectLst/>
                        <a:latin typeface="Calibri"/>
                        <a:ea typeface="Times New Roman"/>
                        <a:cs typeface="Times New Roman"/>
                      </a:endParaRPr>
                    </a:p>
                  </a:txBody>
                  <a:tcPr marL="65807" marR="65807" marT="0" marB="0"/>
                </a:tc>
              </a:tr>
              <a:tr h="2020634">
                <a:tc>
                  <a:txBody>
                    <a:bodyPr/>
                    <a:lstStyle/>
                    <a:p>
                      <a:pPr>
                        <a:lnSpc>
                          <a:spcPct val="115000"/>
                        </a:lnSpc>
                        <a:spcAft>
                          <a:spcPts val="0"/>
                        </a:spcAft>
                      </a:pPr>
                      <a:r>
                        <a:rPr lang="pt-BR" sz="2400" dirty="0">
                          <a:effectLst/>
                        </a:rPr>
                        <a:t>Mundo</a:t>
                      </a:r>
                      <a:endParaRPr lang="pt-BR" sz="24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dirty="0">
                          <a:effectLst/>
                        </a:rPr>
                        <a:t>7 bilhões</a:t>
                      </a:r>
                      <a:endParaRPr lang="pt-BR" sz="28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dirty="0">
                          <a:effectLst/>
                        </a:rPr>
                        <a:t>2,8 bilhões (40%)</a:t>
                      </a:r>
                      <a:endParaRPr lang="pt-BR" sz="28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dirty="0">
                          <a:effectLst/>
                        </a:rPr>
                        <a:t>74%</a:t>
                      </a:r>
                      <a:endParaRPr lang="pt-BR" sz="2800" dirty="0">
                        <a:solidFill>
                          <a:srgbClr val="365F91"/>
                        </a:solidFill>
                        <a:effectLst/>
                        <a:latin typeface="Calibri"/>
                        <a:ea typeface="Times New Roman"/>
                        <a:cs typeface="Times New Roman"/>
                      </a:endParaRPr>
                    </a:p>
                  </a:txBody>
                  <a:tcPr marL="65807" marR="65807" marT="0" marB="0"/>
                </a:tc>
              </a:tr>
              <a:tr h="2305911">
                <a:tc>
                  <a:txBody>
                    <a:bodyPr/>
                    <a:lstStyle/>
                    <a:p>
                      <a:pPr>
                        <a:lnSpc>
                          <a:spcPct val="115000"/>
                        </a:lnSpc>
                        <a:spcAft>
                          <a:spcPts val="0"/>
                        </a:spcAft>
                      </a:pPr>
                      <a:r>
                        <a:rPr lang="pt-BR" sz="2400" dirty="0">
                          <a:effectLst/>
                        </a:rPr>
                        <a:t>Brasil</a:t>
                      </a:r>
                      <a:endParaRPr lang="pt-BR" sz="24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a:effectLst/>
                        </a:rPr>
                        <a:t>198 milhões</a:t>
                      </a:r>
                      <a:endParaRPr lang="pt-BR" sz="280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dirty="0">
                          <a:effectLst/>
                        </a:rPr>
                        <a:t>102 milhões (51,6%)</a:t>
                      </a:r>
                      <a:endParaRPr lang="pt-BR" sz="2800" dirty="0">
                        <a:solidFill>
                          <a:srgbClr val="365F91"/>
                        </a:solidFill>
                        <a:effectLst/>
                        <a:latin typeface="Calibri"/>
                        <a:ea typeface="Times New Roman"/>
                        <a:cs typeface="Times New Roman"/>
                      </a:endParaRPr>
                    </a:p>
                  </a:txBody>
                  <a:tcPr marL="65807" marR="65807" marT="0" marB="0"/>
                </a:tc>
                <a:tc>
                  <a:txBody>
                    <a:bodyPr/>
                    <a:lstStyle/>
                    <a:p>
                      <a:pPr>
                        <a:lnSpc>
                          <a:spcPct val="115000"/>
                        </a:lnSpc>
                        <a:spcAft>
                          <a:spcPts val="0"/>
                        </a:spcAft>
                      </a:pPr>
                      <a:r>
                        <a:rPr lang="pt-BR" sz="2800" dirty="0">
                          <a:effectLst/>
                        </a:rPr>
                        <a:t>95%</a:t>
                      </a:r>
                      <a:endParaRPr lang="pt-BR" sz="2800" dirty="0">
                        <a:solidFill>
                          <a:srgbClr val="365F91"/>
                        </a:solidFill>
                        <a:effectLst/>
                        <a:latin typeface="Calibri"/>
                        <a:ea typeface="Times New Roman"/>
                        <a:cs typeface="Times New Roman"/>
                      </a:endParaRPr>
                    </a:p>
                  </a:txBody>
                  <a:tcPr marL="65807" marR="65807" marT="0" marB="0"/>
                </a:tc>
              </a:tr>
            </a:tbl>
          </a:graphicData>
        </a:graphic>
      </p:graphicFrame>
    </p:spTree>
    <p:extLst>
      <p:ext uri="{BB962C8B-B14F-4D97-AF65-F5344CB8AC3E}">
        <p14:creationId xmlns:p14="http://schemas.microsoft.com/office/powerpoint/2010/main" val="14110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08720"/>
            <a:ext cx="8229600" cy="1143000"/>
          </a:xfrm>
        </p:spPr>
        <p:txBody>
          <a:bodyPr>
            <a:noAutofit/>
          </a:bodyPr>
          <a:lstStyle/>
          <a:p>
            <a:r>
              <a:rPr lang="pt-BR" dirty="0" smtClean="0"/>
              <a:t>Alguém pedindo para você enviar fotos sem roupa ou fotos deste tipo enviadas por outras pessoas para você.</a:t>
            </a:r>
            <a:endParaRPr lang="pt-BR" dirty="0"/>
          </a:p>
        </p:txBody>
      </p:sp>
      <p:pic>
        <p:nvPicPr>
          <p:cNvPr id="34818" name="Picture 2" descr="http://t.i.uol.com.br/tecnologia/2011/04/12/adolescentes-usando-celular-bullying-sexting-1302651938301_300x280.jpg"/>
          <p:cNvPicPr>
            <a:picLocks noChangeAspect="1" noChangeArrowheads="1"/>
          </p:cNvPicPr>
          <p:nvPr/>
        </p:nvPicPr>
        <p:blipFill>
          <a:blip r:embed="rId3" cstate="print"/>
          <a:srcRect/>
          <a:stretch>
            <a:fillRect/>
          </a:stretch>
        </p:blipFill>
        <p:spPr bwMode="auto">
          <a:xfrm>
            <a:off x="307809" y="620688"/>
            <a:ext cx="3888432" cy="3629204"/>
          </a:xfrm>
          <a:prstGeom prst="rect">
            <a:avLst/>
          </a:prstGeom>
          <a:noFill/>
        </p:spPr>
      </p:pic>
      <p:pic>
        <p:nvPicPr>
          <p:cNvPr id="34820" name="Picture 4" descr="http://static.ebony.com/snapkidz_article_caro_article-small_29396.jpg"/>
          <p:cNvPicPr>
            <a:picLocks noChangeAspect="1" noChangeArrowheads="1"/>
          </p:cNvPicPr>
          <p:nvPr/>
        </p:nvPicPr>
        <p:blipFill>
          <a:blip r:embed="rId4" cstate="print"/>
          <a:srcRect/>
          <a:stretch>
            <a:fillRect/>
          </a:stretch>
        </p:blipFill>
        <p:spPr bwMode="auto">
          <a:xfrm>
            <a:off x="4348044" y="589559"/>
            <a:ext cx="4536504" cy="28353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dirty="0" smtClean="0"/>
              <a:t>O QUE PODE DAR ERRADO?</a:t>
            </a:r>
            <a:endParaRPr lang="pt-BR" dirty="0"/>
          </a:p>
        </p:txBody>
      </p:sp>
      <p:sp>
        <p:nvSpPr>
          <p:cNvPr id="3" name="Espaço Reservado para Conteúdo 2"/>
          <p:cNvSpPr>
            <a:spLocks noGrp="1"/>
          </p:cNvSpPr>
          <p:nvPr>
            <p:ph idx="1"/>
          </p:nvPr>
        </p:nvSpPr>
        <p:spPr>
          <a:xfrm>
            <a:off x="467544" y="1052736"/>
            <a:ext cx="8229600" cy="244827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pt-BR" sz="4000" dirty="0" smtClean="0"/>
              <a:t>Pense bem antes de tirar fotos sensuais e de momentos íntimos. Na Internet não existe o controle sobre essas imagens.</a:t>
            </a:r>
            <a:endParaRPr lang="pt-BR" sz="4000" dirty="0"/>
          </a:p>
        </p:txBody>
      </p:sp>
      <p:sp>
        <p:nvSpPr>
          <p:cNvPr id="4" name="Espaço Reservado para Conteúdo 2"/>
          <p:cNvSpPr txBox="1">
            <a:spLocks/>
          </p:cNvSpPr>
          <p:nvPr/>
        </p:nvSpPr>
        <p:spPr>
          <a:xfrm>
            <a:off x="452518" y="4005064"/>
            <a:ext cx="8229600" cy="216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a:bodyPr>
          <a:lstStyle/>
          <a:p>
            <a:pPr marL="342900" lvl="0" indent="-342900">
              <a:spcBef>
                <a:spcPct val="20000"/>
              </a:spcBef>
              <a:buFont typeface="Arial" pitchFamily="34" charset="0"/>
              <a:buChar char="•"/>
            </a:pPr>
            <a:r>
              <a:rPr lang="pt-BR" sz="4000" dirty="0" smtClean="0"/>
              <a:t>Pessoas mal intencionadas podem se aproveitar para publicar vídeos e fotos sem a sua autorização</a:t>
            </a:r>
            <a:r>
              <a:rPr kumimoji="0" lang="pt-BR" sz="4000" b="0" i="0" u="none" strike="noStrike" kern="1200" cap="none" spc="0" normalizeH="0" baseline="0" noProof="0" dirty="0" smtClean="0">
                <a:ln>
                  <a:noFill/>
                </a:ln>
                <a:solidFill>
                  <a:schemeClr val="bg1"/>
                </a:solidFill>
                <a:effectLst/>
                <a:uLnTx/>
                <a:uFillTx/>
              </a:rPr>
              <a:t>.</a:t>
            </a:r>
            <a:endParaRPr kumimoji="0" lang="pt-B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aixaDeTexto 4"/>
          <p:cNvSpPr txBox="1"/>
          <p:nvPr/>
        </p:nvSpPr>
        <p:spPr>
          <a:xfrm>
            <a:off x="732318" y="215062"/>
            <a:ext cx="3405163" cy="523220"/>
          </a:xfrm>
          <a:prstGeom prst="rect">
            <a:avLst/>
          </a:prstGeom>
          <a:noFill/>
        </p:spPr>
        <p:txBody>
          <a:bodyPr wrap="none" rtlCol="0">
            <a:spAutoFit/>
          </a:bodyPr>
          <a:lstStyle/>
          <a:p>
            <a:r>
              <a:rPr lang="pt-BR" sz="2800" dirty="0" smtClean="0">
                <a:solidFill>
                  <a:schemeClr val="bg1"/>
                </a:solidFill>
              </a:rPr>
              <a:t>Eles precisam saber ...</a:t>
            </a:r>
            <a:endParaRPr lang="pt-B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subTnLst>
                                    <p:set>
                                      <p:cBhvr override="childStyle">
                                        <p:cTn dur="1" fill="hold" display="0" masterRel="nextClick" afterEffect="1"/>
                                        <p:tgtEl>
                                          <p:spTgt spid="3">
                                            <p:bg/>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 y="13643"/>
            <a:ext cx="9169400" cy="17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267744" y="289141"/>
            <a:ext cx="3888432" cy="769441"/>
          </a:xfrm>
          <a:prstGeom prst="rect">
            <a:avLst/>
          </a:prstGeom>
          <a:noFill/>
        </p:spPr>
        <p:txBody>
          <a:bodyPr wrap="square" rtlCol="0">
            <a:spAutoFit/>
          </a:bodyPr>
          <a:lstStyle/>
          <a:p>
            <a:r>
              <a:rPr lang="pt-BR" sz="4400" dirty="0" smtClean="0">
                <a:solidFill>
                  <a:schemeClr val="bg1"/>
                </a:solidFill>
              </a:rPr>
              <a:t>1 Cor 6.19</a:t>
            </a:r>
            <a:endParaRPr lang="pt-BR" sz="2400" dirty="0">
              <a:solidFill>
                <a:schemeClr val="bg1"/>
              </a:solidFill>
            </a:endParaRPr>
          </a:p>
        </p:txBody>
      </p:sp>
      <p:sp>
        <p:nvSpPr>
          <p:cNvPr id="5" name="Espaço Reservado para Conteúdo 4"/>
          <p:cNvSpPr>
            <a:spLocks noGrp="1"/>
          </p:cNvSpPr>
          <p:nvPr>
            <p:ph idx="1"/>
          </p:nvPr>
        </p:nvSpPr>
        <p:spPr/>
        <p:txBody>
          <a:bodyPr/>
          <a:lstStyle/>
          <a:p>
            <a:r>
              <a:rPr lang="pt-BR" sz="4800" dirty="0">
                <a:solidFill>
                  <a:schemeClr val="bg1"/>
                </a:solidFill>
              </a:rPr>
              <a:t>Ou não sabeis que o vosso corpo é o templo do Espírito Santo, que habita em vós, proveniente de Deus, e que não sois de vós mesmos?</a:t>
            </a:r>
            <a:endParaRPr lang="pt-BR" dirty="0">
              <a:solidFill>
                <a:schemeClr val="bg1"/>
              </a:solidFill>
            </a:endParaRPr>
          </a:p>
        </p:txBody>
      </p:sp>
    </p:spTree>
    <p:extLst>
      <p:ext uri="{BB962C8B-B14F-4D97-AF65-F5344CB8AC3E}">
        <p14:creationId xmlns:p14="http://schemas.microsoft.com/office/powerpoint/2010/main" val="2580300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sz="4800" dirty="0"/>
              <a:t>Ou não sabeis que o vosso corpo é o templo do Espírito Santo, que habita em vós, proveniente de Deus, e que não sois de vós mesmos?</a:t>
            </a:r>
            <a:endParaRPr lang="pt-BR" dirty="0"/>
          </a:p>
        </p:txBody>
      </p:sp>
      <p:pic>
        <p:nvPicPr>
          <p:cNvPr id="1026" name="Picture 2" descr="http://www.mpgo.mp.br/portal/system/images/W1siZiIsIjIwMTMvMDUvMTcvMTRfNDFfNTJfNjJfYWRlc2l2b19wZXJpZ29zX2RhX2ludGVybmV0XzQuSlBHIl1d/adesivo%20perigos%20da%20internet%204.JPG"/>
          <p:cNvPicPr>
            <a:picLocks noChangeAspect="1" noChangeArrowheads="1"/>
          </p:cNvPicPr>
          <p:nvPr/>
        </p:nvPicPr>
        <p:blipFill rotWithShape="1">
          <a:blip r:embed="rId3">
            <a:extLst>
              <a:ext uri="{28A0092B-C50C-407E-A947-70E740481C1C}">
                <a14:useLocalDpi xmlns:a14="http://schemas.microsoft.com/office/drawing/2010/main" val="0"/>
              </a:ext>
            </a:extLst>
          </a:blip>
          <a:srcRect t="7939" b="7669"/>
          <a:stretch/>
        </p:blipFill>
        <p:spPr bwMode="auto">
          <a:xfrm>
            <a:off x="-18453" y="-99392"/>
            <a:ext cx="9258300" cy="72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7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nternetsegura.br/imagens/TAL_0216_40_1264523930.jpg"/>
          <p:cNvPicPr>
            <a:picLocks noChangeAspect="1" noChangeArrowheads="1"/>
          </p:cNvPicPr>
          <p:nvPr/>
        </p:nvPicPr>
        <p:blipFill>
          <a:blip r:embed="rId3" cstate="print"/>
          <a:srcRect/>
          <a:stretch>
            <a:fillRect/>
          </a:stretch>
        </p:blipFill>
        <p:spPr bwMode="auto">
          <a:xfrm>
            <a:off x="-828600" y="0"/>
            <a:ext cx="10389594" cy="7029400"/>
          </a:xfrm>
          <a:prstGeom prst="rect">
            <a:avLst/>
          </a:prstGeom>
          <a:noFill/>
        </p:spPr>
      </p:pic>
      <p:sp>
        <p:nvSpPr>
          <p:cNvPr id="2" name="Título 1"/>
          <p:cNvSpPr>
            <a:spLocks noGrp="1"/>
          </p:cNvSpPr>
          <p:nvPr>
            <p:ph type="title"/>
          </p:nvPr>
        </p:nvSpPr>
        <p:spPr>
          <a:xfrm>
            <a:off x="0" y="692696"/>
            <a:ext cx="8229600" cy="1143000"/>
          </a:xfrm>
        </p:spPr>
        <p:txBody>
          <a:bodyPr>
            <a:normAutofit fontScale="90000"/>
          </a:bodyPr>
          <a:lstStyle/>
          <a:p>
            <a:r>
              <a:rPr lang="pt-BR" sz="4700" b="1" dirty="0" smtClean="0">
                <a:solidFill>
                  <a:srgbClr val="EE6031"/>
                </a:solidFill>
              </a:rPr>
              <a:t>Aliciamento </a:t>
            </a:r>
            <a:r>
              <a:rPr lang="pt-BR" sz="4700" b="1" dirty="0" smtClean="0"/>
              <a:t>de Pe</a:t>
            </a:r>
            <a:r>
              <a:rPr lang="pt-BR" sz="4700" b="1" dirty="0" smtClean="0">
                <a:solidFill>
                  <a:schemeClr val="accent2"/>
                </a:solidFill>
              </a:rPr>
              <a:t>ss</a:t>
            </a:r>
            <a:r>
              <a:rPr lang="pt-BR" sz="4700" b="1" dirty="0" smtClean="0">
                <a:solidFill>
                  <a:srgbClr val="EE6031"/>
                </a:solidFill>
              </a:rPr>
              <a:t>oas estranhas querendo te </a:t>
            </a:r>
            <a:r>
              <a:rPr lang="pt-BR" sz="4700" b="1" dirty="0" smtClean="0"/>
              <a:t>encont</a:t>
            </a:r>
            <a:r>
              <a:rPr lang="pt-BR" sz="4700" b="1" dirty="0" smtClean="0">
                <a:solidFill>
                  <a:schemeClr val="accent2"/>
                </a:solidFill>
              </a:rPr>
              <a:t>rar</a:t>
            </a:r>
            <a:r>
              <a:rPr lang="pt-BR" sz="4700" b="1" dirty="0" smtClean="0">
                <a:solidFill>
                  <a:srgbClr val="EE6031"/>
                </a:solidFill>
              </a:rPr>
              <a:t> em segredo ou forçando você a fazer o que não quer pela Internet</a:t>
            </a:r>
            <a:r>
              <a:rPr lang="pt-BR" b="1" dirty="0" smtClean="0">
                <a:solidFill>
                  <a:srgbClr val="EE6031"/>
                </a:solidFill>
              </a:rPr>
              <a:t>.</a:t>
            </a:r>
            <a:endParaRPr lang="pt-BR" b="1" dirty="0">
              <a:solidFill>
                <a:srgbClr val="EE603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pic>
        <p:nvPicPr>
          <p:cNvPr id="22530" name="Picture 2" descr="http://img.ibxk.com.br/2014/10/15/15114049793239.jpg"/>
          <p:cNvPicPr>
            <a:picLocks noChangeAspect="1" noChangeArrowheads="1"/>
          </p:cNvPicPr>
          <p:nvPr/>
        </p:nvPicPr>
        <p:blipFill>
          <a:blip r:embed="rId3" cstate="print"/>
          <a:srcRect/>
          <a:stretch>
            <a:fillRect/>
          </a:stretch>
        </p:blipFill>
        <p:spPr bwMode="auto">
          <a:xfrm>
            <a:off x="0" y="1"/>
            <a:ext cx="91821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style>
          <a:lnRef idx="1">
            <a:schemeClr val="accent1"/>
          </a:lnRef>
          <a:fillRef idx="3">
            <a:schemeClr val="accent1"/>
          </a:fillRef>
          <a:effectRef idx="2">
            <a:schemeClr val="accent1"/>
          </a:effectRef>
          <a:fontRef idx="minor">
            <a:schemeClr val="lt1"/>
          </a:fontRef>
        </p:style>
        <p:txBody>
          <a:bodyPr>
            <a:normAutofit/>
          </a:bodyPr>
          <a:lstStyle/>
          <a:p>
            <a:endParaRPr lang="pt-BR" sz="4800" dirty="0" smtClean="0"/>
          </a:p>
          <a:p>
            <a:endParaRPr lang="pt-BR" sz="4800" dirty="0" smtClean="0"/>
          </a:p>
          <a:p>
            <a:r>
              <a:rPr lang="pt-BR" sz="4800" dirty="0" smtClean="0"/>
              <a:t>Portanto, sejam astutos como como as serpentes e sem malícia como as pombas.</a:t>
            </a:r>
            <a:br>
              <a:rPr lang="pt-BR" sz="4800" dirty="0" smtClean="0"/>
            </a:br>
            <a:r>
              <a:rPr lang="pt-BR" sz="4800" dirty="0" smtClean="0"/>
              <a:t/>
            </a:r>
            <a:br>
              <a:rPr lang="pt-BR" sz="4800" dirty="0" smtClean="0"/>
            </a:br>
            <a:r>
              <a:rPr lang="pt-BR" sz="4800" dirty="0" smtClean="0">
                <a:hlinkClick r:id="rId3"/>
              </a:rPr>
              <a:t>Mateus 10:16</a:t>
            </a:r>
            <a:endParaRPr lang="pt-BR"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08720"/>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pt-BR" dirty="0" smtClean="0"/>
              <a:t/>
            </a:r>
            <a:br>
              <a:rPr lang="pt-BR" dirty="0" smtClean="0"/>
            </a:br>
            <a:r>
              <a:rPr lang="pt-BR" dirty="0" smtClean="0"/>
              <a:t/>
            </a:r>
            <a:br>
              <a:rPr lang="pt-BR" dirty="0" smtClean="0"/>
            </a:br>
            <a:r>
              <a:rPr lang="pt-BR" sz="6000" dirty="0" smtClean="0"/>
              <a:t>Uso excessivo de internet</a:t>
            </a:r>
            <a:r>
              <a:rPr lang="pt-BR" dirty="0" smtClean="0"/>
              <a:t>.</a:t>
            </a:r>
            <a:br>
              <a:rPr lang="pt-BR" dirty="0" smtClean="0"/>
            </a:br>
            <a:r>
              <a:rPr lang="pt-BR" dirty="0" smtClean="0"/>
              <a:t/>
            </a:r>
            <a:br>
              <a:rPr lang="pt-BR" dirty="0" smtClean="0"/>
            </a:br>
            <a:endParaRPr lang="pt-BR" dirty="0"/>
          </a:p>
        </p:txBody>
      </p:sp>
      <p:sp>
        <p:nvSpPr>
          <p:cNvPr id="4" name="CaixaDeTexto 3"/>
          <p:cNvSpPr txBox="1"/>
          <p:nvPr/>
        </p:nvSpPr>
        <p:spPr>
          <a:xfrm>
            <a:off x="899592" y="2492896"/>
            <a:ext cx="7521674" cy="769441"/>
          </a:xfrm>
          <a:prstGeom prst="rect">
            <a:avLst/>
          </a:prstGeom>
          <a:noFill/>
        </p:spPr>
        <p:txBody>
          <a:bodyPr wrap="none" rtlCol="0">
            <a:spAutoFit/>
          </a:bodyPr>
          <a:lstStyle/>
          <a:p>
            <a:r>
              <a:rPr lang="pt-BR" sz="4400" dirty="0" smtClean="0"/>
              <a:t>O que é um viciado na internet?</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http://1.bp.blogspot.com/_iA-QwW-2eDo/TLOGLbDZ30I/AAAAAAAAAJA/-Qshv0C_AaU/s1600/Viciado+em+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64704"/>
            <a:ext cx="9649072" cy="586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0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475656" y="154796"/>
            <a:ext cx="6991658" cy="769441"/>
          </a:xfrm>
          <a:prstGeom prst="rect">
            <a:avLst/>
          </a:prstGeom>
          <a:noFill/>
        </p:spPr>
        <p:txBody>
          <a:bodyPr wrap="none" rtlCol="0">
            <a:spAutoFit/>
          </a:bodyPr>
          <a:lstStyle/>
          <a:p>
            <a:r>
              <a:rPr lang="pt-BR" sz="4400" dirty="0">
                <a:solidFill>
                  <a:schemeClr val="bg1"/>
                </a:solidFill>
              </a:rPr>
              <a:t>Sinais que indicam problemas</a:t>
            </a:r>
            <a:endParaRPr lang="pt-BR" sz="4400" b="1"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
        <p:nvSpPr>
          <p:cNvPr id="2" name="Retângulo 1"/>
          <p:cNvSpPr/>
          <p:nvPr/>
        </p:nvSpPr>
        <p:spPr>
          <a:xfrm>
            <a:off x="323528" y="1988840"/>
            <a:ext cx="8640960" cy="3170099"/>
          </a:xfrm>
          <a:prstGeom prst="rect">
            <a:avLst/>
          </a:prstGeom>
        </p:spPr>
        <p:txBody>
          <a:bodyPr wrap="square">
            <a:spAutoFit/>
          </a:bodyPr>
          <a:lstStyle/>
          <a:p>
            <a:pPr>
              <a:defRPr/>
            </a:pPr>
            <a:r>
              <a:rPr lang="pt-BR" sz="4000" dirty="0">
                <a:solidFill>
                  <a:schemeClr val="bg1"/>
                </a:solidFill>
              </a:rPr>
              <a:t>Déficit de atenção; desobediência, redução de interesses por outros assuntos, inquietação, perda do sono, rebeldia, isolamento, compulsão, afastamento da família e dos amigos.</a:t>
            </a:r>
            <a:endParaRPr lang="pt-BR" sz="3200" dirty="0">
              <a:solidFill>
                <a:schemeClr val="bg1"/>
              </a:solidFill>
            </a:endParaRPr>
          </a:p>
        </p:txBody>
      </p:sp>
    </p:spTree>
    <p:extLst>
      <p:ext uri="{BB962C8B-B14F-4D97-AF65-F5344CB8AC3E}">
        <p14:creationId xmlns:p14="http://schemas.microsoft.com/office/powerpoint/2010/main" val="14253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9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pt-BR" sz="800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Quais os efeitos da internet na mente de nossos filhos?</a:t>
            </a:r>
            <a:endParaRPr lang="pt-BR" sz="800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 y="13643"/>
            <a:ext cx="9169400" cy="17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237621" y="230925"/>
            <a:ext cx="2985113" cy="707886"/>
          </a:xfrm>
          <a:prstGeom prst="rect">
            <a:avLst/>
          </a:prstGeom>
          <a:noFill/>
        </p:spPr>
        <p:txBody>
          <a:bodyPr wrap="none" rtlCol="0">
            <a:spAutoFit/>
          </a:bodyPr>
          <a:lstStyle/>
          <a:p>
            <a:r>
              <a:rPr lang="pt-BR" sz="4000" dirty="0" smtClean="0">
                <a:solidFill>
                  <a:schemeClr val="bg1"/>
                </a:solidFill>
              </a:rPr>
              <a:t>Filipenses 4.5</a:t>
            </a:r>
            <a:endParaRPr lang="pt-BR" dirty="0">
              <a:solidFill>
                <a:schemeClr val="bg1"/>
              </a:solidFill>
            </a:endParaRPr>
          </a:p>
        </p:txBody>
      </p:sp>
      <p:sp>
        <p:nvSpPr>
          <p:cNvPr id="5" name="Espaço Reservado para Conteúdo 4"/>
          <p:cNvSpPr>
            <a:spLocks noGrp="1"/>
          </p:cNvSpPr>
          <p:nvPr>
            <p:ph idx="1"/>
          </p:nvPr>
        </p:nvSpPr>
        <p:spPr/>
        <p:txBody>
          <a:bodyPr/>
          <a:lstStyle/>
          <a:p>
            <a:r>
              <a:rPr lang="pt-BR" sz="5400" dirty="0">
                <a:solidFill>
                  <a:schemeClr val="bg1"/>
                </a:solidFill>
              </a:rPr>
              <a:t>Seja a vossa moderação conhecida de todos os homens. Perto está o Senhor.</a:t>
            </a:r>
          </a:p>
          <a:p>
            <a:pPr marL="0" indent="0">
              <a:buNone/>
            </a:pPr>
            <a:endParaRPr lang="pt-BR" dirty="0">
              <a:solidFill>
                <a:schemeClr val="bg1"/>
              </a:solidFill>
            </a:endParaRPr>
          </a:p>
        </p:txBody>
      </p:sp>
    </p:spTree>
    <p:extLst>
      <p:ext uri="{BB962C8B-B14F-4D97-AF65-F5344CB8AC3E}">
        <p14:creationId xmlns:p14="http://schemas.microsoft.com/office/powerpoint/2010/main" val="3584111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192688"/>
          </a:xfrm>
        </p:spPr>
        <p:style>
          <a:lnRef idx="0">
            <a:schemeClr val="accent1"/>
          </a:lnRef>
          <a:fillRef idx="3">
            <a:schemeClr val="accent1"/>
          </a:fillRef>
          <a:effectRef idx="3">
            <a:schemeClr val="accent1"/>
          </a:effectRef>
          <a:fontRef idx="minor">
            <a:schemeClr val="lt1"/>
          </a:fontRef>
        </p:style>
        <p:txBody>
          <a:bodyPr/>
          <a:lstStyle/>
          <a:p>
            <a:pPr marL="0" indent="0">
              <a:buNone/>
            </a:pPr>
            <a:endParaRPr lang="pt-BR" b="1" dirty="0"/>
          </a:p>
          <a:p>
            <a:pPr marL="0" indent="0">
              <a:buNone/>
            </a:pPr>
            <a:r>
              <a:rPr lang="pt-BR" dirty="0" smtClean="0"/>
              <a:t/>
            </a:r>
            <a:br>
              <a:rPr lang="pt-BR" dirty="0" smtClean="0"/>
            </a:br>
            <a:r>
              <a:rPr lang="pt-BR" sz="4400" dirty="0" smtClean="0"/>
              <a:t>Portanto, não permitais que o pecado domine vosso corpo mortal, forçando-vos a obedecerdes às suas </a:t>
            </a:r>
            <a:r>
              <a:rPr lang="pt-BR" sz="4400" dirty="0" smtClean="0"/>
              <a:t>vontades.</a:t>
            </a:r>
          </a:p>
          <a:p>
            <a:pPr marL="0" indent="0">
              <a:buNone/>
            </a:pPr>
            <a:r>
              <a:rPr lang="pt-BR" sz="4400" dirty="0" err="1" smtClean="0"/>
              <a:t>Rm</a:t>
            </a:r>
            <a:r>
              <a:rPr lang="pt-BR" sz="4400" dirty="0" smtClean="0"/>
              <a:t> </a:t>
            </a:r>
            <a:r>
              <a:rPr lang="pt-BR" sz="4400" dirty="0" smtClean="0"/>
              <a:t>6.12</a:t>
            </a:r>
            <a:endParaRPr lang="pt-BR" sz="5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475656" y="154796"/>
            <a:ext cx="2910925" cy="769441"/>
          </a:xfrm>
          <a:prstGeom prst="rect">
            <a:avLst/>
          </a:prstGeom>
          <a:noFill/>
        </p:spPr>
        <p:txBody>
          <a:bodyPr wrap="none" rtlCol="0">
            <a:spAutoFit/>
          </a:bodyPr>
          <a:lstStyle/>
          <a:p>
            <a:r>
              <a:rPr lang="pt-BR" sz="4400" b="1" dirty="0" smtClean="0">
                <a:solidFill>
                  <a:schemeClr val="bg1"/>
                </a:solidFill>
                <a:cs typeface="Myriad Arabic" pitchFamily="50" charset="-78"/>
              </a:rPr>
              <a:t>Pornografia</a:t>
            </a:r>
            <a:endParaRPr lang="pt-BR" sz="4400" b="1"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
        <p:nvSpPr>
          <p:cNvPr id="6" name="CaixaDeTexto 5"/>
          <p:cNvSpPr txBox="1"/>
          <p:nvPr/>
        </p:nvSpPr>
        <p:spPr>
          <a:xfrm>
            <a:off x="251520" y="1844824"/>
            <a:ext cx="8496944" cy="4545221"/>
          </a:xfrm>
          <a:prstGeom prst="rect">
            <a:avLst/>
          </a:prstGeom>
          <a:noFill/>
        </p:spPr>
        <p:txBody>
          <a:bodyPr wrap="square" rtlCol="0">
            <a:spAutoFit/>
          </a:bodyPr>
          <a:lstStyle/>
          <a:p>
            <a:r>
              <a:rPr lang="pt-BR" sz="4000" dirty="0" smtClean="0">
                <a:solidFill>
                  <a:schemeClr val="bg1"/>
                </a:solidFill>
              </a:rPr>
              <a:t>É uma pandemia.</a:t>
            </a:r>
          </a:p>
          <a:p>
            <a:r>
              <a:rPr lang="pt-BR" sz="4000" dirty="0" smtClean="0">
                <a:solidFill>
                  <a:schemeClr val="bg1"/>
                </a:solidFill>
              </a:rPr>
              <a:t>1 a cada 4 pessoas estão vendo pornografia.</a:t>
            </a:r>
          </a:p>
          <a:p>
            <a:r>
              <a:rPr lang="pt-BR" sz="4000" dirty="0" smtClean="0">
                <a:solidFill>
                  <a:schemeClr val="bg1"/>
                </a:solidFill>
              </a:rPr>
              <a:t>30 mil pessoas estão vendo pornografia a cada segundo.</a:t>
            </a:r>
          </a:p>
          <a:p>
            <a:r>
              <a:rPr lang="pt-BR" sz="4000" dirty="0" smtClean="0">
                <a:solidFill>
                  <a:schemeClr val="bg1"/>
                </a:solidFill>
              </a:rPr>
              <a:t>A idade média da primeira exposição é apenas 11 anos.</a:t>
            </a:r>
            <a:endParaRPr lang="pt-BR" sz="4000" dirty="0">
              <a:solidFill>
                <a:schemeClr val="bg1"/>
              </a:solidFill>
            </a:endParaRPr>
          </a:p>
        </p:txBody>
      </p:sp>
    </p:spTree>
    <p:extLst>
      <p:ext uri="{BB962C8B-B14F-4D97-AF65-F5344CB8AC3E}">
        <p14:creationId xmlns:p14="http://schemas.microsoft.com/office/powerpoint/2010/main" val="359639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9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2060848"/>
            <a:ext cx="8280920" cy="2554545"/>
          </a:xfrm>
          <a:prstGeom prst="rect">
            <a:avLst/>
          </a:prstGeom>
        </p:spPr>
        <p:txBody>
          <a:bodyPr wrap="square">
            <a:spAutoFit/>
          </a:bodyPr>
          <a:lstStyle/>
          <a:p>
            <a:r>
              <a:rPr lang="pt-BR" sz="3200" dirty="0">
                <a:solidFill>
                  <a:schemeClr val="bg1"/>
                </a:solidFill>
              </a:rPr>
              <a:t>Quanto ao mais, irmãos, tudo o que é verdadeiro, tudo o que é honesto, tudo o que é justo, tudo o que é puro, tudo o que é amável, tudo o que é de boa fama, se há alguma virtude, e se há algum louvor, nisso pensai</a:t>
            </a:r>
            <a:r>
              <a:rPr lang="pt-BR" sz="3200" dirty="0" smtClean="0">
                <a:solidFill>
                  <a:schemeClr val="bg1"/>
                </a:solidFill>
              </a:rPr>
              <a:t>.</a:t>
            </a:r>
            <a:endParaRPr lang="pt-BR"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 y="13643"/>
            <a:ext cx="9169400" cy="17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2051720" y="147289"/>
            <a:ext cx="3550972" cy="830997"/>
          </a:xfrm>
          <a:prstGeom prst="rect">
            <a:avLst/>
          </a:prstGeom>
          <a:noFill/>
        </p:spPr>
        <p:txBody>
          <a:bodyPr wrap="none" rtlCol="0">
            <a:spAutoFit/>
          </a:bodyPr>
          <a:lstStyle/>
          <a:p>
            <a:r>
              <a:rPr lang="pt-BR" sz="4800" dirty="0" smtClean="0">
                <a:solidFill>
                  <a:schemeClr val="bg1"/>
                </a:solidFill>
              </a:rPr>
              <a:t>Filipenses 4.8</a:t>
            </a:r>
            <a:endParaRPr lang="pt-BR" dirty="0">
              <a:solidFill>
                <a:schemeClr val="bg1"/>
              </a:solidFill>
            </a:endParaRPr>
          </a:p>
        </p:txBody>
      </p:sp>
    </p:spTree>
    <p:extLst>
      <p:ext uri="{BB962C8B-B14F-4D97-AF65-F5344CB8AC3E}">
        <p14:creationId xmlns:p14="http://schemas.microsoft.com/office/powerpoint/2010/main" val="3330524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 y="13643"/>
            <a:ext cx="9169400" cy="22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1043608" y="620688"/>
            <a:ext cx="6768752" cy="923330"/>
          </a:xfrm>
          <a:prstGeom prst="rect">
            <a:avLst/>
          </a:prstGeom>
        </p:spPr>
        <p:txBody>
          <a:bodyPr wrap="square">
            <a:spAutoFit/>
          </a:bodyPr>
          <a:lstStyle/>
          <a:p>
            <a:r>
              <a:rPr lang="pt-BR" sz="5400" dirty="0" smtClean="0">
                <a:solidFill>
                  <a:schemeClr val="bg1"/>
                </a:solidFill>
              </a:rPr>
              <a:t>1 Cor 6.10</a:t>
            </a:r>
            <a:endParaRPr lang="pt-BR" dirty="0">
              <a:solidFill>
                <a:schemeClr val="bg1"/>
              </a:solidFill>
            </a:endParaRPr>
          </a:p>
        </p:txBody>
      </p:sp>
      <p:sp>
        <p:nvSpPr>
          <p:cNvPr id="5" name="Retângulo 4"/>
          <p:cNvSpPr/>
          <p:nvPr/>
        </p:nvSpPr>
        <p:spPr>
          <a:xfrm>
            <a:off x="755576" y="2420888"/>
            <a:ext cx="7920880" cy="2308324"/>
          </a:xfrm>
          <a:prstGeom prst="rect">
            <a:avLst/>
          </a:prstGeom>
        </p:spPr>
        <p:txBody>
          <a:bodyPr wrap="square">
            <a:spAutoFit/>
          </a:bodyPr>
          <a:lstStyle/>
          <a:p>
            <a:r>
              <a:rPr lang="pt-BR"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Todas as coisas me são lícitas, mas nem todas as coisas convêm. Todas as coisas me são lícitas, mas eu não me deixarei dominar por nenhuma.</a:t>
            </a:r>
            <a:endParaRPr lang="pt-BR" sz="36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6016" y="2420888"/>
            <a:ext cx="3765104" cy="1143000"/>
          </a:xfrm>
        </p:spPr>
        <p:txBody>
          <a:bodyPr>
            <a:normAutofit fontScale="90000"/>
          </a:bodyPr>
          <a:lstStyle/>
          <a:p>
            <a:r>
              <a:rPr lang="pt-BR" sz="9800" dirty="0" smtClean="0"/>
              <a:t>.</a:t>
            </a:r>
            <a:endParaRPr lang="pt-B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240" y="0"/>
            <a:ext cx="49757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ço Reservado para Conteúdo 3"/>
          <p:cNvSpPr>
            <a:spLocks noGrp="1"/>
          </p:cNvSpPr>
          <p:nvPr>
            <p:ph idx="1"/>
          </p:nvPr>
        </p:nvSpPr>
        <p:spPr>
          <a:xfrm>
            <a:off x="323528" y="116632"/>
            <a:ext cx="3844712" cy="6741368"/>
          </a:xfrm>
        </p:spPr>
        <p:txBody>
          <a:bodyPr>
            <a:normAutofit fontScale="85000" lnSpcReduction="20000"/>
          </a:bodyPr>
          <a:lstStyle/>
          <a:p>
            <a:pPr marL="0" indent="0">
              <a:buNone/>
            </a:pPr>
            <a:r>
              <a:rPr lang="pt-BR" sz="9600" dirty="0">
                <a:solidFill>
                  <a:schemeClr val="bg1"/>
                </a:solidFill>
              </a:rPr>
              <a:t>Jogos viciam e podem moldar as suas </a:t>
            </a:r>
            <a:r>
              <a:rPr lang="pt-BR" sz="9600" dirty="0" smtClean="0">
                <a:solidFill>
                  <a:schemeClr val="bg1"/>
                </a:solidFill>
              </a:rPr>
              <a:t>mentes.</a:t>
            </a:r>
            <a:endParaRPr lang="pt-BR" dirty="0">
              <a:solidFill>
                <a:schemeClr val="bg1"/>
              </a:solidFill>
            </a:endParaRPr>
          </a:p>
        </p:txBody>
      </p:sp>
    </p:spTree>
    <p:extLst>
      <p:ext uri="{BB962C8B-B14F-4D97-AF65-F5344CB8AC3E}">
        <p14:creationId xmlns:p14="http://schemas.microsoft.com/office/powerpoint/2010/main" val="3756172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Mateus Meira</a:t>
            </a:r>
            <a:endParaRPr lang="pt-BR" dirty="0">
              <a:solidFill>
                <a:schemeClr val="bg1"/>
              </a:solidFill>
            </a:endParaRPr>
          </a:p>
        </p:txBody>
      </p:sp>
      <p:sp>
        <p:nvSpPr>
          <p:cNvPr id="3" name="Espaço Reservado para Conteúdo 2"/>
          <p:cNvSpPr>
            <a:spLocks noGrp="1"/>
          </p:cNvSpPr>
          <p:nvPr>
            <p:ph idx="1"/>
          </p:nvPr>
        </p:nvSpPr>
        <p:spPr/>
        <p:txBody>
          <a:bodyPr/>
          <a:lstStyle/>
          <a:p>
            <a:endParaRPr lang="pt-BR" dirty="0"/>
          </a:p>
        </p:txBody>
      </p:sp>
      <p:pic>
        <p:nvPicPr>
          <p:cNvPr id="3074" name="Picture 2" descr="http://www.brasil247.com/images/5/54/554459a581a5d52c7ef525eca768d5f9ffd2cf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132264" cy="477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5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sources2.news.com.au/images/2011/07/23/1226100/501722-anders-breiv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3" y="0"/>
            <a:ext cx="9031062" cy="5085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775" y="2740353"/>
            <a:ext cx="28575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94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pt-BR" dirty="0" smtClean="0"/>
              <a:t>Como podemos proteger os nossos filhos?</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4969854" y="6254"/>
            <a:ext cx="4174145" cy="6851746"/>
          </a:xfrm>
        </p:spPr>
        <p:style>
          <a:lnRef idx="1">
            <a:schemeClr val="accent2"/>
          </a:lnRef>
          <a:fillRef idx="2">
            <a:schemeClr val="accent2"/>
          </a:fillRef>
          <a:effectRef idx="1">
            <a:schemeClr val="accent2"/>
          </a:effectRef>
          <a:fontRef idx="minor">
            <a:schemeClr val="dk1"/>
          </a:fontRef>
        </p:style>
        <p:txBody>
          <a:bodyPr>
            <a:normAutofit fontScale="97500"/>
          </a:bodyPr>
          <a:lstStyle/>
          <a:p>
            <a:pPr algn="ctr">
              <a:buNone/>
            </a:pPr>
            <a:r>
              <a:rPr lang="pt-BR" sz="6200" dirty="0" smtClean="0"/>
              <a:t>	</a:t>
            </a:r>
            <a:r>
              <a:rPr lang="pt-BR" sz="6800" dirty="0" smtClean="0"/>
              <a:t>Resgate da </a:t>
            </a:r>
            <a:r>
              <a:rPr lang="pt-BR" sz="6800" dirty="0" err="1" smtClean="0"/>
              <a:t>autorida-de</a:t>
            </a:r>
            <a:endParaRPr lang="pt-BR" sz="6800" dirty="0" smtClean="0"/>
          </a:p>
          <a:p>
            <a:pPr algn="ctr">
              <a:buNone/>
            </a:pPr>
            <a:r>
              <a:rPr lang="pt-BR" sz="6800" dirty="0" smtClean="0"/>
              <a:t>dos pais. </a:t>
            </a:r>
            <a:endParaRPr lang="pt-BR" sz="6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 y="6254"/>
            <a:ext cx="4968926" cy="685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5508104" y="5877272"/>
            <a:ext cx="2951705" cy="523220"/>
          </a:xfrm>
          <a:prstGeom prst="rect">
            <a:avLst/>
          </a:prstGeom>
          <a:noFill/>
        </p:spPr>
        <p:txBody>
          <a:bodyPr wrap="none" rtlCol="0">
            <a:spAutoFit/>
          </a:bodyPr>
          <a:lstStyle/>
          <a:p>
            <a:r>
              <a:rPr lang="pt-BR" sz="2800" b="1" dirty="0" smtClean="0">
                <a:solidFill>
                  <a:srgbClr val="FF0000"/>
                </a:solidFill>
              </a:rPr>
              <a:t>Chega de omissão.</a:t>
            </a:r>
            <a:endParaRPr lang="pt-BR" b="1" dirty="0">
              <a:solidFill>
                <a:srgbClr val="FF0000"/>
              </a:solidFill>
            </a:endParaRPr>
          </a:p>
        </p:txBody>
      </p:sp>
    </p:spTree>
    <p:extLst>
      <p:ext uri="{BB962C8B-B14F-4D97-AF65-F5344CB8AC3E}">
        <p14:creationId xmlns:p14="http://schemas.microsoft.com/office/powerpoint/2010/main" val="612570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pt-BR" sz="800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Quais os perigos que a internet oferece às nossas crianças?</a:t>
            </a:r>
            <a:endParaRPr lang="pt-BR" sz="800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99457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ypescience.com/wp-content/uploads/2014/08/criancas-na-inte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20" y="0"/>
            <a:ext cx="9391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normAutofit/>
          </a:bodyPr>
          <a:lstStyle/>
          <a:p>
            <a:r>
              <a:rPr lang="pt-BR" sz="6000" dirty="0" smtClean="0"/>
              <a:t>Acompanhe seus filhos</a:t>
            </a:r>
            <a:endParaRPr lang="pt-BR" sz="6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descr="http://4.bp.blogspot.com/-CgG_URT4Xzw/ToEtvrADukI/AAAAAAAAC2k/xCEpA0TJA2U/s1600/Intern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73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5148064" y="1600200"/>
            <a:ext cx="3816424" cy="4525963"/>
          </a:xfrm>
        </p:spPr>
        <p:txBody>
          <a:bodyPr>
            <a:noAutofit/>
          </a:bodyPr>
          <a:lstStyle/>
          <a:p>
            <a:pPr marL="0" indent="0">
              <a:buNone/>
            </a:pPr>
            <a:r>
              <a:rPr lang="pt-BR" sz="7200" dirty="0" smtClean="0">
                <a:solidFill>
                  <a:schemeClr val="bg1"/>
                </a:solidFill>
              </a:rPr>
              <a:t>Ensine a navegar.</a:t>
            </a:r>
            <a:endParaRPr lang="pt-BR" sz="7200" dirty="0">
              <a:solidFill>
                <a:schemeClr val="bg1"/>
              </a:solidFill>
            </a:endParaRPr>
          </a:p>
        </p:txBody>
      </p:sp>
      <p:pic>
        <p:nvPicPr>
          <p:cNvPr id="5" name="Picture 2" descr="http://s.glbimg.com/jo/eg/f/620x0/2012/08/18/150463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 y="-28807"/>
            <a:ext cx="4950259" cy="709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49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0" y="0"/>
            <a:ext cx="3851920" cy="6858000"/>
          </a:xfrm>
        </p:spPr>
        <p:style>
          <a:lnRef idx="0">
            <a:schemeClr val="accent1"/>
          </a:lnRef>
          <a:fillRef idx="3">
            <a:schemeClr val="accent1"/>
          </a:fillRef>
          <a:effectRef idx="3">
            <a:schemeClr val="accent1"/>
          </a:effectRef>
          <a:fontRef idx="minor">
            <a:schemeClr val="lt1"/>
          </a:fontRef>
        </p:style>
        <p:txBody>
          <a:bodyPr>
            <a:noAutofit/>
          </a:bodyPr>
          <a:lstStyle/>
          <a:p>
            <a:r>
              <a:rPr lang="pt-BR" sz="6600" dirty="0" smtClean="0"/>
              <a:t>Não de acesso ilimitado a internet.</a:t>
            </a:r>
            <a:endParaRPr lang="pt-BR" sz="6600" dirty="0"/>
          </a:p>
        </p:txBody>
      </p:sp>
      <p:sp>
        <p:nvSpPr>
          <p:cNvPr id="3" name="AutoShape 2" descr="data:image/jpeg;base64,/9j/4AAQSkZJRgABAQAAAQABAAD/2wCEAAkGBxQSEhQUExQUFBQUFBcXFBQUFhQUFBUUFBQWFhQUFBQYHCggGBolHBQUITEhJSkrLi4uFx8zODMsNygtLisBCgoKDg0OFxAQGCwkHBwsLCwsLCwsLCwsLCwsLCwsLCwsLCwsLCwsLCwsLCwsLCwsLCwsLCwsLCwsLCwsLCwsLP/AABEIAKgBLAMBIgACEQEDEQH/xAAbAAABBQEBAAAAAAAAAAAAAAABAAIDBAYFB//EAEIQAAEDAgIGBgcECgEFAAAAAAEAAgMEEQUhBhIxQVFhEyJxgZGhBxQyQrHB0VKCkvAVI0NTYnKissLhcxYkM2Px/8QAGAEBAQEBAQAAAAAAAAAAAAAAAAECAwT/xAAhEQEBAQEAAgMAAwEBAAAAAAAAAQIREjEDIVETQWFxIv/aAAwDAQACEQMRAD8A8WsiAkigARSSQJFJFAkbIAIoEpaKlfK8MYLud4AbyTuHNMggdI9rGAuc4gNA2knYF7XohoyyjiF7Oldm93PgOQWda41nPWDOhYYy7zKTxaAG+BBJ8Vnq7CnRnLrDsIPeF7xNGHCxCzeL4I03sO5cJvUv66+Ga8dCcFq8W0bOZAsVmailcw2cLfBds7mnLWLlGEQE0FOutslZJAneozLwF0RMiCoBON+SdC4vcGtbck2A4koqxBC57g1ouTuW0wHRgNs541neQ7F0tG9HRE0XF3kdY/IclqYaW25eXfyXX1PTvjEn3fajT0dldjp1abEpWxrMy6XSu2JTNjUhCY5y3xi0CFG4oucoXFVBcVA8pz3KvI9UMkcqsr06aRc6rqwEQaiay5NXWWVDFMaaza7u3+Cy1djbn+zkOO9ambUupHar8SA2lZ+qxMu9nIcVRe4nMm5QAXSTjnb0nOJ2oJ4YnaiqJkkkkCRQRQEIoBFAkCldbfQHRPpiJ5R+rBvG0++R7x/h4cVLeRZOur6NtGSz/uZW2e4fqmna1p2uI4nyHavRRHklBBYJ5K4W9+67ScRFiryx3V6DMd5+KimYnFcOrpAdy4ldgrXg3atdJGqz4Fi5WaeXYloqRcs8Nyz1RSvYbOBHw8V7TLSArF6fRiOEADrPfbuALjbwA71vG9d4xvGedYAi55J5eB9Fu6TQ9nRt1szYXPE71h8VgDJpGjYxxA+7ku2dzV5HPWLn7quGl1zwzstT6P8ADteoLiLiMA/ecPoCqWkWj7qQxHPVkYLn+MAa4+B8VtfRrRWgdJ9uTLsaxo+N1NXufpczmmzgp7BWOjT4tifZcZl16YGpOySe9VpJVUOe5Ql6ikmULpkXiZ0iic9QPnCqT1oG0oLkkio1FUAs1i+l0TLgHXdwbn4nYFj8S0kmlyB1G8G7fxfRbmWLqNji+kUce12fAZnwWOxLSKST2eqP6v8AS45RDF0meMXVpjiSbkknidqQarDIFYZSqsqbY1K2FXRT2Qc1E6rCJGylITCFRCkkkoopBIIhAU0qSNhcQACSSAANpJNgBzWzofR5I5odLI2Mn3WjWI7XXspbIszb6cTRHAjVzBpB6NljIeW5nac+6690oKUMaABYAWAG4BZfR/CxRxiNlnWJJJyc4k7T5DsAXYOKOHuWHE3PwXDW5a75xZHXll1Vw63Fmxvs5wGsLi53t2+RHgoamse7fb7riqtJD7zg97z/AAnIXyAG5ZunbGJ/buYPV67dbcXG3j/9V15uufQRutmNQXNgbE578lea1XrnrnfpG4Jhap3BNAVZQOjWF9JsWqyB+5shv4A/4lehaqzXpAoelo35XLCH9wyd/SSrmfbOvToRxgtXjlXFrVbgfeqLHsdMR816polWdNSwuvchgY7+ZnVd5jzXm9XHatdyqgfCoK38eeWs7v1G+9I0DfVHEjMObqng4ut8CVW9G1a11OYvficb8S17iQfiO5L0qVFoYmfakuexoPzIWP0drHUk7Zj/AOMuMb/5eqXX5jXY7xTOf/KW/wDp7Kw2RkkVfpxa98rZLn1leGjasui1NULnz1oC4GI48ACbgDi42HdxWVrtLmgnVBkPE9Vvnmp42l1I3j67mufXY5HELve0dpz7hvXm1ZpDPJ72oODMvPauY4km5uTxOZ8VufGzfkbTEdNxsiaTzdkPDasvX4vNN7bzb7Iyb4b+9UwxTMgJW5mRzurUACe2NXoaEldKnwviqz1x4qQncr0NAuxHThqDxwVTqk2mAQc1WHMJ2eSc3D3u3W7VLqT2slvpz3KFy0EeC/aKuQ4U0bAud+bM9Ok+K/2yjKV7tjSp24Q88Frm0o4I9Aud+at/xR5ykkivQ4kigEUF3B6sQzxSkXDHgkcth8iV7LTYgyRgc1wc1wFiDuK8OV3DcTkgN43EDe031T3ceazrPW8a491w+EPueat+ohZHQnSVs7TfqvbbWZf+ocQtY2sBXGZ/XXv4lbSt4KTVA3KEThETBXidPcE0JzZgm9InDp1rpWSDki5WQ6ChqYw5rmkXDgQRyIsQpHPUbnKpWC0KlNPUz0b97i6O+8iwd4t1HeKzeM9WqqOIdI4DmyRz/gtNp1SmOSKrj9pjgDbeW3IHe3Xb4LP1EglqpZW5tLHSgcQ0QuePwGRdc++uOvx2vSO7pn0wByeMj/ySRtB81Rw+iEtJUst1gY5mcbmIAgdoa4d6509frMhDjc09gTxbFLG5p/CoJMe6Aa0eYkaWi38EkhafwvCf0f20GB6TBtOGPN3x9UcXN90+GXcs1i2lLpb6nidnHJu/tPguX012Mmt7Ly1wHMEt/wAvBcuF9ip4zq+V5w+eoc86z3Fx4k38OCa8b+KjuntJIsMztyzVQmtU8cN1NS4dK7ZG8/dIXdotHpTtbbtWbvM91ZnV9RyqeiuutTYdyXcpMBcOS6UWC8blc78+Z6bnw6rgR04GzyUzaRx3H4LSMw0Dcp20axfn1fUbnwZnus0zCydqmjwgcL/ngtEKZO6FYu9X3W5jM9RxI8OA3Kw2jC6fRJdGs8ac71dHoV0DGoyxOJ1SdGozGrrmJhYnEeQpIIr3PKScgkgKKCKB0by03BII2EEgjsIXRhx6pZ7M8nedb+665q7OieD+tVAYfYaC9/MAgaveSPNS852rO95EsWmNWP2gd2tb8rLpU2mFd+7a4f8AG8ed7LdUujsTPZjYOwAK3+ixwC5Xf+O0x/rMYdpPVOPXprDiHj4EfNd2HGvtNLe3P4K0KADcopKMcFzuq3MxZjxAHepvWlzhSKRtItTaXC0akIGqCjbQBTNw1vDxV8k8XGxt4lifHtJHVtnZwzacuYCwuBBwnY1uV5Ba4vZk0T8rdrLL1hlGBsC8y0lZ6rV62wNkD/uF7Z2+Ynat4tvY5/JJLK52J4YYKnojsc0sB4teD0bvHL7qOF0sbp4WPY0se0ENIBAc5mYt/OxwWx05wvpYhIwXdECctpjObrdlg4dh4rBPqSNSRu1jw4feOvb8bZPxhal8ss2eOnc0iwyKFzWhjWxyapcAABeORu7m2R/guydE6cfsmeC5+nDxJTwyN9kuyPJ8bvmAtnQnXaw8WtPiLrhrvjHbP1quPT6MwN2RM/C1Xo8LYNjQO4BdoRJGNcuOnXKFEOAThTcl0+iR6NPE65wgR6JXzGkY04dUejS6NXTGhqJwVBEkYla1Ug1Xgq9EmmNXLJhCvEVejUbo1bLU0tRFIxKMsV1zVEWJxXhqKSS9jyCEUAkgckgEUBC2nozicJZJLdXV1O03BPhl4rFhep6IujZTRBtnEtubZnWObr965/JeZdPindNb6wBty7VFLijB7w8Vz5tZ/tNOrwabE9pVZrtXJsZG4E6o+C4eT1TMWajH2NNvaPAZm19tuCsU9R0mYaR2plLQ73Zk7/kF046eynLWdXM9GtjUzWJzWp4C1I59BjU9NKY56okcsJ6TaDWYyUf8bv7oz4hw++tq6Rc/FaUTxPidse0i/A7Wu7QQD3LWdcvU1Ozjl6JYh09JA45ua3o3/wA0fVz7bA96w2l2D+rTENFopLlnBtyC5n3XBp7Fd0NrnU88tPJ1ddxIG4TMyeB2gZfyjitJpTReswFoF3t60f8AM2+XeLjvV746/wATnln/AIwn6S16AxO9qKRhbx1C63kSvS9GHXp4T/6mf2heLbyOOxeuaHVF6WHky3gSPktfJPpn472tMCjdVhKkZV53dZuldVukRD1ROULqEyIa6CYlAKHXS11BMm6yj10NdUSXTUzWQ6ROnDk1xQLkwuTocUwtS1k0vQ48KSQRXreQQim3RQFFBFAV6N6OGNbCTve8k/dyA8BfvXnK6GEYtJTuuw5E3LTsPPkVjebqcjWLyvbiRZMpqe5ue78/nasxgulEcwAvZ29pyK1VHLe29ef+/t3/AOLzIrJ5YiH2ChfOtsnlMc5VpKhQSVSlrUyuOeoXSKm6oKrSTc1m1fF0HVAG9V5KsLnSOJVSU81Gvpn9OaMawqI8nXGuRtDhbUf8Gn7qu6PaSCcarurIPaHH+Ick7EJY2sd0hGqQQb7LFeeSSBshdE4nVPVdsJG49q7Znnnl/px1fDXZ/bt6Y4b0cus0WbJ1hyf7w7737zwXW0HxjqmInNubewnMeJ81wK3SLpoejkZd2Ra8bnDfbdlcd65lLVGN4kb3/MLfLc8rHlJrsezsqwQE8VC80j0xI/Zn8Q+ikbpuf3R/EPouH8enb+TL0j1lH1heeM0zd+6P4v8AS6uC6QvqJOjbGQ4gkAu2222yT+PX4fyZa71hLp1k8R0lbCS0lrnjItjeHkHfrECzd+RN+Sof9Zj92/xanhr8X+TLdGo5oesrCO0vB/ZvHh9Uv+q27w7wKeGvw88/rdespesrEN0pZxPg76J7dJmfaU8dfi+Wf1tBUXTTULJt0hYfeHipBjbTsIWeX8Xs/Wn9YS9YWaGKDinfpMHep9r9NEZ0BPzWf/SQ4o/pEcVfs48zRSSXteIkQgiEBTk1FAQigEUBBWx0R0tdERHI64PsudsHJx3dqxyIWdZln2stj2+LHg7ItN0/pbrzbRDHdR7YpT1Dk1x907gT9n4fD0oNAF157LLyvRnUvpGXWVWeqDVHV1B2DLtVXV3nNRtKZyeQTHTcPNV5agBcyurwxpc9waPzsVk6zbx05KjmuDjOkTIrgHWf9kf5Hcs7iekT5OrFdjfte8foudBS3zK65+P9ctfJ+DUzyVDtZ57BuHYFYgw9W6eABWmNXVxtcefCH7RnzHzH0VV9I9m0EX2XBHxWqYrLGhwsRcHaCqnWMZDc2U9PRnXstBU4Kx2bcuRzHdvHcqZgdA7WsSNha83HayQDyIB7UOpHRNjtldxGQ+Z4BSUtAXG5OfLIWIIIy5EjvTIIiSXO2k5/Qcl3aOJSkUm4GwjYoptHR7twtLE1WWxgqNPO62N1PbXAcCctx58lNRTwSZX1XcHZHu3FR6UVQlndb2WdRvO3tHvN+4BcV0Sqca84K07FA/A/zZcKixWWHYdYcHZ+B3LUYbpEyTI2B3g5H45qs3sc2TB+Srvwrktd1XC4IPYQonwhE6yLqFw4+JTeiePed4laeSnCrSU6cXycDWkHvFLp5ftHwC7ElOoTTck5F8qzaKCKjQpIBFAUUEUBRQRQEIhAIoCulT45UMbqtmeGjYMjbsJC5oTgnDrsYfjsjHEv/W3+0TfuKu1elLneywN7Tc92WSzoCcs+EXzrqS4+63Vbnxcb+QXDq5JJXazzfgNgHYFYsnBiszJ6S6t9oqenV+JllGwKZqqJWqZqhapmoiViswqu1TxolXGKniPWc1m4C57TkPK/irkSrsbeR/aP7QhFrD4I4o5JCNbVb1WHYTu1T7pJtxHIbV2IdH5tUODmudbNurqtvwaRmO+65ojDmlrhdpBBB3grq4Ni0sFmv/XRjY64ErRuDgcnjnke3ahUTYiDZwLTvB2qDFqkxQSP3huXach8V0Mdxdkr4+ja7WBzsLk3tlYZn/a43pAnYII2MIJldrXBB6jLjd/F/arwl/XnZKSf0aBjTjXTFG6LhkVNZCycOrdBjT48nEkcfqtNRYm2QbQsU8JkcrmG7ShZ16CSonBcfCsaDsnZFdm91XPnFd4URYrDgo7KjGIoJLDqKKCN0BRTQUUBTk1EICiEEQgeEQmhOCIcE8JjSnAoHgJ7VGCnhESNUoKhapAUE7CpWFVmlWI0E7CrMSrMVhiJVpijJ1ZQdzx5jL4W80+MqSaHXbbZvB4EbCqi5GFPGbLmUVUb6jsnDaOPMclflqWsY57jZrRcn6c0F1+LR07DJIbAbB7zj9lvNeeYpiZqZnSvABcdg2AAWaOdgALqpi+JOneXOyHut3NH15qoxyqyO1DCHKU4fcKlRTWXfpJQdqJbxw5qGyrOpith6oHKN+Cm2zZ81qZTzYySGyqyBaTEqLV2hZ+dqljcvVUGxWjwTFb9Vxz+KzrwlE+xBG5Z9LZ16AVHZVsIq+kYOIV5bjjWDSSSXN3G6QSSQFFJJAUUEkDgiEkkDgUQUUkBBTgUkkQ4FOBSSRDwVI1JJBI0qeMoJILDCrDCkkiVZjcrTHpJKoVTSiQDOzh7Lhu5HiOSymktVKC2J4sB1uTzsBB4D5pJIs9uJrJwKKSqpY5LLoUtbZJJBosJxIX5/wCuS2tDVROaC4jYd/aEUl1z9xx19VltKQy51bW5AD871gKsZlFJTbeFJyjSSXKuruaNVBDiPz5LVgfnP6pJLefTlv2//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data:image/jpeg;base64,/9j/4AAQSkZJRgABAQAAAQABAAD/2wCEAAkGBxQSEhQUExQUFBQUFBcXFBQUFhQUFBUUFBQWFhQUFBQYHCggGBolHBQUITEhJSkrLi4uFx8zODMsNygtLisBCgoKDg0OFxAQGCwkHBwsLCwsLCwsLCwsLCwsLCwsLCwsLCwsLCwsLCwsLCwsLCwsLCwsLCwsLCwsLCwsLCwsLP/AABEIAKgBLAMBIgACEQEDEQH/xAAbAAABBQEBAAAAAAAAAAAAAAABAAIDBAYFB//EAEIQAAEDAgIGBgcECgEFAAAAAAEAAgMEEQUhBhIxQVFhEyJxgZGhBxQyQrHB0VKCkvAVI0NTYnKissLhcxYkM2Px/8QAGAEBAQEBAQAAAAAAAAAAAAAAAAECAwT/xAAhEQEBAQEAAgMAAwEBAAAAAAAAAQIREjEDIVETQWFxIv/aAAwDAQACEQMRAD8A8WsiAkigARSSQJFJFAkbIAIoEpaKlfK8MYLud4AbyTuHNMggdI9rGAuc4gNA2knYF7XohoyyjiF7Oldm93PgOQWda41nPWDOhYYy7zKTxaAG+BBJ8Vnq7CnRnLrDsIPeF7xNGHCxCzeL4I03sO5cJvUv66+Ga8dCcFq8W0bOZAsVmailcw2cLfBds7mnLWLlGEQE0FOutslZJAneozLwF0RMiCoBON+SdC4vcGtbck2A4koqxBC57g1ouTuW0wHRgNs541neQ7F0tG9HRE0XF3kdY/IclqYaW25eXfyXX1PTvjEn3fajT0dldjp1abEpWxrMy6XSu2JTNjUhCY5y3xi0CFG4oucoXFVBcVA8pz3KvI9UMkcqsr06aRc6rqwEQaiay5NXWWVDFMaaza7u3+Cy1djbn+zkOO9ambUupHar8SA2lZ+qxMu9nIcVRe4nMm5QAXSTjnb0nOJ2oJ4YnaiqJkkkkCRQRQEIoBFAkCldbfQHRPpiJ5R+rBvG0++R7x/h4cVLeRZOur6NtGSz/uZW2e4fqmna1p2uI4nyHavRRHklBBYJ5K4W9+67ScRFiryx3V6DMd5+KimYnFcOrpAdy4ldgrXg3atdJGqz4Fi5WaeXYloqRcs8Nyz1RSvYbOBHw8V7TLSArF6fRiOEADrPfbuALjbwA71vG9d4xvGedYAi55J5eB9Fu6TQ9nRt1szYXPE71h8VgDJpGjYxxA+7ku2dzV5HPWLn7quGl1zwzstT6P8ADteoLiLiMA/ecPoCqWkWj7qQxHPVkYLn+MAa4+B8VtfRrRWgdJ9uTLsaxo+N1NXufpczmmzgp7BWOjT4tifZcZl16YGpOySe9VpJVUOe5Ql6ikmULpkXiZ0iic9QPnCqT1oG0oLkkio1FUAs1i+l0TLgHXdwbn4nYFj8S0kmlyB1G8G7fxfRbmWLqNji+kUce12fAZnwWOxLSKST2eqP6v8AS45RDF0meMXVpjiSbkknidqQarDIFYZSqsqbY1K2FXRT2Qc1E6rCJGylITCFRCkkkoopBIIhAU0qSNhcQACSSAANpJNgBzWzofR5I5odLI2Mn3WjWI7XXspbIszb6cTRHAjVzBpB6NljIeW5nac+6690oKUMaABYAWAG4BZfR/CxRxiNlnWJJJyc4k7T5DsAXYOKOHuWHE3PwXDW5a75xZHXll1Vw63Fmxvs5wGsLi53t2+RHgoamse7fb7riqtJD7zg97z/AAnIXyAG5ZunbGJ/buYPV67dbcXG3j/9V15uufQRutmNQXNgbE578lea1XrnrnfpG4Jhap3BNAVZQOjWF9JsWqyB+5shv4A/4lehaqzXpAoelo35XLCH9wyd/SSrmfbOvToRxgtXjlXFrVbgfeqLHsdMR816polWdNSwuvchgY7+ZnVd5jzXm9XHatdyqgfCoK38eeWs7v1G+9I0DfVHEjMObqng4ut8CVW9G1a11OYvficb8S17iQfiO5L0qVFoYmfakuexoPzIWP0drHUk7Zj/AOMuMb/5eqXX5jXY7xTOf/KW/wDp7Kw2RkkVfpxa98rZLn1leGjasui1NULnz1oC4GI48ACbgDi42HdxWVrtLmgnVBkPE9Vvnmp42l1I3j67mufXY5HELve0dpz7hvXm1ZpDPJ72oODMvPauY4km5uTxOZ8VufGzfkbTEdNxsiaTzdkPDasvX4vNN7bzb7Iyb4b+9UwxTMgJW5mRzurUACe2NXoaEldKnwviqz1x4qQncr0NAuxHThqDxwVTqk2mAQc1WHMJ2eSc3D3u3W7VLqT2slvpz3KFy0EeC/aKuQ4U0bAud+bM9Ok+K/2yjKV7tjSp24Q88Frm0o4I9Aud+at/xR5ykkivQ4kigEUF3B6sQzxSkXDHgkcth8iV7LTYgyRgc1wc1wFiDuK8OV3DcTkgN43EDe031T3ceazrPW8a491w+EPueat+ohZHQnSVs7TfqvbbWZf+ocQtY2sBXGZ/XXv4lbSt4KTVA3KEThETBXidPcE0JzZgm9InDp1rpWSDki5WQ6ChqYw5rmkXDgQRyIsQpHPUbnKpWC0KlNPUz0b97i6O+8iwd4t1HeKzeM9WqqOIdI4DmyRz/gtNp1SmOSKrj9pjgDbeW3IHe3Xb4LP1EglqpZW5tLHSgcQ0QuePwGRdc++uOvx2vSO7pn0wByeMj/ySRtB81Rw+iEtJUst1gY5mcbmIAgdoa4d6509frMhDjc09gTxbFLG5p/CoJMe6Aa0eYkaWi38EkhafwvCf0f20GB6TBtOGPN3x9UcXN90+GXcs1i2lLpb6nidnHJu/tPguX012Mmt7Ly1wHMEt/wAvBcuF9ip4zq+V5w+eoc86z3Fx4k38OCa8b+KjuntJIsMztyzVQmtU8cN1NS4dK7ZG8/dIXdotHpTtbbtWbvM91ZnV9RyqeiuutTYdyXcpMBcOS6UWC8blc78+Z6bnw6rgR04GzyUzaRx3H4LSMw0Dcp20axfn1fUbnwZnus0zCydqmjwgcL/ngtEKZO6FYu9X3W5jM9RxI8OA3Kw2jC6fRJdGs8ac71dHoV0DGoyxOJ1SdGozGrrmJhYnEeQpIIr3PKScgkgKKCKB0by03BII2EEgjsIXRhx6pZ7M8nedb+665q7OieD+tVAYfYaC9/MAgaveSPNS852rO95EsWmNWP2gd2tb8rLpU2mFd+7a4f8AG8ed7LdUujsTPZjYOwAK3+ixwC5Xf+O0x/rMYdpPVOPXprDiHj4EfNd2HGvtNLe3P4K0KADcopKMcFzuq3MxZjxAHepvWlzhSKRtItTaXC0akIGqCjbQBTNw1vDxV8k8XGxt4lifHtJHVtnZwzacuYCwuBBwnY1uV5Ba4vZk0T8rdrLL1hlGBsC8y0lZ6rV62wNkD/uF7Z2+Ynat4tvY5/JJLK52J4YYKnojsc0sB4teD0bvHL7qOF0sbp4WPY0se0ENIBAc5mYt/OxwWx05wvpYhIwXdECctpjObrdlg4dh4rBPqSNSRu1jw4feOvb8bZPxhal8ss2eOnc0iwyKFzWhjWxyapcAABeORu7m2R/guydE6cfsmeC5+nDxJTwyN9kuyPJ8bvmAtnQnXaw8WtPiLrhrvjHbP1quPT6MwN2RM/C1Xo8LYNjQO4BdoRJGNcuOnXKFEOAThTcl0+iR6NPE65wgR6JXzGkY04dUejS6NXTGhqJwVBEkYla1Ug1Xgq9EmmNXLJhCvEVejUbo1bLU0tRFIxKMsV1zVEWJxXhqKSS9jyCEUAkgckgEUBC2nozicJZJLdXV1O03BPhl4rFhep6IujZTRBtnEtubZnWObr965/JeZdPindNb6wBty7VFLijB7w8Vz5tZ/tNOrwabE9pVZrtXJsZG4E6o+C4eT1TMWajH2NNvaPAZm19tuCsU9R0mYaR2plLQ73Zk7/kF046eynLWdXM9GtjUzWJzWp4C1I59BjU9NKY56okcsJ6TaDWYyUf8bv7oz4hw++tq6Rc/FaUTxPidse0i/A7Wu7QQD3LWdcvU1Ozjl6JYh09JA45ua3o3/wA0fVz7bA96w2l2D+rTENFopLlnBtyC5n3XBp7Fd0NrnU88tPJ1ddxIG4TMyeB2gZfyjitJpTReswFoF3t60f8AM2+XeLjvV746/wATnln/AIwn6S16AxO9qKRhbx1C63kSvS9GHXp4T/6mf2heLbyOOxeuaHVF6WHky3gSPktfJPpn472tMCjdVhKkZV53dZuldVukRD1ROULqEyIa6CYlAKHXS11BMm6yj10NdUSXTUzWQ6ROnDk1xQLkwuTocUwtS1k0vQ48KSQRXreQQim3RQFFBFAV6N6OGNbCTve8k/dyA8BfvXnK6GEYtJTuuw5E3LTsPPkVjebqcjWLyvbiRZMpqe5ue78/nasxgulEcwAvZ29pyK1VHLe29ef+/t3/AOLzIrJ5YiH2ChfOtsnlMc5VpKhQSVSlrUyuOeoXSKm6oKrSTc1m1fF0HVAG9V5KsLnSOJVSU81Gvpn9OaMawqI8nXGuRtDhbUf8Gn7qu6PaSCcarurIPaHH+Ick7EJY2sd0hGqQQb7LFeeSSBshdE4nVPVdsJG49q7Znnnl/px1fDXZ/bt6Y4b0cus0WbJ1hyf7w7737zwXW0HxjqmInNubewnMeJ81wK3SLpoejkZd2Ra8bnDfbdlcd65lLVGN4kb3/MLfLc8rHlJrsezsqwQE8VC80j0xI/Zn8Q+ikbpuf3R/EPouH8enb+TL0j1lH1heeM0zd+6P4v8AS6uC6QvqJOjbGQ4gkAu2222yT+PX4fyZa71hLp1k8R0lbCS0lrnjItjeHkHfrECzd+RN+Sof9Zj92/xanhr8X+TLdGo5oesrCO0vB/ZvHh9Uv+q27w7wKeGvw88/rdespesrEN0pZxPg76J7dJmfaU8dfi+Wf1tBUXTTULJt0hYfeHipBjbTsIWeX8Xs/Wn9YS9YWaGKDinfpMHep9r9NEZ0BPzWf/SQ4o/pEcVfs48zRSSXteIkQgiEBTk1FAQigEUBBWx0R0tdERHI64PsudsHJx3dqxyIWdZln2stj2+LHg7ItN0/pbrzbRDHdR7YpT1Dk1x907gT9n4fD0oNAF157LLyvRnUvpGXWVWeqDVHV1B2DLtVXV3nNRtKZyeQTHTcPNV5agBcyurwxpc9waPzsVk6zbx05KjmuDjOkTIrgHWf9kf5Hcs7iekT5OrFdjfte8foudBS3zK65+P9ctfJ+DUzyVDtZ57BuHYFYgw9W6eABWmNXVxtcefCH7RnzHzH0VV9I9m0EX2XBHxWqYrLGhwsRcHaCqnWMZDc2U9PRnXstBU4Kx2bcuRzHdvHcqZgdA7WsSNha83HayQDyIB7UOpHRNjtldxGQ+Z4BSUtAXG5OfLIWIIIy5EjvTIIiSXO2k5/Qcl3aOJSkUm4GwjYoptHR7twtLE1WWxgqNPO62N1PbXAcCctx58lNRTwSZX1XcHZHu3FR6UVQlndb2WdRvO3tHvN+4BcV0Sqca84K07FA/A/zZcKixWWHYdYcHZ+B3LUYbpEyTI2B3g5H45qs3sc2TB+Srvwrktd1XC4IPYQonwhE6yLqFw4+JTeiePed4laeSnCrSU6cXycDWkHvFLp5ftHwC7ElOoTTck5F8qzaKCKjQpIBFAUUEUBRQRQEIhAIoCulT45UMbqtmeGjYMjbsJC5oTgnDrsYfjsjHEv/W3+0TfuKu1elLneywN7Tc92WSzoCcs+EXzrqS4+63Vbnxcb+QXDq5JJXazzfgNgHYFYsnBiszJ6S6t9oqenV+JllGwKZqqJWqZqhapmoiViswqu1TxolXGKniPWc1m4C57TkPK/irkSrsbeR/aP7QhFrD4I4o5JCNbVb1WHYTu1T7pJtxHIbV2IdH5tUODmudbNurqtvwaRmO+65ojDmlrhdpBBB3grq4Ni0sFmv/XRjY64ErRuDgcnjnke3ahUTYiDZwLTvB2qDFqkxQSP3huXach8V0Mdxdkr4+ja7WBzsLk3tlYZn/a43pAnYII2MIJldrXBB6jLjd/F/arwl/XnZKSf0aBjTjXTFG6LhkVNZCycOrdBjT48nEkcfqtNRYm2QbQsU8JkcrmG7ShZ16CSonBcfCsaDsnZFdm91XPnFd4URYrDgo7KjGIoJLDqKKCN0BRTQUUBTk1EICiEEQgeEQmhOCIcE8JjSnAoHgJ7VGCnhESNUoKhapAUE7CpWFVmlWI0E7CrMSrMVhiJVpijJ1ZQdzx5jL4W80+MqSaHXbbZvB4EbCqi5GFPGbLmUVUb6jsnDaOPMclflqWsY57jZrRcn6c0F1+LR07DJIbAbB7zj9lvNeeYpiZqZnSvABcdg2AAWaOdgALqpi+JOneXOyHut3NH15qoxyqyO1DCHKU4fcKlRTWXfpJQdqJbxw5qGyrOpith6oHKN+Cm2zZ81qZTzYySGyqyBaTEqLV2hZ+dqljcvVUGxWjwTFb9Vxz+KzrwlE+xBG5Z9LZ16AVHZVsIq+kYOIV5bjjWDSSSXN3G6QSSQFFJJAUUEkDgiEkkDgUQUUkBBTgUkkQ4FOBSSRDwVI1JJBI0qeMoJILDCrDCkkiVZjcrTHpJKoVTSiQDOzh7Lhu5HiOSymktVKC2J4sB1uTzsBB4D5pJIs9uJrJwKKSqpY5LLoUtbZJJBosJxIX5/wCuS2tDVROaC4jYd/aEUl1z9xx19VltKQy51bW5AD871gKsZlFJTbeFJyjSSXKuruaNVBDiPz5LVgfnP6pJLefTlv2//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data:image/jpeg;base64,/9j/4AAQSkZJRgABAQAAAQABAAD/2wCEAAkGBxQSEhQUExQUFBQUFBcXFBQUFhQUFBUUFBQWFhQUFBQYHCggGBolHBQUITEhJSkrLi4uFx8zODMsNygtLisBCgoKDg0OFxAQGCwkHBwsLCwsLCwsLCwsLCwsLCwsLCwsLCwsLCwsLCwsLCwsLCwsLCwsLCwsLCwsLCwsLCwsLP/AABEIAKgBLAMBIgACEQEDEQH/xAAbAAABBQEBAAAAAAAAAAAAAAABAAIDBAYFB//EAEIQAAEDAgIGBgcECgEFAAAAAAEAAgMEEQUhBhIxQVFhEyJxgZGhBxQyQrHB0VKCkvAVI0NTYnKissLhcxYkM2Px/8QAGAEBAQEBAQAAAAAAAAAAAAAAAAECAwT/xAAhEQEBAQEAAgMAAwEBAAAAAAAAAQIREjEDIVETQWFxIv/aAAwDAQACEQMRAD8A8WsiAkigARSSQJFJFAkbIAIoEpaKlfK8MYLud4AbyTuHNMggdI9rGAuc4gNA2knYF7XohoyyjiF7Oldm93PgOQWda41nPWDOhYYy7zKTxaAG+BBJ8Vnq7CnRnLrDsIPeF7xNGHCxCzeL4I03sO5cJvUv66+Ga8dCcFq8W0bOZAsVmailcw2cLfBds7mnLWLlGEQE0FOutslZJAneozLwF0RMiCoBON+SdC4vcGtbck2A4koqxBC57g1ouTuW0wHRgNs541neQ7F0tG9HRE0XF3kdY/IclqYaW25eXfyXX1PTvjEn3fajT0dldjp1abEpWxrMy6XSu2JTNjUhCY5y3xi0CFG4oucoXFVBcVA8pz3KvI9UMkcqsr06aRc6rqwEQaiay5NXWWVDFMaaza7u3+Cy1djbn+zkOO9ambUupHar8SA2lZ+qxMu9nIcVRe4nMm5QAXSTjnb0nOJ2oJ4YnaiqJkkkkCRQRQEIoBFAkCldbfQHRPpiJ5R+rBvG0++R7x/h4cVLeRZOur6NtGSz/uZW2e4fqmna1p2uI4nyHavRRHklBBYJ5K4W9+67ScRFiryx3V6DMd5+KimYnFcOrpAdy4ldgrXg3atdJGqz4Fi5WaeXYloqRcs8Nyz1RSvYbOBHw8V7TLSArF6fRiOEADrPfbuALjbwA71vG9d4xvGedYAi55J5eB9Fu6TQ9nRt1szYXPE71h8VgDJpGjYxxA+7ku2dzV5HPWLn7quGl1zwzstT6P8ADteoLiLiMA/ecPoCqWkWj7qQxHPVkYLn+MAa4+B8VtfRrRWgdJ9uTLsaxo+N1NXufpczmmzgp7BWOjT4tifZcZl16YGpOySe9VpJVUOe5Ql6ikmULpkXiZ0iic9QPnCqT1oG0oLkkio1FUAs1i+l0TLgHXdwbn4nYFj8S0kmlyB1G8G7fxfRbmWLqNji+kUce12fAZnwWOxLSKST2eqP6v8AS45RDF0meMXVpjiSbkknidqQarDIFYZSqsqbY1K2FXRT2Qc1E6rCJGylITCFRCkkkoopBIIhAU0qSNhcQACSSAANpJNgBzWzofR5I5odLI2Mn3WjWI7XXspbIszb6cTRHAjVzBpB6NljIeW5nac+6690oKUMaABYAWAG4BZfR/CxRxiNlnWJJJyc4k7T5DsAXYOKOHuWHE3PwXDW5a75xZHXll1Vw63Fmxvs5wGsLi53t2+RHgoamse7fb7riqtJD7zg97z/AAnIXyAG5ZunbGJ/buYPV67dbcXG3j/9V15uufQRutmNQXNgbE578lea1XrnrnfpG4Jhap3BNAVZQOjWF9JsWqyB+5shv4A/4lehaqzXpAoelo35XLCH9wyd/SSrmfbOvToRxgtXjlXFrVbgfeqLHsdMR816polWdNSwuvchgY7+ZnVd5jzXm9XHatdyqgfCoK38eeWs7v1G+9I0DfVHEjMObqng4ut8CVW9G1a11OYvficb8S17iQfiO5L0qVFoYmfakuexoPzIWP0drHUk7Zj/AOMuMb/5eqXX5jXY7xTOf/KW/wDp7Kw2RkkVfpxa98rZLn1leGjasui1NULnz1oC4GI48ACbgDi42HdxWVrtLmgnVBkPE9Vvnmp42l1I3j67mufXY5HELve0dpz7hvXm1ZpDPJ72oODMvPauY4km5uTxOZ8VufGzfkbTEdNxsiaTzdkPDasvX4vNN7bzb7Iyb4b+9UwxTMgJW5mRzurUACe2NXoaEldKnwviqz1x4qQncr0NAuxHThqDxwVTqk2mAQc1WHMJ2eSc3D3u3W7VLqT2slvpz3KFy0EeC/aKuQ4U0bAud+bM9Ok+K/2yjKV7tjSp24Q88Frm0o4I9Aud+at/xR5ykkivQ4kigEUF3B6sQzxSkXDHgkcth8iV7LTYgyRgc1wc1wFiDuK8OV3DcTkgN43EDe031T3ceazrPW8a491w+EPueat+ohZHQnSVs7TfqvbbWZf+ocQtY2sBXGZ/XXv4lbSt4KTVA3KEThETBXidPcE0JzZgm9InDp1rpWSDki5WQ6ChqYw5rmkXDgQRyIsQpHPUbnKpWC0KlNPUz0b97i6O+8iwd4t1HeKzeM9WqqOIdI4DmyRz/gtNp1SmOSKrj9pjgDbeW3IHe3Xb4LP1EglqpZW5tLHSgcQ0QuePwGRdc++uOvx2vSO7pn0wByeMj/ySRtB81Rw+iEtJUst1gY5mcbmIAgdoa4d6509frMhDjc09gTxbFLG5p/CoJMe6Aa0eYkaWi38EkhafwvCf0f20GB6TBtOGPN3x9UcXN90+GXcs1i2lLpb6nidnHJu/tPguX012Mmt7Ly1wHMEt/wAvBcuF9ip4zq+V5w+eoc86z3Fx4k38OCa8b+KjuntJIsMztyzVQmtU8cN1NS4dK7ZG8/dIXdotHpTtbbtWbvM91ZnV9RyqeiuutTYdyXcpMBcOS6UWC8blc78+Z6bnw6rgR04GzyUzaRx3H4LSMw0Dcp20axfn1fUbnwZnus0zCydqmjwgcL/ngtEKZO6FYu9X3W5jM9RxI8OA3Kw2jC6fRJdGs8ac71dHoV0DGoyxOJ1SdGozGrrmJhYnEeQpIIr3PKScgkgKKCKB0by03BII2EEgjsIXRhx6pZ7M8nedb+665q7OieD+tVAYfYaC9/MAgaveSPNS852rO95EsWmNWP2gd2tb8rLpU2mFd+7a4f8AG8ed7LdUujsTPZjYOwAK3+ixwC5Xf+O0x/rMYdpPVOPXprDiHj4EfNd2HGvtNLe3P4K0KADcopKMcFzuq3MxZjxAHepvWlzhSKRtItTaXC0akIGqCjbQBTNw1vDxV8k8XGxt4lifHtJHVtnZwzacuYCwuBBwnY1uV5Ba4vZk0T8rdrLL1hlGBsC8y0lZ6rV62wNkD/uF7Z2+Ynat4tvY5/JJLK52J4YYKnojsc0sB4teD0bvHL7qOF0sbp4WPY0se0ENIBAc5mYt/OxwWx05wvpYhIwXdECctpjObrdlg4dh4rBPqSNSRu1jw4feOvb8bZPxhal8ss2eOnc0iwyKFzWhjWxyapcAABeORu7m2R/guydE6cfsmeC5+nDxJTwyN9kuyPJ8bvmAtnQnXaw8WtPiLrhrvjHbP1quPT6MwN2RM/C1Xo8LYNjQO4BdoRJGNcuOnXKFEOAThTcl0+iR6NPE65wgR6JXzGkY04dUejS6NXTGhqJwVBEkYla1Ug1Xgq9EmmNXLJhCvEVejUbo1bLU0tRFIxKMsV1zVEWJxXhqKSS9jyCEUAkgckgEUBC2nozicJZJLdXV1O03BPhl4rFhep6IujZTRBtnEtubZnWObr965/JeZdPindNb6wBty7VFLijB7w8Vz5tZ/tNOrwabE9pVZrtXJsZG4E6o+C4eT1TMWajH2NNvaPAZm19tuCsU9R0mYaR2plLQ73Zk7/kF046eynLWdXM9GtjUzWJzWp4C1I59BjU9NKY56okcsJ6TaDWYyUf8bv7oz4hw++tq6Rc/FaUTxPidse0i/A7Wu7QQD3LWdcvU1Ozjl6JYh09JA45ua3o3/wA0fVz7bA96w2l2D+rTENFopLlnBtyC5n3XBp7Fd0NrnU88tPJ1ddxIG4TMyeB2gZfyjitJpTReswFoF3t60f8AM2+XeLjvV746/wATnln/AIwn6S16AxO9qKRhbx1C63kSvS9GHXp4T/6mf2heLbyOOxeuaHVF6WHky3gSPktfJPpn472tMCjdVhKkZV53dZuldVukRD1ROULqEyIa6CYlAKHXS11BMm6yj10NdUSXTUzWQ6ROnDk1xQLkwuTocUwtS1k0vQ48KSQRXreQQim3RQFFBFAV6N6OGNbCTve8k/dyA8BfvXnK6GEYtJTuuw5E3LTsPPkVjebqcjWLyvbiRZMpqe5ue78/nasxgulEcwAvZ29pyK1VHLe29ef+/t3/AOLzIrJ5YiH2ChfOtsnlMc5VpKhQSVSlrUyuOeoXSKm6oKrSTc1m1fF0HVAG9V5KsLnSOJVSU81Gvpn9OaMawqI8nXGuRtDhbUf8Gn7qu6PaSCcarurIPaHH+Ick7EJY2sd0hGqQQb7LFeeSSBshdE4nVPVdsJG49q7Znnnl/px1fDXZ/bt6Y4b0cus0WbJ1hyf7w7737zwXW0HxjqmInNubewnMeJ81wK3SLpoejkZd2Ra8bnDfbdlcd65lLVGN4kb3/MLfLc8rHlJrsezsqwQE8VC80j0xI/Zn8Q+ikbpuf3R/EPouH8enb+TL0j1lH1heeM0zd+6P4v8AS6uC6QvqJOjbGQ4gkAu2222yT+PX4fyZa71hLp1k8R0lbCS0lrnjItjeHkHfrECzd+RN+Sof9Zj92/xanhr8X+TLdGo5oesrCO0vB/ZvHh9Uv+q27w7wKeGvw88/rdespesrEN0pZxPg76J7dJmfaU8dfi+Wf1tBUXTTULJt0hYfeHipBjbTsIWeX8Xs/Wn9YS9YWaGKDinfpMHep9r9NEZ0BPzWf/SQ4o/pEcVfs48zRSSXteIkQgiEBTk1FAQigEUBBWx0R0tdERHI64PsudsHJx3dqxyIWdZln2stj2+LHg7ItN0/pbrzbRDHdR7YpT1Dk1x907gT9n4fD0oNAF157LLyvRnUvpGXWVWeqDVHV1B2DLtVXV3nNRtKZyeQTHTcPNV5agBcyurwxpc9waPzsVk6zbx05KjmuDjOkTIrgHWf9kf5Hcs7iekT5OrFdjfte8foudBS3zK65+P9ctfJ+DUzyVDtZ57BuHYFYgw9W6eABWmNXVxtcefCH7RnzHzH0VV9I9m0EX2XBHxWqYrLGhwsRcHaCqnWMZDc2U9PRnXstBU4Kx2bcuRzHdvHcqZgdA7WsSNha83HayQDyIB7UOpHRNjtldxGQ+Z4BSUtAXG5OfLIWIIIy5EjvTIIiSXO2k5/Qcl3aOJSkUm4GwjYoptHR7twtLE1WWxgqNPO62N1PbXAcCctx58lNRTwSZX1XcHZHu3FR6UVQlndb2WdRvO3tHvN+4BcV0Sqca84K07FA/A/zZcKixWWHYdYcHZ+B3LUYbpEyTI2B3g5H45qs3sc2TB+Srvwrktd1XC4IPYQonwhE6yLqFw4+JTeiePed4laeSnCrSU6cXycDWkHvFLp5ftHwC7ElOoTTck5F8qzaKCKjQpIBFAUUEUBRQRQEIhAIoCulT45UMbqtmeGjYMjbsJC5oTgnDrsYfjsjHEv/W3+0TfuKu1elLneywN7Tc92WSzoCcs+EXzrqS4+63Vbnxcb+QXDq5JJXazzfgNgHYFYsnBiszJ6S6t9oqenV+JllGwKZqqJWqZqhapmoiViswqu1TxolXGKniPWc1m4C57TkPK/irkSrsbeR/aP7QhFrD4I4o5JCNbVb1WHYTu1T7pJtxHIbV2IdH5tUODmudbNurqtvwaRmO+65ojDmlrhdpBBB3grq4Ni0sFmv/XRjY64ErRuDgcnjnke3ahUTYiDZwLTvB2qDFqkxQSP3huXach8V0Mdxdkr4+ja7WBzsLk3tlYZn/a43pAnYII2MIJldrXBB6jLjd/F/arwl/XnZKSf0aBjTjXTFG6LhkVNZCycOrdBjT48nEkcfqtNRYm2QbQsU8JkcrmG7ShZ16CSonBcfCsaDsnZFdm91XPnFd4URYrDgo7KjGIoJLDqKKCN0BRTQUUBTk1EICiEEQgeEQmhOCIcE8JjSnAoHgJ7VGCnhESNUoKhapAUE7CpWFVmlWI0E7CrMSrMVhiJVpijJ1ZQdzx5jL4W80+MqSaHXbbZvB4EbCqi5GFPGbLmUVUb6jsnDaOPMclflqWsY57jZrRcn6c0F1+LR07DJIbAbB7zj9lvNeeYpiZqZnSvABcdg2AAWaOdgALqpi+JOneXOyHut3NH15qoxyqyO1DCHKU4fcKlRTWXfpJQdqJbxw5qGyrOpith6oHKN+Cm2zZ81qZTzYySGyqyBaTEqLV2hZ+dqljcvVUGxWjwTFb9Vxz+KzrwlE+xBG5Z9LZ16AVHZVsIq+kYOIV5bjjWDSSSXN3G6QSSQFFJJAUUEkDgiEkkDgUQUUkBBTgUkkQ4FOBSSRDwVI1JJBI0qeMoJILDCrDCkkiVZjcrTHpJKoVTSiQDOzh7Lhu5HiOSymktVKC2J4sB1uTzsBB4D5pJIs9uJrJwKKSqpY5LLoUtbZJJBosJxIX5/wCuS2tDVROaC4jYd/aEUl1z9xx19VltKQy51bW5AD871gKsZlFJTbeFJyjSSXKuruaNVBDiPz5LVgfnP6pJLefTlv2//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descr="http://hypescience.com/wp-content/uploads/2012/08/Addiction1.jpg"/>
          <p:cNvPicPr/>
          <p:nvPr/>
        </p:nvPicPr>
        <p:blipFill rotWithShape="1">
          <a:blip r:embed="rId3" cstate="print">
            <a:extLst>
              <a:ext uri="{28A0092B-C50C-407E-A947-70E740481C1C}">
                <a14:useLocalDpi xmlns:a14="http://schemas.microsoft.com/office/drawing/2010/main" val="0"/>
              </a:ext>
            </a:extLst>
          </a:blip>
          <a:srcRect l="27989" t="8654"/>
          <a:stretch/>
        </p:blipFill>
        <p:spPr bwMode="auto">
          <a:xfrm>
            <a:off x="0" y="1484784"/>
            <a:ext cx="5292079" cy="3888432"/>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ttp://thumbs.dreamstime.com/z/povos-chocados-perigo-do-internet-35980045.jpg"/>
          <p:cNvPicPr/>
          <p:nvPr/>
        </p:nvPicPr>
        <p:blipFill rotWithShape="1">
          <a:blip r:embed="rId3">
            <a:extLst>
              <a:ext uri="{28A0092B-C50C-407E-A947-70E740481C1C}">
                <a14:useLocalDpi xmlns:a14="http://schemas.microsoft.com/office/drawing/2010/main" val="0"/>
              </a:ext>
            </a:extLst>
          </a:blip>
          <a:srcRect l="9469" t="3503" r="12052" b="8747"/>
          <a:stretch/>
        </p:blipFill>
        <p:spPr bwMode="auto">
          <a:xfrm>
            <a:off x="0" y="0"/>
            <a:ext cx="9144000" cy="6741368"/>
          </a:xfrm>
          <a:prstGeom prst="rect">
            <a:avLst/>
          </a:prstGeom>
          <a:noFill/>
          <a:ln>
            <a:noFill/>
          </a:ln>
          <a:extLst>
            <a:ext uri="{53640926-AAD7-44D8-BBD7-CCE9431645EC}">
              <a14:shadowObscured xmlns:a14="http://schemas.microsoft.com/office/drawing/2010/main"/>
            </a:ext>
          </a:extLst>
        </p:spPr>
      </p:pic>
      <p:sp>
        <p:nvSpPr>
          <p:cNvPr id="3" name="Título 2"/>
          <p:cNvSpPr>
            <a:spLocks noGrp="1"/>
          </p:cNvSpPr>
          <p:nvPr>
            <p:ph type="title"/>
          </p:nvPr>
        </p:nvSpPr>
        <p:spPr/>
        <p:txBody>
          <a:bodyPr>
            <a:normAutofit/>
          </a:bodyPr>
          <a:lstStyle/>
          <a:p>
            <a:r>
              <a:rPr lang="pt-BR" sz="6000" dirty="0" smtClean="0"/>
              <a:t>Conscientize dos perigos</a:t>
            </a:r>
            <a:endParaRPr lang="pt-BR" sz="6000" dirty="0"/>
          </a:p>
        </p:txBody>
      </p:sp>
    </p:spTree>
    <p:extLst>
      <p:ext uri="{BB962C8B-B14F-4D97-AF65-F5344CB8AC3E}">
        <p14:creationId xmlns:p14="http://schemas.microsoft.com/office/powerpoint/2010/main" val="2118958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9" name="Picture 15" descr="http://conexaozuggi.com.br/wp-content/uploads/2011/02/crian%C3%A7a-e-o-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6" y="-747464"/>
            <a:ext cx="9164746" cy="7605464"/>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157170" y="4005064"/>
            <a:ext cx="8808913" cy="2332697"/>
          </a:xfrm>
        </p:spPr>
        <p:txBody>
          <a:bodyPr>
            <a:normAutofit/>
          </a:bodyPr>
          <a:lstStyle/>
          <a:p>
            <a:r>
              <a:rPr lang="pt-BR" sz="5400" dirty="0" smtClean="0"/>
              <a:t>Retarde ao máxima a entrada à internet.</a:t>
            </a:r>
            <a:endParaRPr lang="pt-BR" sz="5400" dirty="0"/>
          </a:p>
        </p:txBody>
      </p:sp>
      <p:sp>
        <p:nvSpPr>
          <p:cNvPr id="4" name="AutoShape 2" descr="data:image/jpeg;base64,/9j/4AAQSkZJRgABAQAAAQABAAD/2wCEAAkGBxISEhQUEhQUFBUUFBQUFBQUFBQVFBQPFBQWFhQVFBUYHCggGBolHBQUITEhJSkrLi4uFx8zODMsNygtLisBCgoKDg0OGhAQGiwkHSQsLCwsLCwsLCwsLCwsLCwsLCwsLCwsLCwsLCwsLCwsLCwsLCwsLCwsLCwsLCwsLCwsLP/AABEIALgBEwMBIgACEQEDEQH/xAAcAAABBQEBAQAAAAAAAAAAAAADAAIEBQYBBwj/xABBEAABAwIEAwUGBAUBBwUAAAABAAIDBBEFEiExBkFhEzJRcZEiQoGhscEHFGJyIzNSgtGiFRZDU5Lh8CRjssLx/8QAGQEAAwEBAQAAAAAAAAAAAAAAAAECAwQF/8QAJBEAAgICAgICAgMAAAAAAAAAAAECEQMhEjEEQRMiYXFRobH/2gAMAwEAAhEDEQA/AL+PdPlCbbVGcNF551jIVx7dU6JdmagB4GibGnQ7JDdAHJQixbJs2yVO5ACtqnyDRNkdqnZtEwFGE2Vu46Lkbk56QELDjpZXMCpaTR7h1VzAVpFlMmMT7JkaKrJI8jVR4032StA8KqxeG7Ckx3oysNwbrUUMocAg4fhwLdQhQxmJ+U7cltFNHNJ2W4YngLsWoRA1aGYNMcjlqG5qAAOQ0dzUJwQA9hTJpLJzSo84ugAT6hRnVCN+XuuGAI2BGLyV3IdypbYwFW4jVW0CT0NbItTJc2CPC3RRGM5lS49lmyzqS6kkBLcNUYDRDk3Rotlym4Fm6LLshkaopZokhnIimybrsTdU+SNMDu4TIRqjRt0TG7pgdkanMGiI4aJkYQA1jdU+RqTk4oArnC0vmArenVXVd5p8wrGmdoqiUTmlGagMKKHLQk64KHVtuFNKjyhJjR2kYMosomK09xfmEykxBolMRNjYOHUFWcrLhdK2jjaplbQS3CmtKrYxkfbxU8OTQmSAuFiEHojXpiBSRqNKFYIUkd0hkFjk16dJHYoMjkAdLkMLhKjzz20CLChldVW9lu6jQ0nvPXO2a3q4oM8jjuobKSCOALtNgnrkTbBdWbZYlxdSQInzrsBSnGibAdVzHQPfujN2Q5QnxbIAG3dHfso7hqjnZAHYnIchsUol2ZqACNdomsOq7FslzQA6QJAaLrzomscgCurpwHNbzvcKypXaLFYziFquPwBsfitbRvJtZbThwr8oMUuSf4ZatciB6DGz4qWwdFJYy58EyRykhNc1OgTMBx/nidDURmxY4td1adfstJwzjzKmIEHW2o6oXF+F9tTSNG4GYDq3Wy8kw/E5KaTNGfZ5jourFG4a9HHndT/Z7PXt1BR4zcLG4fxvDM0B5ynqtNh1ex49lwKCSXmT2lNlbdRs9igCc1xTjIoTqsNGqp63HOTQhySBRbLirqAFUTVwCrJKhztSVCLyTpcrNzvotQLOfEvBQ2ySSGzfVHo8Ie/V2gVuI2Qt03Qk3tg2l0V7aYRi51cgQygu1OqrsbxkNvY6qow6rcXhx8VccfL9ESnxNqU1JhuAuLI0EuLqSALJ2oQmbozdkILmNwsqUJTiNEyMpgdlCJFsmyhchKAHAap8jdEJ+6KNkgOQrrwmRnVEkCBjxsolbKGNJUmNUnEEptZbYMfyTSMs0+EWzF4o+7i/ne/ovSeG4XPia9wIDgDroSqvhnhgG007b82Rnbo5w+gWyXV5UoSaS9GXiwnFNv2JjAESycGgJrwuY6kdC45FiaAEyV7b2QHsE4LzLjvhXs3GeEfw3G8rR7h/qH6T8l6gYtFGmAN2mxBFiDsRzBC0x5HB2RlxrJGj56no8xu3ki0OLzU7gQ42HLotTxbw/wDlJLx/yZCcv6DuWH7dPJZaaMSFd/CORckebyljlxZ6Tw3xeyYAONj1V/JIDqCvEpY3R6tuLcwrnC+JpWAZiSOq5p42jeM0z0acOecoQpKJrbDmqWj40jy6jVQ38ROLy6/l5LNY2zRzSNYzC82+gUuGjij8FgqriyUCwNlWVHFstt1XBr0TyT9npdZiDGDcBYfHuKRctj1PRY+sxqeY2ubdFIwXDHZxm+a0jicnsiWVR6Hsw+WR2dxPl4K2pQW2B8VJnOT2UAE3XbGCSo4pTbds2lMfYHknKNhb7xhSV5U1Umj0ou0mcSSSUFFpFshndKFy5JuuazookNOiC3dOhKa4aosKDv2Q4t0RuyEN0wCyJ8ZTJBomxJWB07oxOiDI1GiGiYA2vUajoe1kzuHsN2v7zv8AAUoRXNj/AOBWjQAABoBstsMnG6InBSqxsLyTb16KdG1RobD6lEmnATSRbsdM+y7EFEE2Y6clJB0TbGloJLKAFQMxC8oHiLj1T+Ia8MjN3Bt7C5NgL9Vmm4xCZog17NXZWgOFzcbWUSt9ejWCilv2boSaKrxGqyDMdgpQmACq8da10Zvtdt/LMESaJihk1KKymkY7TOPYP9Lh3XD4ryGSCSJ7o3ts5pLT0IXtWDO9kW0Co+O8Bzf+oY3UC0gHNvJ3wXb4uTi+L6Zw+Zh5Lku1/h5i517DklM1pCn1FAD3dFF/KPA1XoSgmeXGbRE7MM1Q3SlSX25+KBUFoWfxmnyDAwnVDlprqzoHhwyganQdbrc4L+Hpc0OkcRfXKOSGoR7C5y6MjgWGtAzOGqkOns8gfBeh/wC5UQG7kN3CDR3bfEKXmiukUsMvbMUxmduouUynoZDyWxk4clA9myG3C5m7tJ8lHyy9GvwxrbI1F7DQCpLXgpOhcN2kfBLLpZcc4u7OiL0dzBJc7IJI4odk+LdOlTWhGlGi4aOqxsCdKNU2LdHlCaQrGxJjhqiQpSjVFBYQNuExg1T4VwjVMB0oToCukaKPPOGAlOMbdITdK2Ha4XPQp5mJdYbD6qspai4v43KmYc64v4kn/CtL0bdIsc2ipcQxRoLruDWtF3OJsAB4lWOI1AYwkmwAJPkvC8Sxh9ZIdxEHEtbydro53iforjFt0S5pKz3Hh2rZPE2WO5Y++UkWuAS29j42Vw/ZZ3g5mWjpwP8AltPxd7X3V1PL7JRyRKTZ5f8AiViTXVUFM7+WbSSX1F8xbGHdLh3yQMewdrZIqgMDXMdG+8bC1oDCDY5RYaDZVHFp7fEZba5AyLzIGY/N5HwXo3CL2uBw6pNyWF1NI7/iMA9qMk++z5t15Fawh9TKeRcy6oaq4GUakckHH2l0Etxswn4t1+yHgFVF2YAcLsLonEkXzxPLHXHm1TOIMUiZTykkH+G7byK51HW2dja7SK3Aq0OaOXRaK4cLHUEfJeWYXiBb0I8PstxgWKNkFr+19fLr0Wri4mCkpfsxXEeFfl5iAPYfdzOg5t+CqJ3uNgAbL0Li1rbNLxsfqFnRLFyC7IeU+O1s8/L4i5unozFTROds1CGCOPJbBkrDyR2xtKiXlSHHxoGYoGRUR7aYXy90eLlKP4uPB0g9n92tk/jfDc9MXDUs1+C8tLlKyOW2V8ajpHr9L+MEX/EhePKxVzSfilQP7ziz9zSF4LdcTsVH0pScYUMvdnjP9wCtIqyF/de0+TgV8rFFiqHt7r3N/a4j6FFhR9VZWHwTHUbDyaV81UvFFbH3KmUdC7MPmrmk/EvEWbvY/wDcz7gotBTPdzhMX9ASXjjfxeqwNYYj1zOHyST0LZ6HzRzsgOGqPG0kLzDuBtKO/ZRpC1veLR5kD6oUuOUrB7UzPIHMfkqSbE2kTIinzNWffxbSt2L3eTbfVRqjjhlvYicf3ED6Klim/RLyRXs1UAT5Grz+fjOf3Axnwufmqmr4iqH9+V/kDlHyWi8eXsh5onqNRWsjbdzgPMhZPE+II3EgG46BYh9Z4knzN0N9cPFdOLHw37MMk+ej0TCcSDmaK9w55AC8q4Zr+0qOzDrXaSPAkf8A6vRcOxFpXJNOMj0sTU4WiB+JWJmOkkANi8Bg/vNj8iV55gcTHAAd4kC3U6fdab8Vyfy8Zv3pmj4Brz9gqHgKkbLWQh5Aay8pvpmybAf3Funhda43SswyK5KKPbaCPIxoaLMa0NHkBYKHxDifYwSyu2YxzvOw0HxNgrNlfHbcfX6Lz78TMXD2MgadZZGkj/24zmP+rIs1FNpJnTK4xba6KDgnDnSyds/Ulxkcf1uJP1PyWzxTDhIzRxjexwfHK3R0crTdrgfNNwGmEUTGjQ2Bd+4q5Y269BKkeO5W7PLuKXTtMlZA90Ti9ra+Jgs2Ordo2oa1wNoprXvydcE7KJhlbK60rpHPczbMbjXcFuxBFwRbUFem4pht/wCJE1rntY5jo3fy6ind/Mp5f0u5H3XWKoo/w6dJH2+GyCWCTN/BlOSeF4NnROcdHFrgRrYi3Pc5OEU7o1WSTjSb/RUuyWbJF/KkJAF7mKZoDnwO8mnM07lnjlJShq3NILSW66Ebgq/4R/D6sb+ZFWBEyWNrWAPY94nY/NHKA0kDLd251zEWss/XQSML2vaA5jiyQcg8a6fpIIcOjgjvQ7NezEG1tOWPsJo/asNnADvN8xyVW2Fo2HqqDCJXZgWuLXtLQCdiXGzRpuSdLc16dh/BbnNBleGk6loudPC+llnwZcpp99mS9E6SXQLet4TY0gsDARzdnd8ibBEqsFlMZA7Mutpmva/otYYIyW5JGUsrT0jzWpNxldsVR1PDdO/lbyXoGI4M2L+dSvLR77Jrf9h8bIP+7VLMy8EssUli7s5Q14sN9W/W5WfxyRfJM8yqOC2+48jzVXU8Izt7tnLf1NFLFvqOThqEITO5hTbQ6R5lPhE7O9G74KI5pG4I8wQvWRMDyXH0LX7xh3m37p8g4nkt0rr0mu4XiLS4w5bDcaKEzgOKRheybJYXINzb4Eaqk7Jowa6tA7hR1zlkuORy2v8ANJFoKNLPxjUu95jf2sH/ANrqvmx6d3emkPk4gegss2+qTTUqlCK9EOUn7LqSpubkk+ZJ+qE6qsqj811Q3VKoWy2Nb1TDXKp7Rx5FPbDIfdKdhRNfXFCdVlNjw2Q7kBSY8FJ3KVhRENT1QzMTsrmLB2hSWULRyCLAy1NUyxSCRmhbflpbnde64VTjswNNt+vQrzGWjHgpFPxjPStyWDwO6Te4Hh1WM42dfjZVG0y3/F2YdlAwHXtM3owg/wDyWGw/EnM9ppyvbq09bfRBxrG5KqTPJy0a0bAHeyrrojHWyZ5PvcTY/wC/VRl2B5E3Iseott1Q8HqX1M4fI7M7TTkGA7Aeqy0b/X6qRTzljg9l2210v7J8deScYRi7SFPNkmqkz2+lqFb08wK894Y4gbMMp0kG4/q6t/wrir4spqfRzi9w9yIB7gfA6hrfIkHoV1erOP3Rtt1GocRFDUiQuaIahzWTsJAtKbNjqGDx2a7xbY+7r5lX8e1EhswCFngDmfbq+wHoFB7btveu5xAzE3IJNrm6l0xq0fST8QjJIBJA3dazR8T9llMYZh75TLI0yPyhpyuIa4NJLb2IuRc+qq8TxN0mgNmjkOZ8SoctLBLFlkkmidcEuiLQbA7AlpsFjaNtlxS1VAwjs6Rgs4PBsL5xs7XmFdM4qb/yz6hYCskbE0CEPytFrvcXvd1cT9lWSVspaXMFzyBvqedlcI83SIk+Ktnqw4qj5tcPRSIOJIHGxdl/cLLxR+L1De9Ef9Y+yfS8SEuyvaRy/q9RZbvxciV1/ZivJg3Vnu73Ne3SzgR5ghYnFKaKKQCNhYTc3jNrH9myqMExhzHtDJMoO4dq305LS4rhbKktL/4U7Rdj2kljx9/qud/wbpmWxip7NgbIcvaHJHMAQA86tbIDtfUKPTtiyZnixa27hqdeluSWK02aVzZWPJjIPt90vFw1zW31Guh80K9ntIv7IaHDTZxs5unLml26ZXXRIocznZmxtcy2oA9tvmBqFGrnF0ntg5L2HZEkj9x+yl0nZBjpA2Rp1Dm2vmPnfT05oOGxEuBiIYfehdbMRe4Jzb6LMobjRbla3NI4AXDjo1o/VY6o8eYQ3JiPhJ7NgLeH/ZDxGR+fQtdaxMLcoA11uRzT6kMEQyxFxPuEjKD6XTsKKb8u469mX398XAd1ASVh/s6+uZ7b+6LWb0FtF1TZR5AyikPKyOzC3Hcq8EaeGrYxKmLCG87lSo8OYOQU8NTsqAI7KYDkithCMGIjY0rCgTI08RooanAJch0CESd2SME5Kx0RXQrP4zALrSzHRUtc3Nukux0Zp8AQHxEdVdPpkB8KuibKi6LFKQQb6jmpMtNfkoz6dw6oGTaZuZ12FrDrcOdlbtYlruW/d9Okl1O5o/mQbbBz3fD2W2VRDJlOunmimo6polk7M7+tnwa8/UBEZIRr2jv7WAa+d1Vmfz+aWZx2afROwo9RwDjGCWzJj2T9gXH2Hf3cj5rRzC40OniOa8L7KQ+6VY4VJVxkCGSRtzo0E5bn9J0+SkZ6pPcc0Z8YDWjw1PQu2B9CgUc7Yo2tle6WWwzODRa56AABS4sFZKy4bqTfUWuPEne60jGuyJSvoHFTX2d81FqKYAu+OvVPq8EbFq67OoeR90DM1sbndpnbrck3I0v9lbddMlfkg9gRrc+qs4sYmDQzO6zSC3XYjwKpoMYpz3ZWnpf/ACjfmmciFzuVm3E3VBi7apgDrCaPUfrHgqukoje5GXXukgOJ5aeCzLKwNIc02IK4cbqA9xbI7KSTldZ7bHlZwNh5WQ9jWjX0pkAPaxjMO7YuAty5i/nZRqaIl5e9rQ69hlv3evietyqql4scNHxg+JjcWf6HXB9VZ0/EVM/vHIf1tLD/ANTbsUNMrQVtM0OLgBc8+dvNFCPG2N4ux1x4iz2/9Tf8Jfl3crO8jf5bqSiHJSBxuTJc+EsoHoHWCSlFp6pJAeZhqeAuWTgtjE6AngJoTgkMcE4FNC6gBwXQmroQA66V10BdDUhgJlEfFdTZmoIGqY0iBLEoz4wrWePRQHR9FSJkiEYUwwhTTF5pwg/8Kogr20jSdkf/AGawcgpkUWqO6MeCBbKxtEPAJxhAUwtSbF4phRCcxWHC8Q/NR5tbZiB4kNNgnGEWTGxEEObcEEEHmCNkWDRou2e57i1t7m+lgPmtVglZmYGP7WOT+IbhsZYWtbdoBc4WOhWRw7FWA3kY4O55LFh65Tsi10sMhv2uQf05Hk/Fb/VmH2RzFcRlfvmt1taygVFWI6Z4I723UkWA8tbpsstOzUOkkP7QBf4qmxBzpTmOjeTb3t/kpSkktFRTb2U/ZBGglezZx8kfsVzsly0dNlnR1pcLFTQqanZYq2iOiB2PC6QuXXWXcbNBJ8ACT6BAHGEtN2ktPi0lp9QrKnx+pZ74ePCQB3zFj80Wi4Yqpdoy0eL/AGflur2j4CA1nl+DBb5lS2h0V7OM3gax+krgPgLJLRt4ZoGixbe3MuNz80krA80CfdDunAqyR4TgmApwKAHhOTAU66AOpzSmJwQAQFdTAnBIDjwhFqMU2yCkwT26KKWqeQhGNNAyIIl0RqWI0nRosVAGRoxYkGpwCdioAY10MRixNDUWFDCFwNRSEg1OxUNjFkYMBQ7J4cnYqIssaA6NTSxzjZoJPgBdWFDwrVS7Rlo8XafJJyQKJnezXQzovRaD8Ouc0nwbp81oKThyig1yNJ8Xan5qHL+CuJ5RQ4PNKfYjc7raw9StPh/AlQ7WQtjHqVuJsYij0aB8Aquqx557osptj0gNJwTSx6yEyHqdPQKxE1LALMYwW8AFl8Qxxrf5koHS6ztbxdEO40vPidk+LYnM31TxET3AqWvxl275AweawFTxFUyaN9keDR91Ebh00hu4n4kk+ifFLsjkzWScSU9z/EJ6i6SomcMvt73okqpE8vyETgkkkaHbpwKSSAHArq4kmA66cEkkAOuu3SSSGdBXbpJIGczLhSSQAgUkkkhiskkkmI6kkkgBWRqfD5pO4xx+GnqUkkpOhpWXlBwVUP71mD1K0VDwLCzWQlx6nT0SSU22HRcxU9NAPZa0W8kCp4gY3RvySSQJsqKvHnnwaOpVFX4/G3vyX6ApJK4xszcmZ6s4xA0jZfqVS1OM1U2xIHg1JJU9E9gocHlebuv8yVc0XCxO49f8JJIj9uyZSovaTh1rdx6aBW0GGtbsAEkloopGdtkoUq4kkmI//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data:image/jpeg;base64,/9j/4AAQSkZJRgABAQAAAQABAAD/2wCEAAkGBxISEhQUEhQUFBUUFBQUFBQUFBQVFBQPFBQWFhQVFBUYHCggGBolHBQUITEhJSkrLi4uFx8zODMsNygtLisBCgoKDg0OGhAQGiwkHSQsLCwsLCwsLCwsLCwsLCwsLCwsLCwsLCwsLCwsLCwsLCwsLCwsLCwsLCwsLCwsLCwsLP/AABEIALgBEwMBIgACEQEDEQH/xAAcAAABBQEBAQAAAAAAAAAAAAADAAIEBQYBBwj/xABBEAABAwIEAwUGBAUBBwUAAAABAAIDBBEFEiExBkFhEzJRcZEiQoGhscEHFGJyIzNSgtGiFRZDU5Lh8CRjssLx/8QAGQEAAwEBAQAAAAAAAAAAAAAAAAECAwQF/8QAJBEAAgICAgICAgMAAAAAAAAAAAECEQMhEjEEQRMiYXFRobH/2gAMAwEAAhEDEQA/AL+PdPlCbbVGcNF551jIVx7dU6JdmagB4GibGnQ7JDdAHJQixbJs2yVO5ACtqnyDRNkdqnZtEwFGE2Vu46Lkbk56QELDjpZXMCpaTR7h1VzAVpFlMmMT7JkaKrJI8jVR4032StA8KqxeG7Ckx3oysNwbrUUMocAg4fhwLdQhQxmJ+U7cltFNHNJ2W4YngLsWoRA1aGYNMcjlqG5qAAOQ0dzUJwQA9hTJpLJzSo84ugAT6hRnVCN+XuuGAI2BGLyV3IdypbYwFW4jVW0CT0NbItTJc2CPC3RRGM5lS49lmyzqS6kkBLcNUYDRDk3Rotlym4Fm6LLshkaopZokhnIimybrsTdU+SNMDu4TIRqjRt0TG7pgdkanMGiI4aJkYQA1jdU+RqTk4oArnC0vmArenVXVd5p8wrGmdoqiUTmlGagMKKHLQk64KHVtuFNKjyhJjR2kYMosomK09xfmEykxBolMRNjYOHUFWcrLhdK2jjaplbQS3CmtKrYxkfbxU8OTQmSAuFiEHojXpiBSRqNKFYIUkd0hkFjk16dJHYoMjkAdLkMLhKjzz20CLChldVW9lu6jQ0nvPXO2a3q4oM8jjuobKSCOALtNgnrkTbBdWbZYlxdSQInzrsBSnGibAdVzHQPfujN2Q5QnxbIAG3dHfso7hqjnZAHYnIchsUol2ZqACNdomsOq7FslzQA6QJAaLrzomscgCurpwHNbzvcKypXaLFYziFquPwBsfitbRvJtZbThwr8oMUuSf4ZatciB6DGz4qWwdFJYy58EyRykhNc1OgTMBx/nidDURmxY4td1adfstJwzjzKmIEHW2o6oXF+F9tTSNG4GYDq3Wy8kw/E5KaTNGfZ5jourFG4a9HHndT/Z7PXt1BR4zcLG4fxvDM0B5ynqtNh1ex49lwKCSXmT2lNlbdRs9igCc1xTjIoTqsNGqp63HOTQhySBRbLirqAFUTVwCrJKhztSVCLyTpcrNzvotQLOfEvBQ2ySSGzfVHo8Ie/V2gVuI2Qt03Qk3tg2l0V7aYRi51cgQygu1OqrsbxkNvY6qow6rcXhx8VccfL9ESnxNqU1JhuAuLI0EuLqSALJ2oQmbozdkILmNwsqUJTiNEyMpgdlCJFsmyhchKAHAap8jdEJ+6KNkgOQrrwmRnVEkCBjxsolbKGNJUmNUnEEptZbYMfyTSMs0+EWzF4o+7i/ne/ovSeG4XPia9wIDgDroSqvhnhgG007b82Rnbo5w+gWyXV5UoSaS9GXiwnFNv2JjAESycGgJrwuY6kdC45FiaAEyV7b2QHsE4LzLjvhXs3GeEfw3G8rR7h/qH6T8l6gYtFGmAN2mxBFiDsRzBC0x5HB2RlxrJGj56no8xu3ki0OLzU7gQ42HLotTxbw/wDlJLx/yZCcv6DuWH7dPJZaaMSFd/CORckebyljlxZ6Tw3xeyYAONj1V/JIDqCvEpY3R6tuLcwrnC+JpWAZiSOq5p42jeM0z0acOecoQpKJrbDmqWj40jy6jVQ38ROLy6/l5LNY2zRzSNYzC82+gUuGjij8FgqriyUCwNlWVHFstt1XBr0TyT9npdZiDGDcBYfHuKRctj1PRY+sxqeY2ubdFIwXDHZxm+a0jicnsiWVR6Hsw+WR2dxPl4K2pQW2B8VJnOT2UAE3XbGCSo4pTbds2lMfYHknKNhb7xhSV5U1Umj0ou0mcSSSUFFpFshndKFy5JuuazookNOiC3dOhKa4aosKDv2Q4t0RuyEN0wCyJ8ZTJBomxJWB07oxOiDI1GiGiYA2vUajoe1kzuHsN2v7zv8AAUoRXNj/AOBWjQAABoBstsMnG6InBSqxsLyTb16KdG1RobD6lEmnATSRbsdM+y7EFEE2Y6clJB0TbGloJLKAFQMxC8oHiLj1T+Ia8MjN3Bt7C5NgL9Vmm4xCZog17NXZWgOFzcbWUSt9ejWCilv2boSaKrxGqyDMdgpQmACq8da10Zvtdt/LMESaJihk1KKymkY7TOPYP9Lh3XD4ryGSCSJ7o3ts5pLT0IXtWDO9kW0Co+O8Bzf+oY3UC0gHNvJ3wXb4uTi+L6Zw+Zh5Lku1/h5i517DklM1pCn1FAD3dFF/KPA1XoSgmeXGbRE7MM1Q3SlSX25+KBUFoWfxmnyDAwnVDlprqzoHhwyganQdbrc4L+Hpc0OkcRfXKOSGoR7C5y6MjgWGtAzOGqkOns8gfBeh/wC5UQG7kN3CDR3bfEKXmiukUsMvbMUxmduouUynoZDyWxk4clA9myG3C5m7tJ8lHyy9GvwxrbI1F7DQCpLXgpOhcN2kfBLLpZcc4u7OiL0dzBJc7IJI4odk+LdOlTWhGlGi4aOqxsCdKNU2LdHlCaQrGxJjhqiQpSjVFBYQNuExg1T4VwjVMB0oToCukaKPPOGAlOMbdITdK2Ha4XPQp5mJdYbD6qspai4v43KmYc64v4kn/CtL0bdIsc2ipcQxRoLruDWtF3OJsAB4lWOI1AYwkmwAJPkvC8Sxh9ZIdxEHEtbydro53iforjFt0S5pKz3Hh2rZPE2WO5Y++UkWuAS29j42Vw/ZZ3g5mWjpwP8AltPxd7X3V1PL7JRyRKTZ5f8AiViTXVUFM7+WbSSX1F8xbGHdLh3yQMewdrZIqgMDXMdG+8bC1oDCDY5RYaDZVHFp7fEZba5AyLzIGY/N5HwXo3CL2uBw6pNyWF1NI7/iMA9qMk++z5t15Fawh9TKeRcy6oaq4GUakckHH2l0Etxswn4t1+yHgFVF2YAcLsLonEkXzxPLHXHm1TOIMUiZTykkH+G7byK51HW2dja7SK3Aq0OaOXRaK4cLHUEfJeWYXiBb0I8PstxgWKNkFr+19fLr0Wri4mCkpfsxXEeFfl5iAPYfdzOg5t+CqJ3uNgAbL0Li1rbNLxsfqFnRLFyC7IeU+O1s8/L4i5unozFTROds1CGCOPJbBkrDyR2xtKiXlSHHxoGYoGRUR7aYXy90eLlKP4uPB0g9n92tk/jfDc9MXDUs1+C8tLlKyOW2V8ajpHr9L+MEX/EhePKxVzSfilQP7ziz9zSF4LdcTsVH0pScYUMvdnjP9wCtIqyF/de0+TgV8rFFiqHt7r3N/a4j6FFhR9VZWHwTHUbDyaV81UvFFbH3KmUdC7MPmrmk/EvEWbvY/wDcz7gotBTPdzhMX9ASXjjfxeqwNYYj1zOHyST0LZ6HzRzsgOGqPG0kLzDuBtKO/ZRpC1veLR5kD6oUuOUrB7UzPIHMfkqSbE2kTIinzNWffxbSt2L3eTbfVRqjjhlvYicf3ED6Klim/RLyRXs1UAT5Grz+fjOf3Axnwufmqmr4iqH9+V/kDlHyWi8eXsh5onqNRWsjbdzgPMhZPE+II3EgG46BYh9Z4knzN0N9cPFdOLHw37MMk+ej0TCcSDmaK9w55AC8q4Zr+0qOzDrXaSPAkf8A6vRcOxFpXJNOMj0sTU4WiB+JWJmOkkANi8Bg/vNj8iV55gcTHAAd4kC3U6fdab8Vyfy8Zv3pmj4Brz9gqHgKkbLWQh5Aay8pvpmybAf3Funhda43SswyK5KKPbaCPIxoaLMa0NHkBYKHxDifYwSyu2YxzvOw0HxNgrNlfHbcfX6Lz78TMXD2MgadZZGkj/24zmP+rIs1FNpJnTK4xba6KDgnDnSyds/Ulxkcf1uJP1PyWzxTDhIzRxjexwfHK3R0crTdrgfNNwGmEUTGjQ2Bd+4q5Y269BKkeO5W7PLuKXTtMlZA90Ti9ra+Jgs2Ordo2oa1wNoprXvydcE7KJhlbK60rpHPczbMbjXcFuxBFwRbUFem4pht/wCJE1rntY5jo3fy6ind/Mp5f0u5H3XWKoo/w6dJH2+GyCWCTN/BlOSeF4NnROcdHFrgRrYi3Pc5OEU7o1WSTjSb/RUuyWbJF/KkJAF7mKZoDnwO8mnM07lnjlJShq3NILSW66Ebgq/4R/D6sb+ZFWBEyWNrWAPY94nY/NHKA0kDLd251zEWss/XQSML2vaA5jiyQcg8a6fpIIcOjgjvQ7NezEG1tOWPsJo/asNnADvN8xyVW2Fo2HqqDCJXZgWuLXtLQCdiXGzRpuSdLc16dh/BbnNBleGk6loudPC+llnwZcpp99mS9E6SXQLet4TY0gsDARzdnd8ibBEqsFlMZA7Mutpmva/otYYIyW5JGUsrT0jzWpNxldsVR1PDdO/lbyXoGI4M2L+dSvLR77Jrf9h8bIP+7VLMy8EssUli7s5Q14sN9W/W5WfxyRfJM8yqOC2+48jzVXU8Izt7tnLf1NFLFvqOThqEITO5hTbQ6R5lPhE7O9G74KI5pG4I8wQvWRMDyXH0LX7xh3m37p8g4nkt0rr0mu4XiLS4w5bDcaKEzgOKRheybJYXINzb4Eaqk7Jowa6tA7hR1zlkuORy2v8ANJFoKNLPxjUu95jf2sH/ANrqvmx6d3emkPk4gegss2+qTTUqlCK9EOUn7LqSpubkk+ZJ+qE6qsqj811Q3VKoWy2Nb1TDXKp7Rx5FPbDIfdKdhRNfXFCdVlNjw2Q7kBSY8FJ3KVhRENT1QzMTsrmLB2hSWULRyCLAy1NUyxSCRmhbflpbnde64VTjswNNt+vQrzGWjHgpFPxjPStyWDwO6Te4Hh1WM42dfjZVG0y3/F2YdlAwHXtM3owg/wDyWGw/EnM9ppyvbq09bfRBxrG5KqTPJy0a0bAHeyrrojHWyZ5PvcTY/wC/VRl2B5E3Iseott1Q8HqX1M4fI7M7TTkGA7Aeqy0b/X6qRTzljg9l2210v7J8deScYRi7SFPNkmqkz2+lqFb08wK894Y4gbMMp0kG4/q6t/wrir4spqfRzi9w9yIB7gfA6hrfIkHoV1erOP3Rtt1GocRFDUiQuaIahzWTsJAtKbNjqGDx2a7xbY+7r5lX8e1EhswCFngDmfbq+wHoFB7btveu5xAzE3IJNrm6l0xq0fST8QjJIBJA3dazR8T9llMYZh75TLI0yPyhpyuIa4NJLb2IuRc+qq8TxN0mgNmjkOZ8SoctLBLFlkkmidcEuiLQbA7AlpsFjaNtlxS1VAwjs6Rgs4PBsL5xs7XmFdM4qb/yz6hYCskbE0CEPytFrvcXvd1cT9lWSVspaXMFzyBvqedlcI83SIk+Ktnqw4qj5tcPRSIOJIHGxdl/cLLxR+L1De9Ef9Y+yfS8SEuyvaRy/q9RZbvxciV1/ZivJg3Vnu73Ne3SzgR5ghYnFKaKKQCNhYTc3jNrH9myqMExhzHtDJMoO4dq305LS4rhbKktL/4U7Rdj2kljx9/qud/wbpmWxip7NgbIcvaHJHMAQA86tbIDtfUKPTtiyZnixa27hqdeluSWK02aVzZWPJjIPt90vFw1zW31Guh80K9ntIv7IaHDTZxs5unLml26ZXXRIocznZmxtcy2oA9tvmBqFGrnF0ntg5L2HZEkj9x+yl0nZBjpA2Rp1Dm2vmPnfT05oOGxEuBiIYfehdbMRe4Jzb6LMobjRbla3NI4AXDjo1o/VY6o8eYQ3JiPhJ7NgLeH/ZDxGR+fQtdaxMLcoA11uRzT6kMEQyxFxPuEjKD6XTsKKb8u469mX398XAd1ASVh/s6+uZ7b+6LWb0FtF1TZR5AyikPKyOzC3Hcq8EaeGrYxKmLCG87lSo8OYOQU8NTsqAI7KYDkithCMGIjY0rCgTI08RooanAJch0CESd2SME5Kx0RXQrP4zALrSzHRUtc3Nukux0Zp8AQHxEdVdPpkB8KuibKi6LFKQQb6jmpMtNfkoz6dw6oGTaZuZ12FrDrcOdlbtYlruW/d9Okl1O5o/mQbbBz3fD2W2VRDJlOunmimo6polk7M7+tnwa8/UBEZIRr2jv7WAa+d1Vmfz+aWZx2afROwo9RwDjGCWzJj2T9gXH2Hf3cj5rRzC40OniOa8L7KQ+6VY4VJVxkCGSRtzo0E5bn9J0+SkZ6pPcc0Z8YDWjw1PQu2B9CgUc7Yo2tle6WWwzODRa56AABS4sFZKy4bqTfUWuPEne60jGuyJSvoHFTX2d81FqKYAu+OvVPq8EbFq67OoeR90DM1sbndpnbrck3I0v9lbddMlfkg9gRrc+qs4sYmDQzO6zSC3XYjwKpoMYpz3ZWnpf/ACjfmmciFzuVm3E3VBi7apgDrCaPUfrHgqukoje5GXXukgOJ5aeCzLKwNIc02IK4cbqA9xbI7KSTldZ7bHlZwNh5WQ9jWjX0pkAPaxjMO7YuAty5i/nZRqaIl5e9rQ69hlv3evietyqql4scNHxg+JjcWf6HXB9VZ0/EVM/vHIf1tLD/ANTbsUNMrQVtM0OLgBc8+dvNFCPG2N4ux1x4iz2/9Tf8Jfl3crO8jf5bqSiHJSBxuTJc+EsoHoHWCSlFp6pJAeZhqeAuWTgtjE6AngJoTgkMcE4FNC6gBwXQmroQA66V10BdDUhgJlEfFdTZmoIGqY0iBLEoz4wrWePRQHR9FSJkiEYUwwhTTF5pwg/8Kogr20jSdkf/AGawcgpkUWqO6MeCBbKxtEPAJxhAUwtSbF4phRCcxWHC8Q/NR5tbZiB4kNNgnGEWTGxEEObcEEEHmCNkWDRou2e57i1t7m+lgPmtVglZmYGP7WOT+IbhsZYWtbdoBc4WOhWRw7FWA3kY4O55LFh65Tsi10sMhv2uQf05Hk/Fb/VmH2RzFcRlfvmt1taygVFWI6Z4I723UkWA8tbpsstOzUOkkP7QBf4qmxBzpTmOjeTb3t/kpSkktFRTb2U/ZBGglezZx8kfsVzsly0dNlnR1pcLFTQqanZYq2iOiB2PC6QuXXWXcbNBJ8ACT6BAHGEtN2ktPi0lp9QrKnx+pZ74ePCQB3zFj80Wi4Yqpdoy0eL/AGflur2j4CA1nl+DBb5lS2h0V7OM3gax+krgPgLJLRt4ZoGixbe3MuNz80krA80CfdDunAqyR4TgmApwKAHhOTAU66AOpzSmJwQAQFdTAnBIDjwhFqMU2yCkwT26KKWqeQhGNNAyIIl0RqWI0nRosVAGRoxYkGpwCdioAY10MRixNDUWFDCFwNRSEg1OxUNjFkYMBQ7J4cnYqIssaA6NTSxzjZoJPgBdWFDwrVS7Rlo8XafJJyQKJnezXQzovRaD8Ouc0nwbp81oKThyig1yNJ8Xan5qHL+CuJ5RQ4PNKfYjc7raw9StPh/AlQ7WQtjHqVuJsYij0aB8Aquqx557osptj0gNJwTSx6yEyHqdPQKxE1LALMYwW8AFl8Qxxrf5koHS6ztbxdEO40vPidk+LYnM31TxET3AqWvxl275AweawFTxFUyaN9keDR91Ebh00hu4n4kk+ifFLsjkzWScSU9z/EJ6i6SomcMvt73okqpE8vyETgkkkaHbpwKSSAHArq4kmA66cEkkAOuu3SSSGdBXbpJIGczLhSSQAgUkkkhiskkkmI6kkkgBWRqfD5pO4xx+GnqUkkpOhpWXlBwVUP71mD1K0VDwLCzWQlx6nT0SSU22HRcxU9NAPZa0W8kCp4gY3RvySSQJsqKvHnnwaOpVFX4/G3vyX6ApJK4xszcmZ6s4xA0jZfqVS1OM1U2xIHg1JJU9E9gocHlebuv8yVc0XCxO49f8JJIj9uyZSovaTh1rdx6aBW0GGtbsAEkloopGdtkoUq4kkmI//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7" descr="data:image/jpeg;base64,/9j/4AAQSkZJRgABAQAAAQABAAD/2wCEAAkGBxISEhQUEhQUFBUUFBQUFBQUFBQVFBQPFBQWFhQVFBUYHCggGBolHBQUITEhJSkrLi4uFx8zODMsNygtLisBCgoKDg0OGhAQGiwkHSQsLCwsLCwsLCwsLCwsLCwsLCwsLCwsLCwsLCwsLCwsLCwsLCwsLCwsLCwsLCwsLCwsLP/AABEIALgBEwMBIgACEQEDEQH/xAAcAAABBQEBAQAAAAAAAAAAAAADAAIEBQYBBwj/xABBEAABAwIEAwUGBAUBBwUAAAABAAIDBBEFEiExBkFhEzJRcZEiQoGhscEHFGJyIzNSgtGiFRZDU5Lh8CRjssLx/8QAGQEAAwEBAQAAAAAAAAAAAAAAAAECAwQF/8QAJBEAAgICAgICAgMAAAAAAAAAAAECEQMhEjEEQRMiYXFRobH/2gAMAwEAAhEDEQA/AL+PdPlCbbVGcNF551jIVx7dU6JdmagB4GibGnQ7JDdAHJQixbJs2yVO5ACtqnyDRNkdqnZtEwFGE2Vu46Lkbk56QELDjpZXMCpaTR7h1VzAVpFlMmMT7JkaKrJI8jVR4032StA8KqxeG7Ckx3oysNwbrUUMocAg4fhwLdQhQxmJ+U7cltFNHNJ2W4YngLsWoRA1aGYNMcjlqG5qAAOQ0dzUJwQA9hTJpLJzSo84ugAT6hRnVCN+XuuGAI2BGLyV3IdypbYwFW4jVW0CT0NbItTJc2CPC3RRGM5lS49lmyzqS6kkBLcNUYDRDk3Rotlym4Fm6LLshkaopZokhnIimybrsTdU+SNMDu4TIRqjRt0TG7pgdkanMGiI4aJkYQA1jdU+RqTk4oArnC0vmArenVXVd5p8wrGmdoqiUTmlGagMKKHLQk64KHVtuFNKjyhJjR2kYMosomK09xfmEykxBolMRNjYOHUFWcrLhdK2jjaplbQS3CmtKrYxkfbxU8OTQmSAuFiEHojXpiBSRqNKFYIUkd0hkFjk16dJHYoMjkAdLkMLhKjzz20CLChldVW9lu6jQ0nvPXO2a3q4oM8jjuobKSCOALtNgnrkTbBdWbZYlxdSQInzrsBSnGibAdVzHQPfujN2Q5QnxbIAG3dHfso7hqjnZAHYnIchsUol2ZqACNdomsOq7FslzQA6QJAaLrzomscgCurpwHNbzvcKypXaLFYziFquPwBsfitbRvJtZbThwr8oMUuSf4ZatciB6DGz4qWwdFJYy58EyRykhNc1OgTMBx/nidDURmxY4td1adfstJwzjzKmIEHW2o6oXF+F9tTSNG4GYDq3Wy8kw/E5KaTNGfZ5jourFG4a9HHndT/Z7PXt1BR4zcLG4fxvDM0B5ynqtNh1ex49lwKCSXmT2lNlbdRs9igCc1xTjIoTqsNGqp63HOTQhySBRbLirqAFUTVwCrJKhztSVCLyTpcrNzvotQLOfEvBQ2ySSGzfVHo8Ie/V2gVuI2Qt03Qk3tg2l0V7aYRi51cgQygu1OqrsbxkNvY6qow6rcXhx8VccfL9ESnxNqU1JhuAuLI0EuLqSALJ2oQmbozdkILmNwsqUJTiNEyMpgdlCJFsmyhchKAHAap8jdEJ+6KNkgOQrrwmRnVEkCBjxsolbKGNJUmNUnEEptZbYMfyTSMs0+EWzF4o+7i/ne/ovSeG4XPia9wIDgDroSqvhnhgG007b82Rnbo5w+gWyXV5UoSaS9GXiwnFNv2JjAESycGgJrwuY6kdC45FiaAEyV7b2QHsE4LzLjvhXs3GeEfw3G8rR7h/qH6T8l6gYtFGmAN2mxBFiDsRzBC0x5HB2RlxrJGj56no8xu3ki0OLzU7gQ42HLotTxbw/wDlJLx/yZCcv6DuWH7dPJZaaMSFd/CORckebyljlxZ6Tw3xeyYAONj1V/JIDqCvEpY3R6tuLcwrnC+JpWAZiSOq5p42jeM0z0acOecoQpKJrbDmqWj40jy6jVQ38ROLy6/l5LNY2zRzSNYzC82+gUuGjij8FgqriyUCwNlWVHFstt1XBr0TyT9npdZiDGDcBYfHuKRctj1PRY+sxqeY2ubdFIwXDHZxm+a0jicnsiWVR6Hsw+WR2dxPl4K2pQW2B8VJnOT2UAE3XbGCSo4pTbds2lMfYHknKNhb7xhSV5U1Umj0ou0mcSSSUFFpFshndKFy5JuuazookNOiC3dOhKa4aosKDv2Q4t0RuyEN0wCyJ8ZTJBomxJWB07oxOiDI1GiGiYA2vUajoe1kzuHsN2v7zv8AAUoRXNj/AOBWjQAABoBstsMnG6InBSqxsLyTb16KdG1RobD6lEmnATSRbsdM+y7EFEE2Y6clJB0TbGloJLKAFQMxC8oHiLj1T+Ia8MjN3Bt7C5NgL9Vmm4xCZog17NXZWgOFzcbWUSt9ejWCilv2boSaKrxGqyDMdgpQmACq8da10Zvtdt/LMESaJihk1KKymkY7TOPYP9Lh3XD4ryGSCSJ7o3ts5pLT0IXtWDO9kW0Co+O8Bzf+oY3UC0gHNvJ3wXb4uTi+L6Zw+Zh5Lku1/h5i517DklM1pCn1FAD3dFF/KPA1XoSgmeXGbRE7MM1Q3SlSX25+KBUFoWfxmnyDAwnVDlprqzoHhwyganQdbrc4L+Hpc0OkcRfXKOSGoR7C5y6MjgWGtAzOGqkOns8gfBeh/wC5UQG7kN3CDR3bfEKXmiukUsMvbMUxmduouUynoZDyWxk4clA9myG3C5m7tJ8lHyy9GvwxrbI1F7DQCpLXgpOhcN2kfBLLpZcc4u7OiL0dzBJc7IJI4odk+LdOlTWhGlGi4aOqxsCdKNU2LdHlCaQrGxJjhqiQpSjVFBYQNuExg1T4VwjVMB0oToCukaKPPOGAlOMbdITdK2Ha4XPQp5mJdYbD6qspai4v43KmYc64v4kn/CtL0bdIsc2ipcQxRoLruDWtF3OJsAB4lWOI1AYwkmwAJPkvC8Sxh9ZIdxEHEtbydro53iforjFt0S5pKz3Hh2rZPE2WO5Y++UkWuAS29j42Vw/ZZ3g5mWjpwP8AltPxd7X3V1PL7JRyRKTZ5f8AiViTXVUFM7+WbSSX1F8xbGHdLh3yQMewdrZIqgMDXMdG+8bC1oDCDY5RYaDZVHFp7fEZba5AyLzIGY/N5HwXo3CL2uBw6pNyWF1NI7/iMA9qMk++z5t15Fawh9TKeRcy6oaq4GUakckHH2l0Etxswn4t1+yHgFVF2YAcLsLonEkXzxPLHXHm1TOIMUiZTykkH+G7byK51HW2dja7SK3Aq0OaOXRaK4cLHUEfJeWYXiBb0I8PstxgWKNkFr+19fLr0Wri4mCkpfsxXEeFfl5iAPYfdzOg5t+CqJ3uNgAbL0Li1rbNLxsfqFnRLFyC7IeU+O1s8/L4i5unozFTROds1CGCOPJbBkrDyR2xtKiXlSHHxoGYoGRUR7aYXy90eLlKP4uPB0g9n92tk/jfDc9MXDUs1+C8tLlKyOW2V8ajpHr9L+MEX/EhePKxVzSfilQP7ziz9zSF4LdcTsVH0pScYUMvdnjP9wCtIqyF/de0+TgV8rFFiqHt7r3N/a4j6FFhR9VZWHwTHUbDyaV81UvFFbH3KmUdC7MPmrmk/EvEWbvY/wDcz7gotBTPdzhMX9ASXjjfxeqwNYYj1zOHyST0LZ6HzRzsgOGqPG0kLzDuBtKO/ZRpC1veLR5kD6oUuOUrB7UzPIHMfkqSbE2kTIinzNWffxbSt2L3eTbfVRqjjhlvYicf3ED6Klim/RLyRXs1UAT5Grz+fjOf3Axnwufmqmr4iqH9+V/kDlHyWi8eXsh5onqNRWsjbdzgPMhZPE+II3EgG46BYh9Z4knzN0N9cPFdOLHw37MMk+ej0TCcSDmaK9w55AC8q4Zr+0qOzDrXaSPAkf8A6vRcOxFpXJNOMj0sTU4WiB+JWJmOkkANi8Bg/vNj8iV55gcTHAAd4kC3U6fdab8Vyfy8Zv3pmj4Brz9gqHgKkbLWQh5Aay8pvpmybAf3Funhda43SswyK5KKPbaCPIxoaLMa0NHkBYKHxDifYwSyu2YxzvOw0HxNgrNlfHbcfX6Lz78TMXD2MgadZZGkj/24zmP+rIs1FNpJnTK4xba6KDgnDnSyds/Ulxkcf1uJP1PyWzxTDhIzRxjexwfHK3R0crTdrgfNNwGmEUTGjQ2Bd+4q5Y269BKkeO5W7PLuKXTtMlZA90Ti9ra+Jgs2Ordo2oa1wNoprXvydcE7KJhlbK60rpHPczbMbjXcFuxBFwRbUFem4pht/wCJE1rntY5jo3fy6ind/Mp5f0u5H3XWKoo/w6dJH2+GyCWCTN/BlOSeF4NnROcdHFrgRrYi3Pc5OEU7o1WSTjSb/RUuyWbJF/KkJAF7mKZoDnwO8mnM07lnjlJShq3NILSW66Ebgq/4R/D6sb+ZFWBEyWNrWAPY94nY/NHKA0kDLd251zEWss/XQSML2vaA5jiyQcg8a6fpIIcOjgjvQ7NezEG1tOWPsJo/asNnADvN8xyVW2Fo2HqqDCJXZgWuLXtLQCdiXGzRpuSdLc16dh/BbnNBleGk6loudPC+llnwZcpp99mS9E6SXQLet4TY0gsDARzdnd8ibBEqsFlMZA7Mutpmva/otYYIyW5JGUsrT0jzWpNxldsVR1PDdO/lbyXoGI4M2L+dSvLR77Jrf9h8bIP+7VLMy8EssUli7s5Q14sN9W/W5WfxyRfJM8yqOC2+48jzVXU8Izt7tnLf1NFLFvqOThqEITO5hTbQ6R5lPhE7O9G74KI5pG4I8wQvWRMDyXH0LX7xh3m37p8g4nkt0rr0mu4XiLS4w5bDcaKEzgOKRheybJYXINzb4Eaqk7Jowa6tA7hR1zlkuORy2v8ANJFoKNLPxjUu95jf2sH/ANrqvmx6d3emkPk4gegss2+qTTUqlCK9EOUn7LqSpubkk+ZJ+qE6qsqj811Q3VKoWy2Nb1TDXKp7Rx5FPbDIfdKdhRNfXFCdVlNjw2Q7kBSY8FJ3KVhRENT1QzMTsrmLB2hSWULRyCLAy1NUyxSCRmhbflpbnde64VTjswNNt+vQrzGWjHgpFPxjPStyWDwO6Te4Hh1WM42dfjZVG0y3/F2YdlAwHXtM3owg/wDyWGw/EnM9ppyvbq09bfRBxrG5KqTPJy0a0bAHeyrrojHWyZ5PvcTY/wC/VRl2B5E3Iseott1Q8HqX1M4fI7M7TTkGA7Aeqy0b/X6qRTzljg9l2210v7J8deScYRi7SFPNkmqkz2+lqFb08wK894Y4gbMMp0kG4/q6t/wrir4spqfRzi9w9yIB7gfA6hrfIkHoV1erOP3Rtt1GocRFDUiQuaIahzWTsJAtKbNjqGDx2a7xbY+7r5lX8e1EhswCFngDmfbq+wHoFB7btveu5xAzE3IJNrm6l0xq0fST8QjJIBJA3dazR8T9llMYZh75TLI0yPyhpyuIa4NJLb2IuRc+qq8TxN0mgNmjkOZ8SoctLBLFlkkmidcEuiLQbA7AlpsFjaNtlxS1VAwjs6Rgs4PBsL5xs7XmFdM4qb/yz6hYCskbE0CEPytFrvcXvd1cT9lWSVspaXMFzyBvqedlcI83SIk+Ktnqw4qj5tcPRSIOJIHGxdl/cLLxR+L1De9Ef9Y+yfS8SEuyvaRy/q9RZbvxciV1/ZivJg3Vnu73Ne3SzgR5ghYnFKaKKQCNhYTc3jNrH9myqMExhzHtDJMoO4dq305LS4rhbKktL/4U7Rdj2kljx9/qud/wbpmWxip7NgbIcvaHJHMAQA86tbIDtfUKPTtiyZnixa27hqdeluSWK02aVzZWPJjIPt90vFw1zW31Guh80K9ntIv7IaHDTZxs5unLml26ZXXRIocznZmxtcy2oA9tvmBqFGrnF0ntg5L2HZEkj9x+yl0nZBjpA2Rp1Dm2vmPnfT05oOGxEuBiIYfehdbMRe4Jzb6LMobjRbla3NI4AXDjo1o/VY6o8eYQ3JiPhJ7NgLeH/ZDxGR+fQtdaxMLcoA11uRzT6kMEQyxFxPuEjKD6XTsKKb8u469mX398XAd1ASVh/s6+uZ7b+6LWb0FtF1TZR5AyikPKyOzC3Hcq8EaeGrYxKmLCG87lSo8OYOQU8NTsqAI7KYDkithCMGIjY0rCgTI08RooanAJch0CESd2SME5Kx0RXQrP4zALrSzHRUtc3Nukux0Zp8AQHxEdVdPpkB8KuibKi6LFKQQb6jmpMtNfkoz6dw6oGTaZuZ12FrDrcOdlbtYlruW/d9Okl1O5o/mQbbBz3fD2W2VRDJlOunmimo6polk7M7+tnwa8/UBEZIRr2jv7WAa+d1Vmfz+aWZx2afROwo9RwDjGCWzJj2T9gXH2Hf3cj5rRzC40OniOa8L7KQ+6VY4VJVxkCGSRtzo0E5bn9J0+SkZ6pPcc0Z8YDWjw1PQu2B9CgUc7Yo2tle6WWwzODRa56AABS4sFZKy4bqTfUWuPEne60jGuyJSvoHFTX2d81FqKYAu+OvVPq8EbFq67OoeR90DM1sbndpnbrck3I0v9lbddMlfkg9gRrc+qs4sYmDQzO6zSC3XYjwKpoMYpz3ZWnpf/ACjfmmciFzuVm3E3VBi7apgDrCaPUfrHgqukoje5GXXukgOJ5aeCzLKwNIc02IK4cbqA9xbI7KSTldZ7bHlZwNh5WQ9jWjX0pkAPaxjMO7YuAty5i/nZRqaIl5e9rQ69hlv3evietyqql4scNHxg+JjcWf6HXB9VZ0/EVM/vHIf1tLD/ANTbsUNMrQVtM0OLgBc8+dvNFCPG2N4ux1x4iz2/9Tf8Jfl3crO8jf5bqSiHJSBxuTJc+EsoHoHWCSlFp6pJAeZhqeAuWTgtjE6AngJoTgkMcE4FNC6gBwXQmroQA66V10BdDUhgJlEfFdTZmoIGqY0iBLEoz4wrWePRQHR9FSJkiEYUwwhTTF5pwg/8Kogr20jSdkf/AGawcgpkUWqO6MeCBbKxtEPAJxhAUwtSbF4phRCcxWHC8Q/NR5tbZiB4kNNgnGEWTGxEEObcEEEHmCNkWDRou2e57i1t7m+lgPmtVglZmYGP7WOT+IbhsZYWtbdoBc4WOhWRw7FWA3kY4O55LFh65Tsi10sMhv2uQf05Hk/Fb/VmH2RzFcRlfvmt1taygVFWI6Z4I723UkWA8tbpsstOzUOkkP7QBf4qmxBzpTmOjeTb3t/kpSkktFRTb2U/ZBGglezZx8kfsVzsly0dNlnR1pcLFTQqanZYq2iOiB2PC6QuXXWXcbNBJ8ACT6BAHGEtN2ktPi0lp9QrKnx+pZ74ePCQB3zFj80Wi4Yqpdoy0eL/AGflur2j4CA1nl+DBb5lS2h0V7OM3gax+krgPgLJLRt4ZoGixbe3MuNz80krA80CfdDunAqyR4TgmApwKAHhOTAU66AOpzSmJwQAQFdTAnBIDjwhFqMU2yCkwT26KKWqeQhGNNAyIIl0RqWI0nRosVAGRoxYkGpwCdioAY10MRixNDUWFDCFwNRSEg1OxUNjFkYMBQ7J4cnYqIssaA6NTSxzjZoJPgBdWFDwrVS7Rlo8XafJJyQKJnezXQzovRaD8Ouc0nwbp81oKThyig1yNJ8Xan5qHL+CuJ5RQ4PNKfYjc7raw9StPh/AlQ7WQtjHqVuJsYij0aB8Aquqx557osptj0gNJwTSx6yEyHqdPQKxE1LALMYwW8AFl8Qxxrf5koHS6ztbxdEO40vPidk+LYnM31TxET3AqWvxl275AweawFTxFUyaN9keDR91Ebh00hu4n4kk+ifFLsjkzWScSU9z/EJ6i6SomcMvt73okqpE8vyETgkkkaHbpwKSSAHArq4kmA66cEkkAOuu3SSSGdBXbpJIGczLhSSQAgUkkkhiskkkmI6kkkgBWRqfD5pO4xx+GnqUkkpOhpWXlBwVUP71mD1K0VDwLCzWQlx6nT0SSU22HRcxU9NAPZa0W8kCp4gY3RvySSQJsqKvHnnwaOpVFX4/G3vyX6ApJK4xszcmZ6s4xA0jZfqVS1OM1U2xIHg1JJU9E9gocHlebuv8yVc0XCxO49f8JJIj9uyZSovaTh1rdx6aBW0GGtbsAEkloopGdtkoUq4kkmI//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9" descr="data:image/jpeg;base64,/9j/4AAQSkZJRgABAQAAAQABAAD/2wCEAAkGBxISEhQUEhQUFBUUFBQUFBQUFBQVFBQPFBQWFhQVFBUYHCggGBolHBQUITEhJSkrLi4uFx8zODMsNygtLisBCgoKDg0OGhAQGiwkHSQsLCwsLCwsLCwsLCwsLCwsLCwsLCwsLCwsLCwsLCwsLCwsLCwsLCwsLCwsLCwsLCwsLP/AABEIALgBEwMBIgACEQEDEQH/xAAcAAABBQEBAQAAAAAAAAAAAAADAAIEBQYBBwj/xABBEAABAwIEAwUGBAUBBwUAAAABAAIDBBEFEiExBkFhEzJRcZEiQoGhscEHFGJyIzNSgtGiFRZDU5Lh8CRjssLx/8QAGQEAAwEBAQAAAAAAAAAAAAAAAAECAwQF/8QAJBEAAgICAgICAgMAAAAAAAAAAAECEQMhEjEEQRMiYXFRobH/2gAMAwEAAhEDEQA/AL+PdPlCbbVGcNF551jIVx7dU6JdmagB4GibGnQ7JDdAHJQixbJs2yVO5ACtqnyDRNkdqnZtEwFGE2Vu46Lkbk56QELDjpZXMCpaTR7h1VzAVpFlMmMT7JkaKrJI8jVR4032StA8KqxeG7Ckx3oysNwbrUUMocAg4fhwLdQhQxmJ+U7cltFNHNJ2W4YngLsWoRA1aGYNMcjlqG5qAAOQ0dzUJwQA9hTJpLJzSo84ugAT6hRnVCN+XuuGAI2BGLyV3IdypbYwFW4jVW0CT0NbItTJc2CPC3RRGM5lS49lmyzqS6kkBLcNUYDRDk3Rotlym4Fm6LLshkaopZokhnIimybrsTdU+SNMDu4TIRqjRt0TG7pgdkanMGiI4aJkYQA1jdU+RqTk4oArnC0vmArenVXVd5p8wrGmdoqiUTmlGagMKKHLQk64KHVtuFNKjyhJjR2kYMosomK09xfmEykxBolMRNjYOHUFWcrLhdK2jjaplbQS3CmtKrYxkfbxU8OTQmSAuFiEHojXpiBSRqNKFYIUkd0hkFjk16dJHYoMjkAdLkMLhKjzz20CLChldVW9lu6jQ0nvPXO2a3q4oM8jjuobKSCOALtNgnrkTbBdWbZYlxdSQInzrsBSnGibAdVzHQPfujN2Q5QnxbIAG3dHfso7hqjnZAHYnIchsUol2ZqACNdomsOq7FslzQA6QJAaLrzomscgCurpwHNbzvcKypXaLFYziFquPwBsfitbRvJtZbThwr8oMUuSf4ZatciB6DGz4qWwdFJYy58EyRykhNc1OgTMBx/nidDURmxY4td1adfstJwzjzKmIEHW2o6oXF+F9tTSNG4GYDq3Wy8kw/E5KaTNGfZ5jourFG4a9HHndT/Z7PXt1BR4zcLG4fxvDM0B5ynqtNh1ex49lwKCSXmT2lNlbdRs9igCc1xTjIoTqsNGqp63HOTQhySBRbLirqAFUTVwCrJKhztSVCLyTpcrNzvotQLOfEvBQ2ySSGzfVHo8Ie/V2gVuI2Qt03Qk3tg2l0V7aYRi51cgQygu1OqrsbxkNvY6qow6rcXhx8VccfL9ESnxNqU1JhuAuLI0EuLqSALJ2oQmbozdkILmNwsqUJTiNEyMpgdlCJFsmyhchKAHAap8jdEJ+6KNkgOQrrwmRnVEkCBjxsolbKGNJUmNUnEEptZbYMfyTSMs0+EWzF4o+7i/ne/ovSeG4XPia9wIDgDroSqvhnhgG007b82Rnbo5w+gWyXV5UoSaS9GXiwnFNv2JjAESycGgJrwuY6kdC45FiaAEyV7b2QHsE4LzLjvhXs3GeEfw3G8rR7h/qH6T8l6gYtFGmAN2mxBFiDsRzBC0x5HB2RlxrJGj56no8xu3ki0OLzU7gQ42HLotTxbw/wDlJLx/yZCcv6DuWH7dPJZaaMSFd/CORckebyljlxZ6Tw3xeyYAONj1V/JIDqCvEpY3R6tuLcwrnC+JpWAZiSOq5p42jeM0z0acOecoQpKJrbDmqWj40jy6jVQ38ROLy6/l5LNY2zRzSNYzC82+gUuGjij8FgqriyUCwNlWVHFstt1XBr0TyT9npdZiDGDcBYfHuKRctj1PRY+sxqeY2ubdFIwXDHZxm+a0jicnsiWVR6Hsw+WR2dxPl4K2pQW2B8VJnOT2UAE3XbGCSo4pTbds2lMfYHknKNhb7xhSV5U1Umj0ou0mcSSSUFFpFshndKFy5JuuazookNOiC3dOhKa4aosKDv2Q4t0RuyEN0wCyJ8ZTJBomxJWB07oxOiDI1GiGiYA2vUajoe1kzuHsN2v7zv8AAUoRXNj/AOBWjQAABoBstsMnG6InBSqxsLyTb16KdG1RobD6lEmnATSRbsdM+y7EFEE2Y6clJB0TbGloJLKAFQMxC8oHiLj1T+Ia8MjN3Bt7C5NgL9Vmm4xCZog17NXZWgOFzcbWUSt9ejWCilv2boSaKrxGqyDMdgpQmACq8da10Zvtdt/LMESaJihk1KKymkY7TOPYP9Lh3XD4ryGSCSJ7o3ts5pLT0IXtWDO9kW0Co+O8Bzf+oY3UC0gHNvJ3wXb4uTi+L6Zw+Zh5Lku1/h5i517DklM1pCn1FAD3dFF/KPA1XoSgmeXGbRE7MM1Q3SlSX25+KBUFoWfxmnyDAwnVDlprqzoHhwyganQdbrc4L+Hpc0OkcRfXKOSGoR7C5y6MjgWGtAzOGqkOns8gfBeh/wC5UQG7kN3CDR3bfEKXmiukUsMvbMUxmduouUynoZDyWxk4clA9myG3C5m7tJ8lHyy9GvwxrbI1F7DQCpLXgpOhcN2kfBLLpZcc4u7OiL0dzBJc7IJI4odk+LdOlTWhGlGi4aOqxsCdKNU2LdHlCaQrGxJjhqiQpSjVFBYQNuExg1T4VwjVMB0oToCukaKPPOGAlOMbdITdK2Ha4XPQp5mJdYbD6qspai4v43KmYc64v4kn/CtL0bdIsc2ipcQxRoLruDWtF3OJsAB4lWOI1AYwkmwAJPkvC8Sxh9ZIdxEHEtbydro53iforjFt0S5pKz3Hh2rZPE2WO5Y++UkWuAS29j42Vw/ZZ3g5mWjpwP8AltPxd7X3V1PL7JRyRKTZ5f8AiViTXVUFM7+WbSSX1F8xbGHdLh3yQMewdrZIqgMDXMdG+8bC1oDCDY5RYaDZVHFp7fEZba5AyLzIGY/N5HwXo3CL2uBw6pNyWF1NI7/iMA9qMk++z5t15Fawh9TKeRcy6oaq4GUakckHH2l0Etxswn4t1+yHgFVF2YAcLsLonEkXzxPLHXHm1TOIMUiZTykkH+G7byK51HW2dja7SK3Aq0OaOXRaK4cLHUEfJeWYXiBb0I8PstxgWKNkFr+19fLr0Wri4mCkpfsxXEeFfl5iAPYfdzOg5t+CqJ3uNgAbL0Li1rbNLxsfqFnRLFyC7IeU+O1s8/L4i5unozFTROds1CGCOPJbBkrDyR2xtKiXlSHHxoGYoGRUR7aYXy90eLlKP4uPB0g9n92tk/jfDc9MXDUs1+C8tLlKyOW2V8ajpHr9L+MEX/EhePKxVzSfilQP7ziz9zSF4LdcTsVH0pScYUMvdnjP9wCtIqyF/de0+TgV8rFFiqHt7r3N/a4j6FFhR9VZWHwTHUbDyaV81UvFFbH3KmUdC7MPmrmk/EvEWbvY/wDcz7gotBTPdzhMX9ASXjjfxeqwNYYj1zOHyST0LZ6HzRzsgOGqPG0kLzDuBtKO/ZRpC1veLR5kD6oUuOUrB7UzPIHMfkqSbE2kTIinzNWffxbSt2L3eTbfVRqjjhlvYicf3ED6Klim/RLyRXs1UAT5Grz+fjOf3Axnwufmqmr4iqH9+V/kDlHyWi8eXsh5onqNRWsjbdzgPMhZPE+II3EgG46BYh9Z4knzN0N9cPFdOLHw37MMk+ej0TCcSDmaK9w55AC8q4Zr+0qOzDrXaSPAkf8A6vRcOxFpXJNOMj0sTU4WiB+JWJmOkkANi8Bg/vNj8iV55gcTHAAd4kC3U6fdab8Vyfy8Zv3pmj4Brz9gqHgKkbLWQh5Aay8pvpmybAf3Funhda43SswyK5KKPbaCPIxoaLMa0NHkBYKHxDifYwSyu2YxzvOw0HxNgrNlfHbcfX6Lz78TMXD2MgadZZGkj/24zmP+rIs1FNpJnTK4xba6KDgnDnSyds/Ulxkcf1uJP1PyWzxTDhIzRxjexwfHK3R0crTdrgfNNwGmEUTGjQ2Bd+4q5Y269BKkeO5W7PLuKXTtMlZA90Ti9ra+Jgs2Ordo2oa1wNoprXvydcE7KJhlbK60rpHPczbMbjXcFuxBFwRbUFem4pht/wCJE1rntY5jo3fy6ind/Mp5f0u5H3XWKoo/w6dJH2+GyCWCTN/BlOSeF4NnROcdHFrgRrYi3Pc5OEU7o1WSTjSb/RUuyWbJF/KkJAF7mKZoDnwO8mnM07lnjlJShq3NILSW66Ebgq/4R/D6sb+ZFWBEyWNrWAPY94nY/NHKA0kDLd251zEWss/XQSML2vaA5jiyQcg8a6fpIIcOjgjvQ7NezEG1tOWPsJo/asNnADvN8xyVW2Fo2HqqDCJXZgWuLXtLQCdiXGzRpuSdLc16dh/BbnNBleGk6loudPC+llnwZcpp99mS9E6SXQLet4TY0gsDARzdnd8ibBEqsFlMZA7Mutpmva/otYYIyW5JGUsrT0jzWpNxldsVR1PDdO/lbyXoGI4M2L+dSvLR77Jrf9h8bIP+7VLMy8EssUli7s5Q14sN9W/W5WfxyRfJM8yqOC2+48jzVXU8Izt7tnLf1NFLFvqOThqEITO5hTbQ6R5lPhE7O9G74KI5pG4I8wQvWRMDyXH0LX7xh3m37p8g4nkt0rr0mu4XiLS4w5bDcaKEzgOKRheybJYXINzb4Eaqk7Jowa6tA7hR1zlkuORy2v8ANJFoKNLPxjUu95jf2sH/ANrqvmx6d3emkPk4gegss2+qTTUqlCK9EOUn7LqSpubkk+ZJ+qE6qsqj811Q3VKoWy2Nb1TDXKp7Rx5FPbDIfdKdhRNfXFCdVlNjw2Q7kBSY8FJ3KVhRENT1QzMTsrmLB2hSWULRyCLAy1NUyxSCRmhbflpbnde64VTjswNNt+vQrzGWjHgpFPxjPStyWDwO6Te4Hh1WM42dfjZVG0y3/F2YdlAwHXtM3owg/wDyWGw/EnM9ppyvbq09bfRBxrG5KqTPJy0a0bAHeyrrojHWyZ5PvcTY/wC/VRl2B5E3Iseott1Q8HqX1M4fI7M7TTkGA7Aeqy0b/X6qRTzljg9l2210v7J8deScYRi7SFPNkmqkz2+lqFb08wK894Y4gbMMp0kG4/q6t/wrir4spqfRzi9w9yIB7gfA6hrfIkHoV1erOP3Rtt1GocRFDUiQuaIahzWTsJAtKbNjqGDx2a7xbY+7r5lX8e1EhswCFngDmfbq+wHoFB7btveu5xAzE3IJNrm6l0xq0fST8QjJIBJA3dazR8T9llMYZh75TLI0yPyhpyuIa4NJLb2IuRc+qq8TxN0mgNmjkOZ8SoctLBLFlkkmidcEuiLQbA7AlpsFjaNtlxS1VAwjs6Rgs4PBsL5xs7XmFdM4qb/yz6hYCskbE0CEPytFrvcXvd1cT9lWSVspaXMFzyBvqedlcI83SIk+Ktnqw4qj5tcPRSIOJIHGxdl/cLLxR+L1De9Ef9Y+yfS8SEuyvaRy/q9RZbvxciV1/ZivJg3Vnu73Ne3SzgR5ghYnFKaKKQCNhYTc3jNrH9myqMExhzHtDJMoO4dq305LS4rhbKktL/4U7Rdj2kljx9/qud/wbpmWxip7NgbIcvaHJHMAQA86tbIDtfUKPTtiyZnixa27hqdeluSWK02aVzZWPJjIPt90vFw1zW31Guh80K9ntIv7IaHDTZxs5unLml26ZXXRIocznZmxtcy2oA9tvmBqFGrnF0ntg5L2HZEkj9x+yl0nZBjpA2Rp1Dm2vmPnfT05oOGxEuBiIYfehdbMRe4Jzb6LMobjRbla3NI4AXDjo1o/VY6o8eYQ3JiPhJ7NgLeH/ZDxGR+fQtdaxMLcoA11uRzT6kMEQyxFxPuEjKD6XTsKKb8u469mX398XAd1ASVh/s6+uZ7b+6LWb0FtF1TZR5AyikPKyOzC3Hcq8EaeGrYxKmLCG87lSo8OYOQU8NTsqAI7KYDkithCMGIjY0rCgTI08RooanAJch0CESd2SME5Kx0RXQrP4zALrSzHRUtc3Nukux0Zp8AQHxEdVdPpkB8KuibKi6LFKQQb6jmpMtNfkoz6dw6oGTaZuZ12FrDrcOdlbtYlruW/d9Okl1O5o/mQbbBz3fD2W2VRDJlOunmimo6polk7M7+tnwa8/UBEZIRr2jv7WAa+d1Vmfz+aWZx2afROwo9RwDjGCWzJj2T9gXH2Hf3cj5rRzC40OniOa8L7KQ+6VY4VJVxkCGSRtzo0E5bn9J0+SkZ6pPcc0Z8YDWjw1PQu2B9CgUc7Yo2tle6WWwzODRa56AABS4sFZKy4bqTfUWuPEne60jGuyJSvoHFTX2d81FqKYAu+OvVPq8EbFq67OoeR90DM1sbndpnbrck3I0v9lbddMlfkg9gRrc+qs4sYmDQzO6zSC3XYjwKpoMYpz3ZWnpf/ACjfmmciFzuVm3E3VBi7apgDrCaPUfrHgqukoje5GXXukgOJ5aeCzLKwNIc02IK4cbqA9xbI7KSTldZ7bHlZwNh5WQ9jWjX0pkAPaxjMO7YuAty5i/nZRqaIl5e9rQ69hlv3evietyqql4scNHxg+JjcWf6HXB9VZ0/EVM/vHIf1tLD/ANTbsUNMrQVtM0OLgBc8+dvNFCPG2N4ux1x4iz2/9Tf8Jfl3crO8jf5bqSiHJSBxuTJc+EsoHoHWCSlFp6pJAeZhqeAuWTgtjE6AngJoTgkMcE4FNC6gBwXQmroQA66V10BdDUhgJlEfFdTZmoIGqY0iBLEoz4wrWePRQHR9FSJkiEYUwwhTTF5pwg/8Kogr20jSdkf/AGawcgpkUWqO6MeCBbKxtEPAJxhAUwtSbF4phRCcxWHC8Q/NR5tbZiB4kNNgnGEWTGxEEObcEEEHmCNkWDRou2e57i1t7m+lgPmtVglZmYGP7WOT+IbhsZYWtbdoBc4WOhWRw7FWA3kY4O55LFh65Tsi10sMhv2uQf05Hk/Fb/VmH2RzFcRlfvmt1taygVFWI6Z4I723UkWA8tbpsstOzUOkkP7QBf4qmxBzpTmOjeTb3t/kpSkktFRTb2U/ZBGglezZx8kfsVzsly0dNlnR1pcLFTQqanZYq2iOiB2PC6QuXXWXcbNBJ8ACT6BAHGEtN2ktPi0lp9QrKnx+pZ74ePCQB3zFj80Wi4Yqpdoy0eL/AGflur2j4CA1nl+DBb5lS2h0V7OM3gax+krgPgLJLRt4ZoGixbe3MuNz80krA80CfdDunAqyR4TgmApwKAHhOTAU66AOpzSmJwQAQFdTAnBIDjwhFqMU2yCkwT26KKWqeQhGNNAyIIl0RqWI0nRosVAGRoxYkGpwCdioAY10MRixNDUWFDCFwNRSEg1OxUNjFkYMBQ7J4cnYqIssaA6NTSxzjZoJPgBdWFDwrVS7Rlo8XafJJyQKJnezXQzovRaD8Ouc0nwbp81oKThyig1yNJ8Xan5qHL+CuJ5RQ4PNKfYjc7raw9StPh/AlQ7WQtjHqVuJsYij0aB8Aquqx557osptj0gNJwTSx6yEyHqdPQKxE1LALMYwW8AFl8Qxxrf5koHS6ztbxdEO40vPidk+LYnM31TxET3AqWvxl275AweawFTxFUyaN9keDR91Ebh00hu4n4kk+ifFLsjkzWScSU9z/EJ6i6SomcMvt73okqpE8vyETgkkkaHbpwKSSAHArq4kmA66cEkkAOuu3SSSGdBXbpJIGczLhSSQAgUkkkhiskkkmI6kkkgBWRqfD5pO4xx+GnqUkkpOhpWXlBwVUP71mD1K0VDwLCzWQlx6nT0SSU22HRcxU9NAPZa0W8kCp4gY3RvySSQJsqKvHnnwaOpVFX4/G3vyX6ApJK4xszcmZ6s4xA0jZfqVS1OM1U2xIHg1JJU9E9gocHlebuv8yVc0XCxO49f8JJIj9uyZSovaTh1rdx6aBW0GGtbsAEkloopGdtkoUq4kkmI//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11" descr="data:image/jpeg;base64,/9j/4AAQSkZJRgABAQAAAQABAAD/2wCEAAkGBxISEhQUEhQUFBUUFBQUFBQUFBQVFBQPFBQWFhQVFBUYHCggGBolHBQUITEhJSkrLi4uFx8zODMsNygtLisBCgoKDg0OGhAQGiwkHSQsLCwsLCwsLCwsLCwsLCwsLCwsLCwsLCwsLCwsLCwsLCwsLCwsLCwsLCwsLCwsLCwsLP/AABEIALgBEwMBIgACEQEDEQH/xAAcAAABBQEBAQAAAAAAAAAAAAADAAIEBQYBBwj/xABBEAABAwIEAwUGBAUBBwUAAAABAAIDBBEFEiExBkFhEzJRcZEiQoGhscEHFGJyIzNSgtGiFRZDU5Lh8CRjssLx/8QAGQEAAwEBAQAAAAAAAAAAAAAAAAECAwQF/8QAJBEAAgICAgICAgMAAAAAAAAAAAECEQMhEjEEQRMiYXFRobH/2gAMAwEAAhEDEQA/AL+PdPlCbbVGcNF551jIVx7dU6JdmagB4GibGnQ7JDdAHJQixbJs2yVO5ACtqnyDRNkdqnZtEwFGE2Vu46Lkbk56QELDjpZXMCpaTR7h1VzAVpFlMmMT7JkaKrJI8jVR4032StA8KqxeG7Ckx3oysNwbrUUMocAg4fhwLdQhQxmJ+U7cltFNHNJ2W4YngLsWoRA1aGYNMcjlqG5qAAOQ0dzUJwQA9hTJpLJzSo84ugAT6hRnVCN+XuuGAI2BGLyV3IdypbYwFW4jVW0CT0NbItTJc2CPC3RRGM5lS49lmyzqS6kkBLcNUYDRDk3Rotlym4Fm6LLshkaopZokhnIimybrsTdU+SNMDu4TIRqjRt0TG7pgdkanMGiI4aJkYQA1jdU+RqTk4oArnC0vmArenVXVd5p8wrGmdoqiUTmlGagMKKHLQk64KHVtuFNKjyhJjR2kYMosomK09xfmEykxBolMRNjYOHUFWcrLhdK2jjaplbQS3CmtKrYxkfbxU8OTQmSAuFiEHojXpiBSRqNKFYIUkd0hkFjk16dJHYoMjkAdLkMLhKjzz20CLChldVW9lu6jQ0nvPXO2a3q4oM8jjuobKSCOALtNgnrkTbBdWbZYlxdSQInzrsBSnGibAdVzHQPfujN2Q5QnxbIAG3dHfso7hqjnZAHYnIchsUol2ZqACNdomsOq7FslzQA6QJAaLrzomscgCurpwHNbzvcKypXaLFYziFquPwBsfitbRvJtZbThwr8oMUuSf4ZatciB6DGz4qWwdFJYy58EyRykhNc1OgTMBx/nidDURmxY4td1adfstJwzjzKmIEHW2o6oXF+F9tTSNG4GYDq3Wy8kw/E5KaTNGfZ5jourFG4a9HHndT/Z7PXt1BR4zcLG4fxvDM0B5ynqtNh1ex49lwKCSXmT2lNlbdRs9igCc1xTjIoTqsNGqp63HOTQhySBRbLirqAFUTVwCrJKhztSVCLyTpcrNzvotQLOfEvBQ2ySSGzfVHo8Ie/V2gVuI2Qt03Qk3tg2l0V7aYRi51cgQygu1OqrsbxkNvY6qow6rcXhx8VccfL9ESnxNqU1JhuAuLI0EuLqSALJ2oQmbozdkILmNwsqUJTiNEyMpgdlCJFsmyhchKAHAap8jdEJ+6KNkgOQrrwmRnVEkCBjxsolbKGNJUmNUnEEptZbYMfyTSMs0+EWzF4o+7i/ne/ovSeG4XPia9wIDgDroSqvhnhgG007b82Rnbo5w+gWyXV5UoSaS9GXiwnFNv2JjAESycGgJrwuY6kdC45FiaAEyV7b2QHsE4LzLjvhXs3GeEfw3G8rR7h/qH6T8l6gYtFGmAN2mxBFiDsRzBC0x5HB2RlxrJGj56no8xu3ki0OLzU7gQ42HLotTxbw/wDlJLx/yZCcv6DuWH7dPJZaaMSFd/CORckebyljlxZ6Tw3xeyYAONj1V/JIDqCvEpY3R6tuLcwrnC+JpWAZiSOq5p42jeM0z0acOecoQpKJrbDmqWj40jy6jVQ38ROLy6/l5LNY2zRzSNYzC82+gUuGjij8FgqriyUCwNlWVHFstt1XBr0TyT9npdZiDGDcBYfHuKRctj1PRY+sxqeY2ubdFIwXDHZxm+a0jicnsiWVR6Hsw+WR2dxPl4K2pQW2B8VJnOT2UAE3XbGCSo4pTbds2lMfYHknKNhb7xhSV5U1Umj0ou0mcSSSUFFpFshndKFy5JuuazookNOiC3dOhKa4aosKDv2Q4t0RuyEN0wCyJ8ZTJBomxJWB07oxOiDI1GiGiYA2vUajoe1kzuHsN2v7zv8AAUoRXNj/AOBWjQAABoBstsMnG6InBSqxsLyTb16KdG1RobD6lEmnATSRbsdM+y7EFEE2Y6clJB0TbGloJLKAFQMxC8oHiLj1T+Ia8MjN3Bt7C5NgL9Vmm4xCZog17NXZWgOFzcbWUSt9ejWCilv2boSaKrxGqyDMdgpQmACq8da10Zvtdt/LMESaJihk1KKymkY7TOPYP9Lh3XD4ryGSCSJ7o3ts5pLT0IXtWDO9kW0Co+O8Bzf+oY3UC0gHNvJ3wXb4uTi+L6Zw+Zh5Lku1/h5i517DklM1pCn1FAD3dFF/KPA1XoSgmeXGbRE7MM1Q3SlSX25+KBUFoWfxmnyDAwnVDlprqzoHhwyganQdbrc4L+Hpc0OkcRfXKOSGoR7C5y6MjgWGtAzOGqkOns8gfBeh/wC5UQG7kN3CDR3bfEKXmiukUsMvbMUxmduouUynoZDyWxk4clA9myG3C5m7tJ8lHyy9GvwxrbI1F7DQCpLXgpOhcN2kfBLLpZcc4u7OiL0dzBJc7IJI4odk+LdOlTWhGlGi4aOqxsCdKNU2LdHlCaQrGxJjhqiQpSjVFBYQNuExg1T4VwjVMB0oToCukaKPPOGAlOMbdITdK2Ha4XPQp5mJdYbD6qspai4v43KmYc64v4kn/CtL0bdIsc2ipcQxRoLruDWtF3OJsAB4lWOI1AYwkmwAJPkvC8Sxh9ZIdxEHEtbydro53iforjFt0S5pKz3Hh2rZPE2WO5Y++UkWuAS29j42Vw/ZZ3g5mWjpwP8AltPxd7X3V1PL7JRyRKTZ5f8AiViTXVUFM7+WbSSX1F8xbGHdLh3yQMewdrZIqgMDXMdG+8bC1oDCDY5RYaDZVHFp7fEZba5AyLzIGY/N5HwXo3CL2uBw6pNyWF1NI7/iMA9qMk++z5t15Fawh9TKeRcy6oaq4GUakckHH2l0Etxswn4t1+yHgFVF2YAcLsLonEkXzxPLHXHm1TOIMUiZTykkH+G7byK51HW2dja7SK3Aq0OaOXRaK4cLHUEfJeWYXiBb0I8PstxgWKNkFr+19fLr0Wri4mCkpfsxXEeFfl5iAPYfdzOg5t+CqJ3uNgAbL0Li1rbNLxsfqFnRLFyC7IeU+O1s8/L4i5unozFTROds1CGCOPJbBkrDyR2xtKiXlSHHxoGYoGRUR7aYXy90eLlKP4uPB0g9n92tk/jfDc9MXDUs1+C8tLlKyOW2V8ajpHr9L+MEX/EhePKxVzSfilQP7ziz9zSF4LdcTsVH0pScYUMvdnjP9wCtIqyF/de0+TgV8rFFiqHt7r3N/a4j6FFhR9VZWHwTHUbDyaV81UvFFbH3KmUdC7MPmrmk/EvEWbvY/wDcz7gotBTPdzhMX9ASXjjfxeqwNYYj1zOHyST0LZ6HzRzsgOGqPG0kLzDuBtKO/ZRpC1veLR5kD6oUuOUrB7UzPIHMfkqSbE2kTIinzNWffxbSt2L3eTbfVRqjjhlvYicf3ED6Klim/RLyRXs1UAT5Grz+fjOf3Axnwufmqmr4iqH9+V/kDlHyWi8eXsh5onqNRWsjbdzgPMhZPE+II3EgG46BYh9Z4knzN0N9cPFdOLHw37MMk+ej0TCcSDmaK9w55AC8q4Zr+0qOzDrXaSPAkf8A6vRcOxFpXJNOMj0sTU4WiB+JWJmOkkANi8Bg/vNj8iV55gcTHAAd4kC3U6fdab8Vyfy8Zv3pmj4Brz9gqHgKkbLWQh5Aay8pvpmybAf3Funhda43SswyK5KKPbaCPIxoaLMa0NHkBYKHxDifYwSyu2YxzvOw0HxNgrNlfHbcfX6Lz78TMXD2MgadZZGkj/24zmP+rIs1FNpJnTK4xba6KDgnDnSyds/Ulxkcf1uJP1PyWzxTDhIzRxjexwfHK3R0crTdrgfNNwGmEUTGjQ2Bd+4q5Y269BKkeO5W7PLuKXTtMlZA90Ti9ra+Jgs2Ordo2oa1wNoprXvydcE7KJhlbK60rpHPczbMbjXcFuxBFwRbUFem4pht/wCJE1rntY5jo3fy6ind/Mp5f0u5H3XWKoo/w6dJH2+GyCWCTN/BlOSeF4NnROcdHFrgRrYi3Pc5OEU7o1WSTjSb/RUuyWbJF/KkJAF7mKZoDnwO8mnM07lnjlJShq3NILSW66Ebgq/4R/D6sb+ZFWBEyWNrWAPY94nY/NHKA0kDLd251zEWss/XQSML2vaA5jiyQcg8a6fpIIcOjgjvQ7NezEG1tOWPsJo/asNnADvN8xyVW2Fo2HqqDCJXZgWuLXtLQCdiXGzRpuSdLc16dh/BbnNBleGk6loudPC+llnwZcpp99mS9E6SXQLet4TY0gsDARzdnd8ibBEqsFlMZA7Mutpmva/otYYIyW5JGUsrT0jzWpNxldsVR1PDdO/lbyXoGI4M2L+dSvLR77Jrf9h8bIP+7VLMy8EssUli7s5Q14sN9W/W5WfxyRfJM8yqOC2+48jzVXU8Izt7tnLf1NFLFvqOThqEITO5hTbQ6R5lPhE7O9G74KI5pG4I8wQvWRMDyXH0LX7xh3m37p8g4nkt0rr0mu4XiLS4w5bDcaKEzgOKRheybJYXINzb4Eaqk7Jowa6tA7hR1zlkuORy2v8ANJFoKNLPxjUu95jf2sH/ANrqvmx6d3emkPk4gegss2+qTTUqlCK9EOUn7LqSpubkk+ZJ+qE6qsqj811Q3VKoWy2Nb1TDXKp7Rx5FPbDIfdKdhRNfXFCdVlNjw2Q7kBSY8FJ3KVhRENT1QzMTsrmLB2hSWULRyCLAy1NUyxSCRmhbflpbnde64VTjswNNt+vQrzGWjHgpFPxjPStyWDwO6Te4Hh1WM42dfjZVG0y3/F2YdlAwHXtM3owg/wDyWGw/EnM9ppyvbq09bfRBxrG5KqTPJy0a0bAHeyrrojHWyZ5PvcTY/wC/VRl2B5E3Iseott1Q8HqX1M4fI7M7TTkGA7Aeqy0b/X6qRTzljg9l2210v7J8deScYRi7SFPNkmqkz2+lqFb08wK894Y4gbMMp0kG4/q6t/wrir4spqfRzi9w9yIB7gfA6hrfIkHoV1erOP3Rtt1GocRFDUiQuaIahzWTsJAtKbNjqGDx2a7xbY+7r5lX8e1EhswCFngDmfbq+wHoFB7btveu5xAzE3IJNrm6l0xq0fST8QjJIBJA3dazR8T9llMYZh75TLI0yPyhpyuIa4NJLb2IuRc+qq8TxN0mgNmjkOZ8SoctLBLFlkkmidcEuiLQbA7AlpsFjaNtlxS1VAwjs6Rgs4PBsL5xs7XmFdM4qb/yz6hYCskbE0CEPytFrvcXvd1cT9lWSVspaXMFzyBvqedlcI83SIk+Ktnqw4qj5tcPRSIOJIHGxdl/cLLxR+L1De9Ef9Y+yfS8SEuyvaRy/q9RZbvxciV1/ZivJg3Vnu73Ne3SzgR5ghYnFKaKKQCNhYTc3jNrH9myqMExhzHtDJMoO4dq305LS4rhbKktL/4U7Rdj2kljx9/qud/wbpmWxip7NgbIcvaHJHMAQA86tbIDtfUKPTtiyZnixa27hqdeluSWK02aVzZWPJjIPt90vFw1zW31Guh80K9ntIv7IaHDTZxs5unLml26ZXXRIocznZmxtcy2oA9tvmBqFGrnF0ntg5L2HZEkj9x+yl0nZBjpA2Rp1Dm2vmPnfT05oOGxEuBiIYfehdbMRe4Jzb6LMobjRbla3NI4AXDjo1o/VY6o8eYQ3JiPhJ7NgLeH/ZDxGR+fQtdaxMLcoA11uRzT6kMEQyxFxPuEjKD6XTsKKb8u469mX398XAd1ASVh/s6+uZ7b+6LWb0FtF1TZR5AyikPKyOzC3Hcq8EaeGrYxKmLCG87lSo8OYOQU8NTsqAI7KYDkithCMGIjY0rCgTI08RooanAJch0CESd2SME5Kx0RXQrP4zALrSzHRUtc3Nukux0Zp8AQHxEdVdPpkB8KuibKi6LFKQQb6jmpMtNfkoz6dw6oGTaZuZ12FrDrcOdlbtYlruW/d9Okl1O5o/mQbbBz3fD2W2VRDJlOunmimo6polk7M7+tnwa8/UBEZIRr2jv7WAa+d1Vmfz+aWZx2afROwo9RwDjGCWzJj2T9gXH2Hf3cj5rRzC40OniOa8L7KQ+6VY4VJVxkCGSRtzo0E5bn9J0+SkZ6pPcc0Z8YDWjw1PQu2B9CgUc7Yo2tle6WWwzODRa56AABS4sFZKy4bqTfUWuPEne60jGuyJSvoHFTX2d81FqKYAu+OvVPq8EbFq67OoeR90DM1sbndpnbrck3I0v9lbddMlfkg9gRrc+qs4sYmDQzO6zSC3XYjwKpoMYpz3ZWnpf/ACjfmmciFzuVm3E3VBi7apgDrCaPUfrHgqukoje5GXXukgOJ5aeCzLKwNIc02IK4cbqA9xbI7KSTldZ7bHlZwNh5WQ9jWjX0pkAPaxjMO7YuAty5i/nZRqaIl5e9rQ69hlv3evietyqql4scNHxg+JjcWf6HXB9VZ0/EVM/vHIf1tLD/ANTbsUNMrQVtM0OLgBc8+dvNFCPG2N4ux1x4iz2/9Tf8Jfl3crO8jf5bqSiHJSBxuTJc+EsoHoHWCSlFp6pJAeZhqeAuWTgtjE6AngJoTgkMcE4FNC6gBwXQmroQA66V10BdDUhgJlEfFdTZmoIGqY0iBLEoz4wrWePRQHR9FSJkiEYUwwhTTF5pwg/8Kogr20jSdkf/AGawcgpkUWqO6MeCBbKxtEPAJxhAUwtSbF4phRCcxWHC8Q/NR5tbZiB4kNNgnGEWTGxEEObcEEEHmCNkWDRou2e57i1t7m+lgPmtVglZmYGP7WOT+IbhsZYWtbdoBc4WOhWRw7FWA3kY4O55LFh65Tsi10sMhv2uQf05Hk/Fb/VmH2RzFcRlfvmt1taygVFWI6Z4I723UkWA8tbpsstOzUOkkP7QBf4qmxBzpTmOjeTb3t/kpSkktFRTb2U/ZBGglezZx8kfsVzsly0dNlnR1pcLFTQqanZYq2iOiB2PC6QuXXWXcbNBJ8ACT6BAHGEtN2ktPi0lp9QrKnx+pZ74ePCQB3zFj80Wi4Yqpdoy0eL/AGflur2j4CA1nl+DBb5lS2h0V7OM3gax+krgPgLJLRt4ZoGixbe3MuNz80krA80CfdDunAqyR4TgmApwKAHhOTAU66AOpzSmJwQAQFdTAnBIDjwhFqMU2yCkwT26KKWqeQhGNNAyIIl0RqWI0nRosVAGRoxYkGpwCdioAY10MRixNDUWFDCFwNRSEg1OxUNjFkYMBQ7J4cnYqIssaA6NTSxzjZoJPgBdWFDwrVS7Rlo8XafJJyQKJnezXQzovRaD8Ouc0nwbp81oKThyig1yNJ8Xan5qHL+CuJ5RQ4PNKfYjc7raw9StPh/AlQ7WQtjHqVuJsYij0aB8Aquqx557osptj0gNJwTSx6yEyHqdPQKxE1LALMYwW8AFl8Qxxrf5koHS6ztbxdEO40vPidk+LYnM31TxET3AqWvxl275AweawFTxFUyaN9keDR91Ebh00hu4n4kk+ifFLsjkzWScSU9z/EJ6i6SomcMvt73okqpE8vyETgkkkaHbpwKSSAHArq4kmA66cEkkAOuu3SSSGdBXbpJIGczLhSSQAgUkkkhiskkkmI6kkkgBWRqfD5pO4xx+GnqUkkpOhpWXlBwVUP71mD1K0VDwLCzWQlx6nT0SSU22HRcxU9NAPZa0W8kCp4gY3RvySSQJsqKvHnnwaOpVFX4/G3vyX6ApJK4xszcmZ6s4xA0jZfqVS1OM1U2xIHg1JJU9E9gocHlebuv8yVc0XCxO49f8JJIj9uyZSovaTh1rdx6aBW0GGtbsAEkloopGdtkoUq4kkmI//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676037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Autofit/>
          </a:bodyPr>
          <a:lstStyle/>
          <a:p>
            <a:pPr marL="0" indent="0">
              <a:buNone/>
            </a:pPr>
            <a:r>
              <a:rPr lang="pt-BR" sz="6000" dirty="0" smtClean="0"/>
              <a:t>Ensine a serem críticas.</a:t>
            </a:r>
          </a:p>
        </p:txBody>
      </p:sp>
      <p:graphicFrame>
        <p:nvGraphicFramePr>
          <p:cNvPr id="4" name="Espaço Reservado para Conteúdo 3"/>
          <p:cNvGraphicFramePr>
            <a:graphicFrameLocks/>
          </p:cNvGraphicFramePr>
          <p:nvPr>
            <p:extLst>
              <p:ext uri="{D42A27DB-BD31-4B8C-83A1-F6EECF244321}">
                <p14:modId xmlns:p14="http://schemas.microsoft.com/office/powerpoint/2010/main" val="23259663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thetechgeek.com/wp-content/uploads/2014/02/6918563-shield-antivirus-and-laptop-abstract-done-in-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96" y="-468218"/>
            <a:ext cx="9527196" cy="742560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SEhUUEBQVFRQVFBYUGBUVFBQVFRYVFBUWFxQWGBQYHSggGBwlHBQWIjEhJSkrLi4uFx8zODMsNygtLisBCgoKDg0OGhAQGywkHyQsLCwsLCwsLCwsLCwsLCwsLCwsLCwsLCwsLCwsLCwsLCwsLCwsLCwsLCwsLCwsLCwsLP/AABEIAMIBAwMBEQACEQEDEQH/xAAcAAABBQEBAQAAAAAAAAAAAAAAAQIEBQYDBwj/xABHEAABAwICBgcEBwYEBgMBAAABAAIDBBEFIQYSMUFRYRMiMnGBkaEHQrHBI1JykrLR8BQzYoKi4UNUc5MkU2ODwvElRNIW/8QAGgEBAAIDAQAAAAAAAAAAAAAAAAIEAQMFBv/EADARAAICAQQBBAECBgIDAQAAAAABAgMRBBIhMQUTIkFRMmGBFBUzQlJxYpEjocFD/9oADAMBAAIRAxEAPwD3FACAEAIAQAgBACAEAIAQAgBACAEAIAQAgBACAEAIAQAgBACAEAIAQAgBACAEAIAQAgBACAEAIAQAgBACAEAIAQAgBACAEAIAQAgBACAEAIAQAgBACAEAIAQAgBACAEAIAQAgBACAEAIAQCXQBdAF0MZRykq2N7T2jvcApKEn0iLsgu2Rn41ANsrPvBT9Cz/Fmt6qpf3DRjtP/wA1nms/w9v+LMfxVX+R1jxSF2yVn3gouma7TJq+t9NElkgOwg9xUGmiamn0x11gkF0AqAEAIAQAgBACAEAIAQAgBACAEAIAQAgBACAEAIAQDJHgC5IA4nYmMmHJLspa3SeFmTCZD/Bs+9sVuvRWT5xhFG3X1Q6eSon0iqH9gNjHdrO8zl6K5HQ1R/J5KM/IWy/FYIT2zSduR5/mIHkMlvUaodJFaVls+2xGYWOCz6yXRD02+2dm4XyUXeS9E5yUjG9ogeIv5KL1SXyTjpZPlIjSMj3Z+C1vWxN0fHTfPQxvVzaXN5gkfBQesj/jk3LQSX9+CbT4vOzZKSODwHeu31VedlL7jgsQpuXUy4pNKD/ix+LD/wCJ/NaXCD5iywp2R4mv+i8o8Rjl7DgTw2O+6c1qcGjappktYJggBACAEAIAQAgBACAEAIAQAgBACAEAIAKAaTZYwYykUGJ6TsZdsI6R+y/uA9+/wV6nRSlzLhHPv18YcQ5Znp3yzm8riR9UZNHgujCFdS9qOXO6y1+5kmmw3kozvEaixhoOSryuNqrOz4mM7RA+J7gtLuN0KXLpEOeu/wCWy/N35BaZXfRajo1/cZ3E8dDSQ+UX+ozM+TfmpQqtnwieaa/kp6XG+lk1WM6tu252/hqjP1VqrQ/5vJXs12F7CxxCkkBAfN0d256rcusMjrDMeaswrp2txjkqS1Vre2TKbE8Oki+jleZLt7RJGs07+Y5rbVXCccxRrlZNS3MMDquif0T3OLTbULhkDwLlW1GkUo5XaLml1WJYfRZYtQOks6N7mSNvsJs4cCO/eufp5JSxL5OhqIvbmLKagx2aKUNlcCL262TmndquHzXQ/hK2yj/ETxysnoGH6VujcI5xyGsRc/Zfsd3HNU7dLjlG+rU5X/w1tHXMlF2G/EbxyI3KpKLj2XI2KXRJCiTFQAgBACAEAIAQAgBACAEAIAQAgEKAjV9cyFhdI6w9SeAG8qddcrHiJqttjWsyMbiWKy1J1RdkX1RtP2j8l16dNCnl8s4t+rnc8R4Q6jw/kpWXGiNeS3p6JVJWlmMCfHTAKvKeTdGskNiUHI3RqK3odcE26wc5ru8HL0soTXKLtXRU1DQ/XgcLOIu117A79UhWdMtvvKWsm/w6yeaYnQPY5xNmlp22sCOHKy7c4prdE5cZY4K5tmP6UOAyIN23bbzyKhB7XuJtZW02GH6RR1EQa4OcWDVvsdbgRncKMK8tzrf+zTbuXEzjj2IyloZHFlHH1XHeL5tvuK2QgoJyXLZhe/GSmqGuMd29ogFuuNh2gEFJbksklJZ5NFgtaZYgXX1mnVdcWzGz0+BXE1UNs8/Z3dLZvgVWk+HkkSAXbazrbWnc7u+C36fVNpQfx8mjU0Y98TnheNMkH7PVA2tqh+3WbuB4OGVirf5N4KEk096JGBY6+nl6MyXt+7kvn9hwO0d6S00G9rJ+vPbuj2epYFj7ZrNfZsltm53Nv5Lm6nSSqeV0XtLrY28Phl3dUy+KsgEAIAQAgBACAEAIAQAgBAJdAQMXxRkDNZ+ZOTWja4/rettNMrZbYmi/URpjlmExCv13dJUvDQcmgmzQOAC7UIQpjticKyc7pbpHWmxyjbtqIx4qvOcjZCotINJqH/MxfeVaW/6N8YIlN0soR/8Aah++FpcZfRYjGJ3bpZQ/5qD/AHGqG2X0WEooe3Syh/zdP/us/NRcZfRsW0ZSYvTyTlsE0cmu25DHtcQ5u8gHK4+ClhuP+jCklNIh6U0DiA+PJwNr8jvW/R2KM8S6ZW11e6GV2jF1mjzqhwe2W723u2+RbbrADfv811p2QjhNPBxoZeUuzO1VEYy5gILdoPA7xZT9PjjonCeVz2dNG6xkczwQMi25Jzc3iAkeU4rsTjnD+DeVz3Mfrx5sdZzbZtsdrSPSyrVpSjtl2iE/bLMein0qp2tPVsAbOtw1sy3wVjT7pQ5+BNRU/b8kHR6mIfK4G7Xhju5wvs5WXO8gsJHU8e+4pFweBz3WXNTawdNrKwZPHcKdERJFmwEOtvHFp5cD5rp6bUbsfZzL9Ntbfwd5xHXU5kjZqVEQ6wBsS3eeZG3/ANK32++H/wCmU0tvBK0ZxFz26rz1mWuQcx9Vy38Sjh9lecNryj0rR7HNe0cx6/uu3PH5rj6vS7Hvh0dXRazf7J9mhuqJ0xUAIAQAgBACAEAIAQAgBAQsUxBsDC9/cBvcdwC2VVOyWEabrlVHLMQXPqJDJJtOwbmjgF24xjTDbE4E5yunukZ/2kw6kUJH1nj0b+S0eo2yxTHCMbHhfSNDta1xwXQr0e+OclezWqEsYFGCkC2uPu/3Uv5d+pD+Yr6OTsCJ98fd/uj8Z+pJeSX0NdgR+uPu/wB1H+Vf8iT8mvoSPAnD/Eyve1sr8dqfyr/kP5mvot9F4n0tTHKHiwdZwscwed+Nio2eMai+fgnX5KLkuD3OoAkjPBzfiF5z8Zf6O88Th/sxTIxFM1xeBqHO23uIXbUnbVhI83KPo2MxmkVdHM9/Q7Q7XI3EHhxGSsPKrUGyce9z6Kl17h0QAPEjYtSbzmJsx0pdGo0bqZ5oxckEGxytfmp+pWo7pdmmVMk8QTwSp9DZJS4vm1Gkh2sT1mkbbb7W7lVu11e3ES7Ro7Hhy4L+ljpadgiZI1zt5L26xPde/kuTZbKx5kdSqqNccIr3lrnEM1j9mKY+upZazaDYnH3Jj/2JfyTJhrPZWR6Ptjl6WHpISbhzehmDXX/l6vwV7T6rY/fyinfpd69vZS1WHz08pmjb0rLnX6Kxu07QWjMEbfBXlqa92YspS009u2RqMMq2zMBY652g7CCD6EFWXhrPwznyi08fRudHcX6Uakn7xo+8PrfmuJqtN6byumdvRar1VtfaLu6ql8VACAEAIAQAgBACAEBzllDQXONgBck7gNqJNvCIykoptmCxCsdVS62eo3JjeXE8zb4Lu0VKiHPbPP6i53Tz8ItKClWi2wzXAzntahtSxH/q282H8lXrlmRbjHCMRhT7xN8fiV6fSc1I4WsWLWSiVaRVGkrIGrJkQlZAgzUW0lySisvg9W0WxHpKVlwSW9U+H6K8ZrqlXc/pnrtFZvqX2Q6/A+lkLxcA9oWO7eOdlnT62VUNrI6nR+rLcnhlbiej8DXB7mvBA1Razbjgf72U35CeMY5NcPHRi3lt/oQaampWGxaxve7pHeQuPUKrLU2N9luOnrXwQq3SWkgcWPmluPcija3uzIcR94LU5t98m1JR6O+j+k1JUyGIU8ha1r5DJO4yAaovmHONrqJIpKrTybpJP2CCJkcZOYi1nFoNtY6trXQD8X0yxAxwvv0AcHZsAOuWkZ9cHV7kAzEdNKp0zXMlLGuja5rQBq6w7YI35/BAR8N0pq3NYele52tqPu/VtbInLI7suaAuqPTOUGQTObI2KQa+sxri2JzbtcD2rg5HPcVnLMYNBTVtJMWOuGPkYXsew3DgBe5aeseOdzkdisVamUP9Fa7TQs5wdC5zC2SM2c035d3cfmuottkdr6ZwmpU2Z+jb4ZXNmja9u/aODhtC41tbrk4s9BRarYKSJgWs3ioAQAgBACAEAIAKAyWl+IaxFOw8C+3o35+S6ego/wD0l+xyPIX8+nH9yLhtKrF1hSrgaGlhsudOWS7XEyPtiZ/wLDwnZ+B4+ajXLEi1s4PN8FP0Q73fiK9VoHmhHnPILFpNJV4pDbrJkaVkCI+EZR0aLDNaW97wjdGO1ZZsvZvWZyxE7RrD5/LzXF81TwpHW8Tdy4s1cmI6uV150755x7TKyQRXhuHOdm4fVG0X3HZ6oDy6kmcHazrnnc3y332+KAnY8dcNmaCA7I77Hv35g+aAZgNa2KQPcyaSzXDVYbXL2Fu3eOsckBbQsq8PnLmNALm2Ie27XMdY2c39Z3QEumw+WrZLJLI8vvdjGhzm6x25bshayAfh+idY8j6CW31ujcAAdtrjkgJ8ugdaOkDYXFr+JYCDxGe3YmGOBYNGq1hBlpnuJjMUhbY67DsuBfMH5phmMoqpsPmjpw0tfHNSyufC4tIvG43Lc+d8k4B6LgWIiphjkFh0kYuB7r2izm8tnwV7SW/2s5mvpTW9FtgFZ0M2o7sSG3c73T8vJWdXUrIbl2ipobvTs2vpm1C5B3xUAIAQAgBACAEBExOsEMbpD7o2cTuHibKdUHOSiarrFXByZg6Jpe4vfm5x1ieZXeliuCijzqbnPcaahhXOtkW4RLaJqqNl2uJjvbAz/wCOJ4Sxn1I+aVv3Fhrg8rwM/RfzFes8d/RR5nyK/wDKTyugUBFkDboBWbVGzo2Q7GOcpRSSMN5LLRys6KoY+9hfVPc7L+6p+Qr30tFvRS22pm5xDJx55+a8U1hnrYvKyVOL4C6ridGCW33i/wAlgyeenQGVr3RgSSapz1T9Hfm7IJ30DW0mhZ6Bkbg1rgd3XyO6w/NS2kdxbYd7O4G2MrnuPAkMHkM/VZwhl5waiHAKcG/RMceLm6583LGfoJP5LSNoaLNFhwFgPILGSWB3h8UyCHida6Jt2tBPO6ZBQHSSQ5OjjI4WcPmmX8GGkOZicZyka9gO7XbIw/8AbkHwW1RnJfiasxTxk6uo6ZrC6nLWOB1iwDUucvcOzwyUU3GWejMoqUcMiYjFcXG/NdmiSaPO3QcZGvwGu6aFrj2h1XfaG38/FcjUVenY4nd0t3qVJlitJaFQAgBACAEAhQGR00q9ZzIRu67vg0fE+S6njqu5s5HkreVBHDDoti33SKdcTQUrFzpsuwROYFpZcgjJ+1qO+GS/ajP9QSv8jbP8Tx3Rw/RH7R+S9Z47+l+55nyX9RFouic4aSsgQrJkGnNQs6NkOxhK2Loi+xWOstdsNyNlctrN1DW9LTRye83qO7x+vVeL11Pp2tHqtHb6laHUeMvabNAOe9VFFt4RabSWTliulZY5rXlgc7YGt17feNmq5HS2tc8FKWqrXK5KSTS6R7Ta9wcg5xtv91tgFsWkSXLNb1bfSIOFaV1RlLXkC7QQ1oGXjtKtUaavdhor3ambjlM00eIVz2h0UhBabuBaHDVBzvcLbPTadcSWDTDVW5fOUWGD6YuDiysYG9azXtG7i5tzbwKp36BpZgy7T5BSajI2kbgQCDcHMELmNNdnSTT6OOIQazCsGTznSGUwseW5O7LTa9idhtyW7T175pGm+zZDJVUeBCakZ17ucXBpNzrOtnc95813nKMVs+MHDlOW7LKXCq6alqdRxc5jjqlmZaDxA3KnZSnJ8ZLlVz2pp/J6fH1oxyuP15rXpnjg1ayPvJOidRqTOjOx4uPtN/sfRZ19e6CmY8dbtm4fDNiFyjuCoAQAgBACAa4oYbwjzmSbpp5JPrONvsjJvoF6GuPp0qJ5u2Tstci9oWKnayxBF1ThUpstRRLYtTLcEZn2nsvhlRyDT/W1I9myX4niOjR6jvtfIL1fi3mtnmvJr3otyV1DmDVkDbrJIQlQs6NlfY0qa6MPscG8VrnbhmyNeTQ6I4g1jnQyZslyF/dfsBHfl5BcbylPqx3JdHT8fb6ctrLCUajyCNmVuI/9LzcW4STO7JKUWjhU6NRyt12EXaQ85da3Mb13KtXGeNyODOmdMmvgzlewRyG1iDYi3ip3LDTMUtyjgjYdXBsrnFrbM1bk9rPhyWyqSbaMThld9npOA1oc7UbbUe2x5ktyJVbU1YjuZCieJOK/0YnEYyyoe0nbY3O7bl6K5uzFNfRh4iv9Gy0Cxk3MEhvmdQnlu/XBcjWU/wB6/c6eh1GfY/2N1Zc06h5h7SItXVG5z/8Axcrmk4kU9Z+JD0XlBgdE3tMeJGC+dsrgeI9F1JY4fxjDOPKTay+yp0uZ0VZ0g2XDiNoIBuR5XWMtJSNsMYaPQMKcHRXGw2I7iMlQpfuZa1a4Tf0RjL0UrHj3XAnu2H0XQlHfU4/ocyEnC2LX2ehtK8/8np08jkMggBACAEBW6RVPR08jt+rYd7uqPit+mhvtiivqp7KmzEYZHsXcuZ5+tZNLRtXNsZegi2hCqSLMUSGKDLMSi9oMeth1SP4B6PaVhdm59HhGj4sHj+L5f2XqPDv/AMb/ANnm/KxxJFqSuyckQrJkaSsmRt1hpNck48PgCVq2JcZNu79BpKekvszvf0DTwJWHSpLGTKsaZs8PnFVDrFw6WMWcMus3c79c15XyOk9GxtdHf0Oq9WOH2S8JcGOs5xDXAi/f8rqhXNp4LV9amm/lGTxmENIzuSXeGdwF35NOK5OFCeW1jBRVUTGdaS4vkWg21rbMv1sWt7YvLNq3PhGtwSvLNUtvsuPDYrTirK0io3teV2VmN4k6RxeRskLCLcfeHisSjsikujZFZbT+UMqqt8QEsRIcx0cmXBp6yr3RzFolpZJSTZ7dh1WJY2SN7L2tcO4i64Eo4bR6KLykzBe1iIgROH1s/Iq3o+2VdZ0jDYHC81I6O/WGe/O+Q8iurTxJt9YOXZjGGGkdPLE4mS5yJa7aL3da27YB5Je1KOY9GKT0rRtv/Dt+ywf0hcml+5l/Ur2xOGJsXWq54OPbxybfBJ9eCJ3Fjb94Fj6hcK+O2yS/U9Hppbqov9CctRvBACAEAiAzenMtoWN+tIPQE/IK/wCOhmxv6RzfJTxWl9lHhzV0bnyc2pcZNDSBc+ZdgWcSqssRJDVrZYiVGmjb0FT/AKTj5Z/JYXZt+DwqibZzrbwD45r03hn7WjgeWXKJZK7hxRpKkZGoZGP2KNn4s2Q7GuIyvwC1+zBtw8gOfgEhHh8CT+mMvstlzUX3wsEl0TMKxHoJQ8ZgHMcW7wq+ppjbFpm6mx1tNGtqGgxiSP8AdvN28uS8hdU65uLPRVWqcU0U2MUoI6SMG4IL252yv1xn3X8+Ks6a7PtkVdTp/c5Io61uv1XWFxYO4Lpbd3tZz1LCz9G4wOga2n1zZ2oGtuN5PyUrbGpqCKrjlOTHupIpYZH9GNeI9a28bjnvTfKNig3wyaW6OUZgx6oNjrWGQ2XB2Bb3DbyRzzhno/s4rTJRgO7UbiwjgNrR5FcHXR22Z+zv6SScDn7SIA6nB4E+oWzx/wDUa/QhrfwTPNNFZyysi1jYGw5G5sfiujhuMk/o5zXBfaT05dTkWzZMWjuc2/xv5qPHOPrJqq4f7m3w+m1IGDj+QXLp/JnT1XSRW4iF1KTkWmj0OfemA4OcPW/zXM10cXM7Hj3mlF4qZfBACAEAhQGQ06d14W/bP4Qur4yP5M5Hk3zFEKgCs2lSsvqVUJlyBYxFVpG+JIaVA3ortKReiqRxgk/AVE254PBKJ2Z7l6Pwr5kjieXXCJRK9AcMYSsolgaXLJnAx5WJLKwTjw8jDtuLbLb1pcZI27kw1zy9VnMsGMRGkk7bDflf5qDUpdk04gH7brKaWUxhvGEXWjeMBgMErh0T3ZEnsO3HkuN5CiE47srJ0dHZKDxjg1jmGN/HgdzgfkvONbZHa4kjK6ZYIY9SaJt4ddpLRmWG+bTy4eS6lF/qYT7Ry7qNmWumajRmUOglYerrEOZrZZjO3JXNSmpxmjnpra4t8jy9sMU3SODTIA21xu2lYac7ItdIhB7YtGWfPrHqAapHV5gc1YlJ57CWFz2an2UV4eZ2NaQLh4J32JacuWS5PkHuwzr6F4yi99o7tWgkeBfULT4Fwafiq2ks22JlnVQ3Vs8clq3ROY5gHaFyd1z/AHXT37ef+zlbFLJs6fEXVL4Iw0HpXNc42tsIB+CnZFQpdhCiO61RPRsRaG2aPdaAuVR9nQ1T9yRnMQXTpOVYXWg7voXjhIfwtVDyH9X9jqeM/pYNIqB0gQAgBAIUBitOD9PF9g/iXY8X+EjjeT/OJHoSt1pWrLqneqU0W4MnRyrRKJuTOwqQNqhsZPcQ8Zqg6nmaM7xPH9JT0yamfPtBOA43yy32XY8RZGEpbngo+Trc0sIlvrWDeu29dRH+45cdJa/g4OxFvPyWiXlaEbl4+1nF+KDgfEgLRLzNa6RuXjJ/ZHfjI/h87qtLzT+Im+PjF8s5HGL7PRpK0S8zb8G2Pja12MOIOO4jv1WjzJWiXlb5fJtjoakMNW4+8375P4QVXettf9zN60tS+BhmJ3/0OPq4haXdN/LNiqgvg6Mikd2WSu+y0AfNR3SZnEUek6DVUz4+gq43tAH0crrnwOQ/Q4jOXpuUcMhvSZsaemteOVoc1wsQcw4H9bVri3F5XZsmlJc9GbqcBmpXuDXF8LySxx2tFuw7mM8967mk1KsjifZwtZpvTlmK4IuKYRLIQ/MtaxwIA3kZFWlZDrJUjlLH6lPS0joomNftH/6/IqGzasE5S3Nl/wCy6Po6yRmuCNSSzPezc11zn4eK5+shiv8Ac6Whs9y47Rv9MaYPoahrsx0Tj93rfJc/TvFiOhevYzwqqAIbfO5DbDebrsLGcM48c5PXNBaCMhjmi5ZmHWyAcMgPO6q6+cl7PgsaCHLk+yzxCqBc7v8Ahko014iiOonmbKKuer9SKFhfaC/upP8AVP4Wrm+R/q/sdXxn9NmlVA6QIAQAgEKAxWnYtNEf4HD+pdnxf4SRxfJ/nEr6SVWbIlaDLSCQnYFVkkWY5JsbCdpWltG+MWyRHEAtTZtUBapt2PaN7XDzBCg2bFE+cMQikhJbLG5uq4tubBtxwcTYqC4NnZyZDO/sQvPg47e4FOQSWaP1rxlCbHlb8RaU2t/AykdotAqp1riNp/icL+QDllQZhzSLOH2eSntTNA36oJHgbBSVTI+oidB7PmDtyvcOQA+N1n0l9j1Swg0Epm7WuJ+1b8Nln0omPUkT49FqZtgImHm4F34rqWyP0Rc5E6DC42nqxsbbgxo+AUtqRjcySyDbks4I5HdGAM7DvICcdmeyXQ4/Brtiklj1ibNGu0uB4AXz7lpsrUuV2bITcXz0apkILbGxBz4jkVWTcXwb5xjNYZn5MOfDUNPaY8kX+1fJy6KvjZVh9o41mllXYvlGKxpvWDW7ATy38d66keYJlFcOQ32cEsxItIPW6R2vbKxZsv3jYqGr4ra/U6ej/JY+j13FIdeCVv1o3jzaVyYPEkzpyScWj5yqSdU2NnNIN91xv+K7cueUchdo9u0PoTR4fH0uchaHO46zuyPDL1XMtm7rUdKEfTrOMszXZbCdxyKuRW058lkqq+Ph5K7VIpWxwaTQkWp78XuPrb5Ll+Q5uZ0/HvFRorqgdJPIqGQQAgGuKEGzHadxk9CRxc3zAPyXW8Y8OSOT5FZcWQKCBWrZmiqOC5p41Sm0W4omxxlaXJG9I6aijk2IiVkgaDv5BQZNM8nqcTdTuMNZGZqcmzS8AuDdw1jke4+FljOA45LfDi9rNegf+0QDbA91pY9nVY9+zk19xwIC2wWfxNT4/IuMNr45ydQkPZ2o3jUkYdnWjJ9QLHip4HBYSRta3rEDvcB6koYwV1VjtJGLPqImnhrtJ8m3TIwQZNLaZ2UXTS/6dPM4fe1QPVZz9DH2xj9IZXfuqGd3N5iiH9Tr+ilyY9v2N/ba52yGni5vldIR4NAHqs7ZEd0TmYK13bqo2DhFAPxPJ+Czsf2Y9RfCOM2CPd26upfxHSCO/wDtgLPpmPVZybo7Sj94xzj/ANV73/1OJ+KyoIw5yZPpqKCP93FG229rBf0CltS5I5b4NLgeP9GQ19yw8crd181Xuqi+V2b6rXHh9GxjLXtu03BVF5iy3xJHm+mWj74XiVgLoTttmWE/W5Hj+j2dNrFNKD7OPqdG4ZlHoqtB9Y4pFbsakneSGb+G1Q10m4ktFFbv1PZHBcc7B4zobomZax8czSY6eUl99h1JD0bfGzTbh3rpW2qNSx20c+qrdY8/DLr2o4hUySspqVjy1g15HNdqAud2Wbc7DP8AmHBVqIfJYukuig0ewWdkjZJhm03ADr587hX4RKU5LBpaqTz4K3FY5KU+TX4BTmOFjXZG1yOZNz8Vx9RPfNyR09PBwhgtmqsy1EeCom1CoZAoYGOWSEij0mozJF1RdzSHAcdoI8irmksUJ8/JR1Ne+PHwZ6imt38F0prPKKUC2gnVScSzFkpsy1OJtUhxesYJpnKRl0wSyU2K4OyVpDmggrXKJNSPPMSwCejf0tI51huG0DhwcORWvlMnw0S6PHaas1W1jehmbk2ZjnR941wbx34Hq9y3wtT/ACNMq2vxLxuiVJtdF0h4yvkkv95xCsqMe0aHOWeSdT4XDGPo4o29zGj5KWF9EdzO5CdGBrmrGUZwyvqcShZ25ohy1238gbqDtiiSrbKuo0qpW7JC4/wscfUgBRd8SaokVdRptGOxG8/aLWj5qD1BNUfqVNVp0/cIm95Lj8R8FD+IkyX8Oitl0tqH9l7zyjj+dr+qg7ZP5JqqK+Dlr1c2xkzr/WcQPK6xumzKUUeiez3Gq6n+jqm3i3HWJc3kb7R6jmsuLkuTCko9Hq1NVMlblYgjMHPbuIWlpxZt4kV2HaMQQVDp4rhxaWhtxqtva5G/cts75zjiRqr08K5ZiXmutODf8EaqnZC1z7AXzyABc45C/Hcswg5NI1ykorJkJJ7kk7Sbkrq114WDnznl5FjgfJ2G5cTkFsc4w7NW2U3wW+G4M1h1ndZ3oO4KnbqHLhdFivTqPLLyNqpvsspYOoCibEh4UTYgQyBQwxpWSDRye1STNeCrrsJa83tZ3EfPirNd8o8fBonRGRXOw+RmzrDyKsq+Mu+DQ6pR6GiQt7QI7ws4T6Y5R2ZOouJNSOokUdpNSEJUWiSZFqKcOGag4klMxOkuiDZLvj6r+I3943rVKBtUjN0GO1NC7o5AHM3Nfct/kcM292zksxslExKtSHVntCl3dBGO4uPm5xHopu+RBUpFVLpjUyZNlkPKNmr6tA+K1uyTNirSI5jrJ/8ACmdffI429So8slhIlQaI1r/dYwc7lNrMbkWMHs7nd+8nI5NAClsZjeixp/ZvCP3jnv73KSrRh2Ms6bQylj2RjxUlWQc2T48LjZ2WNHgp7CO4eWAbAp7SOTm+WyyomMjqXF3ROu0+CjKtNEozaNbhekccozcA7gclVlW0WIzTLGWua0aznADjf9XWtLJPKRQVtQ6ofvDBsG/vKt1tQWfkqzTmybRYYB7vnmpSuYjUkW8NPZV5TNm0lMjWpsmkdAFHJJIcAhJIcsEgQAgEshhobZZIuI0sWUyO0YYlnJHByfTqangi4kaTD2ncFNWsg60cXYYN1x4rYryLqOTsPO53opK4x6Qx1C/iPJZ9SI2SOT6B54JuiNsitrdGmyi0jGuHAqL2MlmSIEOglOw3bA3yCxtgZ3SLGHAWs7MQHks4j9mMyJLaAjYz4KWI/ZjMhxpHfV9U9o9wn7G/gPNZzExiQ00D+SbojbIacNcm+I2SGnCSd/onqIzsY04ITxWPVQ9MadHSVF2kvSQ06K32myi7SXpif/yTPrHwUHY2SUMEum0cY03JJ7zda97Nm1FvT0gbsCxufyZx9EtjCmWYwdWhBg6ALAHhRMirBlIcEJAgBACAEAiDAWQxgTVWcmNoaqZMbRpamTG0TUWcmNonRrO4xtEMSbhgTolncMCdCm4bQ6FNxjaJ0CbzO0OgTeNofs6bxtD9nCbxgX9nCbxgOgCbhgXok3GcBqJkDejTJkToUyBwiWMgcI1jJkeGJkChqwZwOssGcAAhkVACAEAIAQAgBACAEAIAQAgBDGBLIMBZDOAshjAWQYCyDAWQYCyDAWQYCyDAWQYEssmMBZBgLIMBZYGBbIZwFkMi2QAgBACAEAIAQAgBACAEAIAQAgBACAEAIAQAgBACAEAIAQAgBACAEAIBEABAKgBACAEAIAQAgB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data:image/jpeg;base64,/9j/4AAQSkZJRgABAQAAAQABAAD/2wCEAAkGBxQSEhUUEBQVFRQVFBYUGBUVFBQVFRYVFBUWFxQWGBQYHSggGBwlHBQWIjEhJSkrLi4uFx8zODMsNygtLisBCgoKDg0OGhAQGywkHyQsLCwsLCwsLCwsLCwsLCwsLCwsLCwsLCwsLCwsLCwsLCwsLCwsLCwsLCwsLCwsLCwsLP/AABEIAMIBAwMBEQACEQEDEQH/xAAcAAABBQEBAQAAAAAAAAAAAAAAAQIEBQYDBwj/xABHEAABAwICBgcEBwYEBgMBAAABAAIDBBEFIQYSMUFRYRMiMnGBkaEHQrHBI1JykrLR8BQzYoKi4UNUc5MkU2ODwvElRNIW/8QAGgEBAAIDAQAAAAAAAAAAAAAAAAIEAQMFBv/EADARAAICAQQBBAECBgIDAQAAAAABAgMRBBIhMQUTIkFRMmGBFBUzQlJxYpEjocFD/9oADAMBAAIRAxEAPwD3FACAEAIAQAgBACAEAIAQAgBACAEAIAQAgBACAEAIAQAgBACAEAIAQAgBACAEAIAQAgBACAEAIAQAgBACAEAIAQAgBACAEAIAQAgBACAEAIAQAgBACAEAIAQAgBACAEAIAQAgBACAEAIAQCXQBdAF0MZRykq2N7T2jvcApKEn0iLsgu2Rn41ANsrPvBT9Cz/Fmt6qpf3DRjtP/wA1nms/w9v+LMfxVX+R1jxSF2yVn3gouma7TJq+t9NElkgOwg9xUGmiamn0x11gkF0AqAEAIAQAgBACAEAIAQAgBACAEAIAQAgBACAEAIAQDJHgC5IA4nYmMmHJLspa3SeFmTCZD/Bs+9sVuvRWT5xhFG3X1Q6eSon0iqH9gNjHdrO8zl6K5HQ1R/J5KM/IWy/FYIT2zSduR5/mIHkMlvUaodJFaVls+2xGYWOCz6yXRD02+2dm4XyUXeS9E5yUjG9ogeIv5KL1SXyTjpZPlIjSMj3Z+C1vWxN0fHTfPQxvVzaXN5gkfBQesj/jk3LQSX9+CbT4vOzZKSODwHeu31VedlL7jgsQpuXUy4pNKD/ix+LD/wCJ/NaXCD5iywp2R4mv+i8o8Rjl7DgTw2O+6c1qcGjappktYJggBACAEAIAQAgBACAEAIAQAgBACAEAIAKAaTZYwYykUGJ6TsZdsI6R+y/uA9+/wV6nRSlzLhHPv18YcQ5Znp3yzm8riR9UZNHgujCFdS9qOXO6y1+5kmmw3kozvEaixhoOSryuNqrOz4mM7RA+J7gtLuN0KXLpEOeu/wCWy/N35BaZXfRajo1/cZ3E8dDSQ+UX+ozM+TfmpQqtnwieaa/kp6XG+lk1WM6tu252/hqjP1VqrQ/5vJXs12F7CxxCkkBAfN0d256rcusMjrDMeaswrp2txjkqS1Vre2TKbE8Oki+jleZLt7RJGs07+Y5rbVXCccxRrlZNS3MMDquif0T3OLTbULhkDwLlW1GkUo5XaLml1WJYfRZYtQOks6N7mSNvsJs4cCO/eufp5JSxL5OhqIvbmLKagx2aKUNlcCL262TmndquHzXQ/hK2yj/ETxysnoGH6VujcI5xyGsRc/Zfsd3HNU7dLjlG+rU5X/w1tHXMlF2G/EbxyI3KpKLj2XI2KXRJCiTFQAgBACAEAIAQAgBACAEAIAQAgEKAjV9cyFhdI6w9SeAG8qddcrHiJqttjWsyMbiWKy1J1RdkX1RtP2j8l16dNCnl8s4t+rnc8R4Q6jw/kpWXGiNeS3p6JVJWlmMCfHTAKvKeTdGskNiUHI3RqK3odcE26wc5ru8HL0soTXKLtXRU1DQ/XgcLOIu117A79UhWdMtvvKWsm/w6yeaYnQPY5xNmlp22sCOHKy7c4prdE5cZY4K5tmP6UOAyIN23bbzyKhB7XuJtZW02GH6RR1EQa4OcWDVvsdbgRncKMK8tzrf+zTbuXEzjj2IyloZHFlHH1XHeL5tvuK2QgoJyXLZhe/GSmqGuMd29ogFuuNh2gEFJbksklJZ5NFgtaZYgXX1mnVdcWzGz0+BXE1UNs8/Z3dLZvgVWk+HkkSAXbazrbWnc7u+C36fVNpQfx8mjU0Y98TnheNMkH7PVA2tqh+3WbuB4OGVirf5N4KEk096JGBY6+nl6MyXt+7kvn9hwO0d6S00G9rJ+vPbuj2epYFj7ZrNfZsltm53Nv5Lm6nSSqeV0XtLrY28Phl3dUy+KsgEAIAQAgBACAEAIAQAgBAJdAQMXxRkDNZ+ZOTWja4/rettNMrZbYmi/URpjlmExCv13dJUvDQcmgmzQOAC7UIQpjticKyc7pbpHWmxyjbtqIx4qvOcjZCotINJqH/MxfeVaW/6N8YIlN0soR/8Aah++FpcZfRYjGJ3bpZQ/5qD/AHGqG2X0WEooe3Syh/zdP/us/NRcZfRsW0ZSYvTyTlsE0cmu25DHtcQ5u8gHK4+ClhuP+jCklNIh6U0DiA+PJwNr8jvW/R2KM8S6ZW11e6GV2jF1mjzqhwe2W723u2+RbbrADfv811p2QjhNPBxoZeUuzO1VEYy5gILdoPA7xZT9PjjonCeVz2dNG6xkczwQMi25Jzc3iAkeU4rsTjnD+DeVz3Mfrx5sdZzbZtsdrSPSyrVpSjtl2iE/bLMein0qp2tPVsAbOtw1sy3wVjT7pQ5+BNRU/b8kHR6mIfK4G7Xhju5wvs5WXO8gsJHU8e+4pFweBz3WXNTawdNrKwZPHcKdERJFmwEOtvHFp5cD5rp6bUbsfZzL9Ntbfwd5xHXU5kjZqVEQ6wBsS3eeZG3/ANK32++H/wCmU0tvBK0ZxFz26rz1mWuQcx9Vy38Sjh9lecNryj0rR7HNe0cx6/uu3PH5rj6vS7Hvh0dXRazf7J9mhuqJ0xUAIAQAgBACAEAIAQAgBAQsUxBsDC9/cBvcdwC2VVOyWEabrlVHLMQXPqJDJJtOwbmjgF24xjTDbE4E5yunukZ/2kw6kUJH1nj0b+S0eo2yxTHCMbHhfSNDta1xwXQr0e+OclezWqEsYFGCkC2uPu/3Uv5d+pD+Yr6OTsCJ98fd/uj8Z+pJeSX0NdgR+uPu/wB1H+Vf8iT8mvoSPAnD/Eyve1sr8dqfyr/kP5mvot9F4n0tTHKHiwdZwscwed+Nio2eMai+fgnX5KLkuD3OoAkjPBzfiF5z8Zf6O88Th/sxTIxFM1xeBqHO23uIXbUnbVhI83KPo2MxmkVdHM9/Q7Q7XI3EHhxGSsPKrUGyce9z6Kl17h0QAPEjYtSbzmJsx0pdGo0bqZ5oxckEGxytfmp+pWo7pdmmVMk8QTwSp9DZJS4vm1Gkh2sT1mkbbb7W7lVu11e3ES7Ro7Hhy4L+ljpadgiZI1zt5L26xPde/kuTZbKx5kdSqqNccIr3lrnEM1j9mKY+upZazaDYnH3Jj/2JfyTJhrPZWR6Ptjl6WHpISbhzehmDXX/l6vwV7T6rY/fyinfpd69vZS1WHz08pmjb0rLnX6Kxu07QWjMEbfBXlqa92YspS009u2RqMMq2zMBY652g7CCD6EFWXhrPwznyi08fRudHcX6Uakn7xo+8PrfmuJqtN6byumdvRar1VtfaLu6ql8VACAEAIAQAgBACAEBzllDQXONgBck7gNqJNvCIykoptmCxCsdVS62eo3JjeXE8zb4Lu0VKiHPbPP6i53Tz8ItKClWi2wzXAzntahtSxH/q282H8lXrlmRbjHCMRhT7xN8fiV6fSc1I4WsWLWSiVaRVGkrIGrJkQlZAgzUW0lySisvg9W0WxHpKVlwSW9U+H6K8ZrqlXc/pnrtFZvqX2Q6/A+lkLxcA9oWO7eOdlnT62VUNrI6nR+rLcnhlbiej8DXB7mvBA1Razbjgf72U35CeMY5NcPHRi3lt/oQaampWGxaxve7pHeQuPUKrLU2N9luOnrXwQq3SWkgcWPmluPcija3uzIcR94LU5t98m1JR6O+j+k1JUyGIU8ha1r5DJO4yAaovmHONrqJIpKrTybpJP2CCJkcZOYi1nFoNtY6trXQD8X0yxAxwvv0AcHZsAOuWkZ9cHV7kAzEdNKp0zXMlLGuja5rQBq6w7YI35/BAR8N0pq3NYele52tqPu/VtbInLI7suaAuqPTOUGQTObI2KQa+sxri2JzbtcD2rg5HPcVnLMYNBTVtJMWOuGPkYXsew3DgBe5aeseOdzkdisVamUP9Fa7TQs5wdC5zC2SM2c035d3cfmuottkdr6ZwmpU2Z+jb4ZXNmja9u/aODhtC41tbrk4s9BRarYKSJgWs3ioAQAgBACAEAIAKAyWl+IaxFOw8C+3o35+S6ego/wD0l+xyPIX8+nH9yLhtKrF1hSrgaGlhsudOWS7XEyPtiZ/wLDwnZ+B4+ajXLEi1s4PN8FP0Q73fiK9VoHmhHnPILFpNJV4pDbrJkaVkCI+EZR0aLDNaW97wjdGO1ZZsvZvWZyxE7RrD5/LzXF81TwpHW8Tdy4s1cmI6uV150755x7TKyQRXhuHOdm4fVG0X3HZ6oDy6kmcHazrnnc3y332+KAnY8dcNmaCA7I77Hv35g+aAZgNa2KQPcyaSzXDVYbXL2Fu3eOsckBbQsq8PnLmNALm2Ie27XMdY2c39Z3QEumw+WrZLJLI8vvdjGhzm6x25bshayAfh+idY8j6CW31ujcAAdtrjkgJ8ugdaOkDYXFr+JYCDxGe3YmGOBYNGq1hBlpnuJjMUhbY67DsuBfMH5phmMoqpsPmjpw0tfHNSyufC4tIvG43Lc+d8k4B6LgWIiphjkFh0kYuB7r2izm8tnwV7SW/2s5mvpTW9FtgFZ0M2o7sSG3c73T8vJWdXUrIbl2ipobvTs2vpm1C5B3xUAIAQAgBACAEBExOsEMbpD7o2cTuHibKdUHOSiarrFXByZg6Jpe4vfm5x1ieZXeliuCijzqbnPcaahhXOtkW4RLaJqqNl2uJjvbAz/wCOJ4Sxn1I+aVv3Fhrg8rwM/RfzFes8d/RR5nyK/wDKTyugUBFkDboBWbVGzo2Q7GOcpRSSMN5LLRys6KoY+9hfVPc7L+6p+Qr30tFvRS22pm5xDJx55+a8U1hnrYvKyVOL4C6ridGCW33i/wAlgyeenQGVr3RgSSapz1T9Hfm7IJ30DW0mhZ6Bkbg1rgd3XyO6w/NS2kdxbYd7O4G2MrnuPAkMHkM/VZwhl5waiHAKcG/RMceLm6583LGfoJP5LSNoaLNFhwFgPILGSWB3h8UyCHida6Jt2tBPO6ZBQHSSQ5OjjI4WcPmmX8GGkOZicZyka9gO7XbIw/8AbkHwW1RnJfiasxTxk6uo6ZrC6nLWOB1iwDUucvcOzwyUU3GWejMoqUcMiYjFcXG/NdmiSaPO3QcZGvwGu6aFrj2h1XfaG38/FcjUVenY4nd0t3qVJlitJaFQAgBACAEAhQGR00q9ZzIRu67vg0fE+S6njqu5s5HkreVBHDDoti33SKdcTQUrFzpsuwROYFpZcgjJ+1qO+GS/ajP9QSv8jbP8Tx3Rw/RH7R+S9Z47+l+55nyX9RFouic4aSsgQrJkGnNQs6NkOxhK2Loi+xWOstdsNyNlctrN1DW9LTRye83qO7x+vVeL11Pp2tHqtHb6laHUeMvabNAOe9VFFt4RabSWTliulZY5rXlgc7YGt17feNmq5HS2tc8FKWqrXK5KSTS6R7Ta9wcg5xtv91tgFsWkSXLNb1bfSIOFaV1RlLXkC7QQ1oGXjtKtUaavdhor3ambjlM00eIVz2h0UhBabuBaHDVBzvcLbPTadcSWDTDVW5fOUWGD6YuDiysYG9azXtG7i5tzbwKp36BpZgy7T5BSajI2kbgQCDcHMELmNNdnSTT6OOIQazCsGTznSGUwseW5O7LTa9idhtyW7T175pGm+zZDJVUeBCakZ17ucXBpNzrOtnc95813nKMVs+MHDlOW7LKXCq6alqdRxc5jjqlmZaDxA3KnZSnJ8ZLlVz2pp/J6fH1oxyuP15rXpnjg1ayPvJOidRqTOjOx4uPtN/sfRZ19e6CmY8dbtm4fDNiFyjuCoAQAgBACAa4oYbwjzmSbpp5JPrONvsjJvoF6GuPp0qJ5u2Tstci9oWKnayxBF1ThUpstRRLYtTLcEZn2nsvhlRyDT/W1I9myX4niOjR6jvtfIL1fi3mtnmvJr3otyV1DmDVkDbrJIQlQs6NlfY0qa6MPscG8VrnbhmyNeTQ6I4g1jnQyZslyF/dfsBHfl5BcbylPqx3JdHT8fb6ctrLCUajyCNmVuI/9LzcW4STO7JKUWjhU6NRyt12EXaQ85da3Mb13KtXGeNyODOmdMmvgzlewRyG1iDYi3ip3LDTMUtyjgjYdXBsrnFrbM1bk9rPhyWyqSbaMThld9npOA1oc7UbbUe2x5ktyJVbU1YjuZCieJOK/0YnEYyyoe0nbY3O7bl6K5uzFNfRh4iv9Gy0Cxk3MEhvmdQnlu/XBcjWU/wB6/c6eh1GfY/2N1Zc06h5h7SItXVG5z/8Axcrmk4kU9Z+JD0XlBgdE3tMeJGC+dsrgeI9F1JY4fxjDOPKTay+yp0uZ0VZ0g2XDiNoIBuR5XWMtJSNsMYaPQMKcHRXGw2I7iMlQpfuZa1a4Tf0RjL0UrHj3XAnu2H0XQlHfU4/ocyEnC2LX2ehtK8/8np08jkMggBACAEBW6RVPR08jt+rYd7uqPit+mhvtiivqp7KmzEYZHsXcuZ5+tZNLRtXNsZegi2hCqSLMUSGKDLMSi9oMeth1SP4B6PaVhdm59HhGj4sHj+L5f2XqPDv/AMb/ANnm/KxxJFqSuyckQrJkaSsmRt1hpNck48PgCVq2JcZNu79BpKekvszvf0DTwJWHSpLGTKsaZs8PnFVDrFw6WMWcMus3c79c15XyOk9GxtdHf0Oq9WOH2S8JcGOs5xDXAi/f8rqhXNp4LV9amm/lGTxmENIzuSXeGdwF35NOK5OFCeW1jBRVUTGdaS4vkWg21rbMv1sWt7YvLNq3PhGtwSvLNUtvsuPDYrTirK0io3teV2VmN4k6RxeRskLCLcfeHisSjsikujZFZbT+UMqqt8QEsRIcx0cmXBp6yr3RzFolpZJSTZ7dh1WJY2SN7L2tcO4i64Eo4bR6KLykzBe1iIgROH1s/Iq3o+2VdZ0jDYHC81I6O/WGe/O+Q8iurTxJt9YOXZjGGGkdPLE4mS5yJa7aL3da27YB5Je1KOY9GKT0rRtv/Dt+ywf0hcml+5l/Ur2xOGJsXWq54OPbxybfBJ9eCJ3Fjb94Fj6hcK+O2yS/U9Hppbqov9CctRvBACAEAiAzenMtoWN+tIPQE/IK/wCOhmxv6RzfJTxWl9lHhzV0bnyc2pcZNDSBc+ZdgWcSqssRJDVrZYiVGmjb0FT/AKTj5Z/JYXZt+DwqibZzrbwD45r03hn7WjgeWXKJZK7hxRpKkZGoZGP2KNn4s2Q7GuIyvwC1+zBtw8gOfgEhHh8CT+mMvstlzUX3wsEl0TMKxHoJQ8ZgHMcW7wq+ppjbFpm6mx1tNGtqGgxiSP8AdvN28uS8hdU65uLPRVWqcU0U2MUoI6SMG4IL252yv1xn3X8+Ks6a7PtkVdTp/c5Io61uv1XWFxYO4Lpbd3tZz1LCz9G4wOga2n1zZ2oGtuN5PyUrbGpqCKrjlOTHupIpYZH9GNeI9a28bjnvTfKNig3wyaW6OUZgx6oNjrWGQ2XB2Bb3DbyRzzhno/s4rTJRgO7UbiwjgNrR5FcHXR22Z+zv6SScDn7SIA6nB4E+oWzx/wDUa/QhrfwTPNNFZyysi1jYGw5G5sfiujhuMk/o5zXBfaT05dTkWzZMWjuc2/xv5qPHOPrJqq4f7m3w+m1IGDj+QXLp/JnT1XSRW4iF1KTkWmj0OfemA4OcPW/zXM10cXM7Hj3mlF4qZfBACAEAhQGQ06d14W/bP4Qur4yP5M5Hk3zFEKgCs2lSsvqVUJlyBYxFVpG+JIaVA3ortKReiqRxgk/AVE254PBKJ2Z7l6Pwr5kjieXXCJRK9AcMYSsolgaXLJnAx5WJLKwTjw8jDtuLbLb1pcZI27kw1zy9VnMsGMRGkk7bDflf5qDUpdk04gH7brKaWUxhvGEXWjeMBgMErh0T3ZEnsO3HkuN5CiE47srJ0dHZKDxjg1jmGN/HgdzgfkvONbZHa4kjK6ZYIY9SaJt4ddpLRmWG+bTy4eS6lF/qYT7Ry7qNmWumajRmUOglYerrEOZrZZjO3JXNSmpxmjnpra4t8jy9sMU3SODTIA21xu2lYac7ItdIhB7YtGWfPrHqAapHV5gc1YlJ57CWFz2an2UV4eZ2NaQLh4J32JacuWS5PkHuwzr6F4yi99o7tWgkeBfULT4Fwafiq2ks22JlnVQ3Vs8clq3ROY5gHaFyd1z/AHXT37ef+zlbFLJs6fEXVL4Iw0HpXNc42tsIB+CnZFQpdhCiO61RPRsRaG2aPdaAuVR9nQ1T9yRnMQXTpOVYXWg7voXjhIfwtVDyH9X9jqeM/pYNIqB0gQAgBAIUBitOD9PF9g/iXY8X+EjjeT/OJHoSt1pWrLqneqU0W4MnRyrRKJuTOwqQNqhsZPcQ8Zqg6nmaM7xPH9JT0yamfPtBOA43yy32XY8RZGEpbngo+Trc0sIlvrWDeu29dRH+45cdJa/g4OxFvPyWiXlaEbl4+1nF+KDgfEgLRLzNa6RuXjJ/ZHfjI/h87qtLzT+Im+PjF8s5HGL7PRpK0S8zb8G2Pja12MOIOO4jv1WjzJWiXlb5fJtjoakMNW4+8375P4QVXettf9zN60tS+BhmJ3/0OPq4haXdN/LNiqgvg6Mikd2WSu+y0AfNR3SZnEUek6DVUz4+gq43tAH0crrnwOQ/Q4jOXpuUcMhvSZsaemteOVoc1wsQcw4H9bVri3F5XZsmlJc9GbqcBmpXuDXF8LySxx2tFuw7mM8967mk1KsjifZwtZpvTlmK4IuKYRLIQ/MtaxwIA3kZFWlZDrJUjlLH6lPS0joomNftH/6/IqGzasE5S3Nl/wCy6Po6yRmuCNSSzPezc11zn4eK5+shiv8Ac6Whs9y47Rv9MaYPoahrsx0Tj93rfJc/TvFiOhevYzwqqAIbfO5DbDebrsLGcM48c5PXNBaCMhjmi5ZmHWyAcMgPO6q6+cl7PgsaCHLk+yzxCqBc7v8Ahko014iiOonmbKKuer9SKFhfaC/upP8AVP4Wrm+R/q/sdXxn9NmlVA6QIAQAgEKAxWnYtNEf4HD+pdnxf4SRxfJ/nEr6SVWbIlaDLSCQnYFVkkWY5JsbCdpWltG+MWyRHEAtTZtUBapt2PaN7XDzBCg2bFE+cMQikhJbLG5uq4tubBtxwcTYqC4NnZyZDO/sQvPg47e4FOQSWaP1rxlCbHlb8RaU2t/AykdotAqp1riNp/icL+QDllQZhzSLOH2eSntTNA36oJHgbBSVTI+oidB7PmDtyvcOQA+N1n0l9j1Swg0Epm7WuJ+1b8Nln0omPUkT49FqZtgImHm4F34rqWyP0Rc5E6DC42nqxsbbgxo+AUtqRjcySyDbks4I5HdGAM7DvICcdmeyXQ4/Brtiklj1ibNGu0uB4AXz7lpsrUuV2bITcXz0apkILbGxBz4jkVWTcXwb5xjNYZn5MOfDUNPaY8kX+1fJy6KvjZVh9o41mllXYvlGKxpvWDW7ATy38d66keYJlFcOQ32cEsxItIPW6R2vbKxZsv3jYqGr4ra/U6ej/JY+j13FIdeCVv1o3jzaVyYPEkzpyScWj5yqSdU2NnNIN91xv+K7cueUchdo9u0PoTR4fH0uchaHO46zuyPDL1XMtm7rUdKEfTrOMszXZbCdxyKuRW058lkqq+Ph5K7VIpWxwaTQkWp78XuPrb5Ll+Q5uZ0/HvFRorqgdJPIqGQQAgGuKEGzHadxk9CRxc3zAPyXW8Y8OSOT5FZcWQKCBWrZmiqOC5p41Sm0W4omxxlaXJG9I6aijk2IiVkgaDv5BQZNM8nqcTdTuMNZGZqcmzS8AuDdw1jke4+FljOA45LfDi9rNegf+0QDbA91pY9nVY9+zk19xwIC2wWfxNT4/IuMNr45ydQkPZ2o3jUkYdnWjJ9QLHip4HBYSRta3rEDvcB6koYwV1VjtJGLPqImnhrtJ8m3TIwQZNLaZ2UXTS/6dPM4fe1QPVZz9DH2xj9IZXfuqGd3N5iiH9Tr+ilyY9v2N/ba52yGni5vldIR4NAHqs7ZEd0TmYK13bqo2DhFAPxPJ+Czsf2Y9RfCOM2CPd26upfxHSCO/wDtgLPpmPVZybo7Sj94xzj/ANV73/1OJ+KyoIw5yZPpqKCP93FG229rBf0CltS5I5b4NLgeP9GQ19yw8crd181Xuqi+V2b6rXHh9GxjLXtu03BVF5iy3xJHm+mWj74XiVgLoTttmWE/W5Hj+j2dNrFNKD7OPqdG4ZlHoqtB9Y4pFbsakneSGb+G1Q10m4ktFFbv1PZHBcc7B4zobomZax8czSY6eUl99h1JD0bfGzTbh3rpW2qNSx20c+qrdY8/DLr2o4hUySspqVjy1g15HNdqAud2Wbc7DP8AmHBVqIfJYukuig0ewWdkjZJhm03ADr587hX4RKU5LBpaqTz4K3FY5KU+TX4BTmOFjXZG1yOZNz8Vx9RPfNyR09PBwhgtmqsy1EeCom1CoZAoYGOWSEij0mozJF1RdzSHAcdoI8irmksUJ8/JR1Ne+PHwZ6imt38F0prPKKUC2gnVScSzFkpsy1OJtUhxesYJpnKRl0wSyU2K4OyVpDmggrXKJNSPPMSwCejf0tI51huG0DhwcORWvlMnw0S6PHaas1W1jehmbk2ZjnR941wbx34Hq9y3wtT/ACNMq2vxLxuiVJtdF0h4yvkkv95xCsqMe0aHOWeSdT4XDGPo4o29zGj5KWF9EdzO5CdGBrmrGUZwyvqcShZ25ohy1238gbqDtiiSrbKuo0qpW7JC4/wscfUgBRd8SaokVdRptGOxG8/aLWj5qD1BNUfqVNVp0/cIm95Lj8R8FD+IkyX8Oitl0tqH9l7zyjj+dr+qg7ZP5JqqK+Dlr1c2xkzr/WcQPK6xumzKUUeiez3Gq6n+jqm3i3HWJc3kb7R6jmsuLkuTCko9Hq1NVMlblYgjMHPbuIWlpxZt4kV2HaMQQVDp4rhxaWhtxqtva5G/cts75zjiRqr08K5ZiXmutODf8EaqnZC1z7AXzyABc45C/Hcswg5NI1ykorJkJJ7kk7Sbkrq114WDnznl5FjgfJ2G5cTkFsc4w7NW2U3wW+G4M1h1ndZ3oO4KnbqHLhdFivTqPLLyNqpvsspYOoCibEh4UTYgQyBQwxpWSDRye1STNeCrrsJa83tZ3EfPirNd8o8fBonRGRXOw+RmzrDyKsq+Mu+DQ6pR6GiQt7QI7ws4T6Y5R2ZOouJNSOokUdpNSEJUWiSZFqKcOGag4klMxOkuiDZLvj6r+I3943rVKBtUjN0GO1NC7o5AHM3Nfct/kcM292zksxslExKtSHVntCl3dBGO4uPm5xHopu+RBUpFVLpjUyZNlkPKNmr6tA+K1uyTNirSI5jrJ/8ACmdffI429So8slhIlQaI1r/dYwc7lNrMbkWMHs7nd+8nI5NAClsZjeixp/ZvCP3jnv73KSrRh2Ms6bQylj2RjxUlWQc2T48LjZ2WNHgp7CO4eWAbAp7SOTm+WyyomMjqXF3ROu0+CjKtNEozaNbhekccozcA7gclVlW0WIzTLGWua0aznADjf9XWtLJPKRQVtQ6ofvDBsG/vKt1tQWfkqzTmybRYYB7vnmpSuYjUkW8NPZV5TNm0lMjWpsmkdAFHJJIcAhJIcsEgQAgEshhobZZIuI0sWUyO0YYlnJHByfTqangi4kaTD2ncFNWsg60cXYYN1x4rYryLqOTsPO53opK4x6Qx1C/iPJZ9SI2SOT6B54JuiNsitrdGmyi0jGuHAqL2MlmSIEOglOw3bA3yCxtgZ3SLGHAWs7MQHks4j9mMyJLaAjYz4KWI/ZjMhxpHfV9U9o9wn7G/gPNZzExiQ00D+SbojbIacNcm+I2SGnCSd/onqIzsY04ITxWPVQ9MadHSVF2kvSQ06K32myi7SXpif/yTPrHwUHY2SUMEum0cY03JJ7zda97Nm1FvT0gbsCxufyZx9EtjCmWYwdWhBg6ALAHhRMirBlIcEJAgBACAEAiDAWQxgTVWcmNoaqZMbRpamTG0TUWcmNonRrO4xtEMSbhgTolncMCdCm4bQ6FNxjaJ0CbzO0OgTeNofs6bxtD9nCbxgX9nCbxgOgCbhgXok3GcBqJkDejTJkToUyBwiWMgcI1jJkeGJkChqwZwOssGcAAhkVACAEAIAQAgBACAEAIAQAgBDGBLIMBZDOAshjAWQYCyDAWQYCyDAWQYCyDAWQYEssmMBZBgLIMBZYGBbIZwFkMi2QAgBACAEAIAQAgBACAEAIAQAgBACAEAIAQAgBACAEAIAQAgBACAEAIBEABAKgBACAEAIAQAgB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Espaço Reservado para Conteúdo 5"/>
          <p:cNvSpPr>
            <a:spLocks noGrp="1"/>
          </p:cNvSpPr>
          <p:nvPr>
            <p:ph idx="1"/>
          </p:nvPr>
        </p:nvSpPr>
        <p:spPr>
          <a:xfrm>
            <a:off x="460375" y="-77911"/>
            <a:ext cx="8229600" cy="1473027"/>
          </a:xfrm>
        </p:spPr>
        <p:txBody>
          <a:bodyPr/>
          <a:lstStyle/>
          <a:p>
            <a:pPr marL="0" indent="0" algn="ctr">
              <a:buNone/>
            </a:pPr>
            <a:r>
              <a:rPr lang="pt-BR" sz="4800" dirty="0" smtClean="0"/>
              <a:t>Instale um bom antivírus</a:t>
            </a:r>
            <a:r>
              <a:rPr lang="pt-BR" dirty="0" smtClean="0"/>
              <a:t>.</a:t>
            </a:r>
            <a:endParaRPr lang="pt-BR" dirty="0"/>
          </a:p>
        </p:txBody>
      </p:sp>
    </p:spTree>
    <p:extLst>
      <p:ext uri="{BB962C8B-B14F-4D97-AF65-F5344CB8AC3E}">
        <p14:creationId xmlns:p14="http://schemas.microsoft.com/office/powerpoint/2010/main" val="3736793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2664296"/>
          </a:xfrm>
          <a:prstGeom prst="rect">
            <a:avLst/>
          </a:prstGeom>
        </p:spPr>
      </p:pic>
      <p:sp>
        <p:nvSpPr>
          <p:cNvPr id="22" name="TextBox 21"/>
          <p:cNvSpPr txBox="1"/>
          <p:nvPr/>
        </p:nvSpPr>
        <p:spPr>
          <a:xfrm>
            <a:off x="698358" y="187014"/>
            <a:ext cx="7978098" cy="769441"/>
          </a:xfrm>
          <a:prstGeom prst="rect">
            <a:avLst/>
          </a:prstGeom>
          <a:noFill/>
        </p:spPr>
        <p:txBody>
          <a:bodyPr wrap="square" rtlCol="0">
            <a:spAutoFit/>
          </a:bodyPr>
          <a:lstStyle/>
          <a:p>
            <a:r>
              <a:rPr lang="pt-BR" sz="4400" dirty="0" smtClean="0">
                <a:solidFill>
                  <a:schemeClr val="bg1"/>
                </a:solidFill>
                <a:latin typeface="+mj-lt"/>
              </a:rPr>
              <a:t>Salmos 119.11</a:t>
            </a:r>
            <a:endParaRPr lang="pt-BR" sz="4400" dirty="0">
              <a:solidFill>
                <a:schemeClr val="bg1"/>
              </a:solidFill>
              <a:latin typeface="+mj-lt"/>
              <a:cs typeface="Myriad Arabic" pitchFamily="50" charset="-78"/>
            </a:endParaRPr>
          </a:p>
        </p:txBody>
      </p:sp>
      <p:sp>
        <p:nvSpPr>
          <p:cNvPr id="23" name="Rectangle 22"/>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467544" y="2204864"/>
            <a:ext cx="8229600" cy="1108720"/>
          </a:xfrm>
          <a:prstGeom prst="rect">
            <a:avLst/>
          </a:prstGeom>
        </p:spPr>
        <p:txBody>
          <a:bodyPr vert="horz" lIns="91440" tIns="45720" rIns="91440" bIns="45720" rtlCol="0">
            <a:noAutofit/>
          </a:bodyPr>
          <a:lstStyle/>
          <a:p>
            <a:pPr lvl="0">
              <a:spcBef>
                <a:spcPct val="20000"/>
              </a:spcBef>
            </a:pPr>
            <a:endParaRPr kumimoji="0" lang="pt-BR" sz="3000" b="0" i="0" u="none" strike="noStrike" kern="1200" cap="none" spc="0" normalizeH="0" baseline="0" noProof="0" dirty="0">
              <a:ln>
                <a:noFill/>
              </a:ln>
              <a:solidFill>
                <a:srgbClr val="984807"/>
              </a:solidFill>
              <a:effectLst/>
              <a:uLnTx/>
              <a:uFillTx/>
              <a:latin typeface="+mn-lt"/>
              <a:ea typeface="+mn-ea"/>
              <a:cs typeface="+mn-cs"/>
            </a:endParaRPr>
          </a:p>
        </p:txBody>
      </p:sp>
      <p:sp>
        <p:nvSpPr>
          <p:cNvPr id="2" name="Retângulo 1"/>
          <p:cNvSpPr/>
          <p:nvPr/>
        </p:nvSpPr>
        <p:spPr>
          <a:xfrm>
            <a:off x="1187624" y="2636913"/>
            <a:ext cx="6984776" cy="2123658"/>
          </a:xfrm>
          <a:prstGeom prst="rect">
            <a:avLst/>
          </a:prstGeom>
        </p:spPr>
        <p:txBody>
          <a:bodyPr wrap="square">
            <a:spAutoFit/>
          </a:bodyPr>
          <a:lstStyle/>
          <a:p>
            <a:r>
              <a:rPr lang="pt-BR" sz="4400" dirty="0" smtClean="0">
                <a:solidFill>
                  <a:srgbClr val="FF0000"/>
                </a:solidFill>
              </a:rPr>
              <a:t>Guardo </a:t>
            </a:r>
            <a:r>
              <a:rPr lang="pt-BR" sz="4400" dirty="0">
                <a:solidFill>
                  <a:srgbClr val="FF0000"/>
                </a:solidFill>
              </a:rPr>
              <a:t>no coração as tuas palavras, para não pecar contra ti.</a:t>
            </a:r>
            <a:endParaRPr lang="pt-BR" dirty="0">
              <a:solidFill>
                <a:srgbClr val="FF0000"/>
              </a:solidFill>
            </a:endParaRPr>
          </a:p>
        </p:txBody>
      </p:sp>
    </p:spTree>
    <p:extLst>
      <p:ext uri="{BB962C8B-B14F-4D97-AF65-F5344CB8AC3E}">
        <p14:creationId xmlns:p14="http://schemas.microsoft.com/office/powerpoint/2010/main" val="1232293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http://www.cafenerd.com.br/wp-content/uploads/2013/09/Deep-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23388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11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Por que criminosos utilizam a internet?</a:t>
            </a:r>
            <a:endParaRPr lang="pt-BR" dirty="0"/>
          </a:p>
        </p:txBody>
      </p:sp>
      <p:sp>
        <p:nvSpPr>
          <p:cNvPr id="3" name="Espaço Reservado para Conteúdo 2"/>
          <p:cNvSpPr>
            <a:spLocks noGrp="1"/>
          </p:cNvSpPr>
          <p:nvPr>
            <p:ph idx="1"/>
          </p:nvPr>
        </p:nvSpPr>
        <p:spPr>
          <a:xfrm>
            <a:off x="499444" y="1628800"/>
            <a:ext cx="8229600" cy="820688"/>
          </a:xfrm>
        </p:spPr>
        <p:style>
          <a:lnRef idx="3">
            <a:schemeClr val="lt1"/>
          </a:lnRef>
          <a:fillRef idx="1">
            <a:schemeClr val="accent1"/>
          </a:fillRef>
          <a:effectRef idx="1">
            <a:schemeClr val="accent1"/>
          </a:effectRef>
          <a:fontRef idx="minor">
            <a:schemeClr val="lt1"/>
          </a:fontRef>
        </p:style>
        <p:txBody>
          <a:bodyPr/>
          <a:lstStyle/>
          <a:p>
            <a:pPr marL="0" indent="0">
              <a:buNone/>
            </a:pPr>
            <a:r>
              <a:rPr lang="pt-BR"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a – </a:t>
            </a:r>
            <a:r>
              <a:rPr lang="pt-BR" sz="40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falsa sensação de anonimato</a:t>
            </a:r>
            <a:r>
              <a:rPr lang="pt-BR"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a:t>
            </a:r>
            <a:endParaRPr lang="pt-BR" dirty="0"/>
          </a:p>
        </p:txBody>
      </p:sp>
      <p:sp>
        <p:nvSpPr>
          <p:cNvPr id="4" name="CaixaDeTexto 3"/>
          <p:cNvSpPr txBox="1"/>
          <p:nvPr/>
        </p:nvSpPr>
        <p:spPr>
          <a:xfrm>
            <a:off x="492301" y="2924944"/>
            <a:ext cx="8256163"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t-BR" sz="32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b – </a:t>
            </a:r>
            <a:r>
              <a:rPr lang="pt-BR" sz="36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os criminosos veem a internet como campo farto de pessoas descuidadas</a:t>
            </a:r>
            <a:r>
              <a:rPr lang="pt-BR" sz="32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a:t>
            </a:r>
            <a:endParaRPr lang="pt-BR" dirty="0"/>
          </a:p>
        </p:txBody>
      </p:sp>
      <p:sp>
        <p:nvSpPr>
          <p:cNvPr id="6" name="Retângulo 5"/>
          <p:cNvSpPr/>
          <p:nvPr/>
        </p:nvSpPr>
        <p:spPr>
          <a:xfrm>
            <a:off x="495886" y="4657393"/>
            <a:ext cx="8252578"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pt-BR" sz="32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c – </a:t>
            </a:r>
            <a:r>
              <a:rPr lang="pt-BR" sz="36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facilidade de conseguir o </a:t>
            </a:r>
            <a:r>
              <a:rPr lang="pt-BR" sz="36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que querem </a:t>
            </a:r>
            <a:r>
              <a:rPr lang="pt-BR" sz="36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sem violência física.</a:t>
            </a:r>
            <a:endParaRPr lang="pt-BR" sz="3200" dirty="0"/>
          </a:p>
        </p:txBody>
      </p:sp>
    </p:spTree>
    <p:extLst>
      <p:ext uri="{BB962C8B-B14F-4D97-AF65-F5344CB8AC3E}">
        <p14:creationId xmlns:p14="http://schemas.microsoft.com/office/powerpoint/2010/main" val="2450606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800200"/>
          </a:xfrm>
          <a:prstGeom prst="rect">
            <a:avLst/>
          </a:prstGeom>
        </p:spPr>
      </p:pic>
      <p:sp>
        <p:nvSpPr>
          <p:cNvPr id="22" name="TextBox 21"/>
          <p:cNvSpPr txBox="1"/>
          <p:nvPr/>
        </p:nvSpPr>
        <p:spPr>
          <a:xfrm>
            <a:off x="698358" y="187014"/>
            <a:ext cx="7978098" cy="769441"/>
          </a:xfrm>
          <a:prstGeom prst="rect">
            <a:avLst/>
          </a:prstGeom>
          <a:noFill/>
        </p:spPr>
        <p:txBody>
          <a:bodyPr wrap="square" rtlCol="0">
            <a:spAutoFit/>
          </a:bodyPr>
          <a:lstStyle/>
          <a:p>
            <a:r>
              <a:rPr lang="pt-BR" sz="4400" dirty="0" smtClean="0">
                <a:solidFill>
                  <a:schemeClr val="bg1"/>
                </a:solidFill>
                <a:latin typeface="+mj-lt"/>
              </a:rPr>
              <a:t>Deus está presente em todo lugar.</a:t>
            </a:r>
          </a:p>
        </p:txBody>
      </p:sp>
      <p:sp>
        <p:nvSpPr>
          <p:cNvPr id="23" name="Rectangle 22"/>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467544" y="1988840"/>
            <a:ext cx="8229600" cy="1108720"/>
          </a:xfrm>
          <a:prstGeom prst="rect">
            <a:avLst/>
          </a:prstGeom>
        </p:spPr>
        <p:txBody>
          <a:bodyPr vert="horz" lIns="91440" tIns="45720" rIns="91440" bIns="45720" rtlCol="0">
            <a:noAutofit/>
          </a:bodyPr>
          <a:lstStyle/>
          <a:p>
            <a:pPr fontAlgn="base"/>
            <a:r>
              <a:rPr lang="pt-BR" sz="3200" dirty="0" smtClean="0">
                <a:solidFill>
                  <a:srgbClr val="FF0000"/>
                </a:solidFill>
              </a:rPr>
              <a:t>Para onde me ausentarei do teu Espírito? Para onde fugirei da tua face?</a:t>
            </a:r>
          </a:p>
          <a:p>
            <a:pPr fontAlgn="base"/>
            <a:r>
              <a:rPr lang="pt-BR" sz="3200" dirty="0" smtClean="0">
                <a:solidFill>
                  <a:srgbClr val="FF0000"/>
                </a:solidFill>
              </a:rPr>
              <a:t>Se faço </a:t>
            </a:r>
            <a:r>
              <a:rPr lang="pt-BR" sz="3200" dirty="0" err="1" smtClean="0">
                <a:solidFill>
                  <a:srgbClr val="FF0000"/>
                </a:solidFill>
              </a:rPr>
              <a:t>login</a:t>
            </a:r>
            <a:r>
              <a:rPr lang="pt-BR" sz="3200" dirty="0" smtClean="0">
                <a:solidFill>
                  <a:srgbClr val="FF0000"/>
                </a:solidFill>
              </a:rPr>
              <a:t> na internet, lá estás; se entro numa sala virtual ou no mais profundo </a:t>
            </a:r>
            <a:r>
              <a:rPr lang="pt-BR" sz="3200" dirty="0" err="1" smtClean="0">
                <a:solidFill>
                  <a:srgbClr val="FF0000"/>
                </a:solidFill>
              </a:rPr>
              <a:t>deep</a:t>
            </a:r>
            <a:r>
              <a:rPr lang="pt-BR" sz="3200" dirty="0" smtClean="0">
                <a:solidFill>
                  <a:srgbClr val="FF0000"/>
                </a:solidFill>
              </a:rPr>
              <a:t> web lá estás também;</a:t>
            </a:r>
          </a:p>
          <a:p>
            <a:pPr fontAlgn="base"/>
            <a:r>
              <a:rPr lang="pt-BR" sz="3200" dirty="0" smtClean="0">
                <a:solidFill>
                  <a:srgbClr val="FF0000"/>
                </a:solidFill>
              </a:rPr>
              <a:t>se tomo as asas das redes sociais e me detenho nos confins dos mares virtuais,</a:t>
            </a:r>
          </a:p>
          <a:p>
            <a:pPr fontAlgn="base"/>
            <a:r>
              <a:rPr lang="pt-BR" sz="3200" dirty="0" smtClean="0">
                <a:solidFill>
                  <a:srgbClr val="FF0000"/>
                </a:solidFill>
              </a:rPr>
              <a:t>ainda lá me haverá de guiar a tua mão, e a tua destra me susterá.</a:t>
            </a:r>
          </a:p>
          <a:p>
            <a:pPr lvl="0">
              <a:spcBef>
                <a:spcPct val="20000"/>
              </a:spcBef>
            </a:pPr>
            <a:endParaRPr kumimoji="0" lang="pt-BR" sz="3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245454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r>
              <a:rPr lang="pt-BR" sz="3600" dirty="0" smtClean="0"/>
              <a:t>Podemos influenciar como cristãos este mundo virtual;</a:t>
            </a:r>
          </a:p>
          <a:p>
            <a:r>
              <a:rPr lang="pt-BR" sz="3600" dirty="0" smtClean="0"/>
              <a:t>Tratando com respeito;</a:t>
            </a:r>
          </a:p>
          <a:p>
            <a:r>
              <a:rPr lang="pt-BR" sz="3600" dirty="0" smtClean="0"/>
              <a:t>Denunciando atitudes que prejudicam outros ou a nós próprios;</a:t>
            </a:r>
          </a:p>
          <a:p>
            <a:r>
              <a:rPr lang="pt-BR" sz="3600" dirty="0" smtClean="0"/>
              <a:t>Produzindo vídeos e textos que glorifiquem a Deus.</a:t>
            </a:r>
          </a:p>
          <a:p>
            <a:r>
              <a:rPr lang="pt-BR" sz="3600" dirty="0" smtClean="0"/>
              <a:t>Vamos fazer deste mundo virtual um mundo melhor para se viver.</a:t>
            </a:r>
            <a:endParaRPr lang="pt-BR"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pt-BR" sz="40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É possível cometer homicídio via internet?</a:t>
            </a:r>
            <a:endParaRPr lang="pt-BR" sz="40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134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C:\Users\house\AppData\Local\Temp\IMG-20150220-WA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47577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4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C:\Users\house\AppData\Local\Temp\IMG-20150304-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0"/>
            <a:ext cx="38982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7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79% das crianças acessam a internet.</a:t>
            </a:r>
            <a:b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b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42% acessam na escola.</a:t>
            </a:r>
            <a:b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b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38% em casa de familiares.</a:t>
            </a:r>
            <a:b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b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35% em </a:t>
            </a:r>
            <a:r>
              <a:rPr lang="pt-BR" sz="5400" b="1" dirty="0" err="1"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lan</a:t>
            </a: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 </a:t>
            </a:r>
            <a:r>
              <a:rPr lang="pt-BR" sz="5400" b="1" dirty="0" err="1"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house</a:t>
            </a: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a:t>
            </a:r>
            <a:b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b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34% em casa de amigos.</a:t>
            </a:r>
            <a:b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br>
            <a:r>
              <a:rPr lang="pt-BR" sz="54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18% na rua</a:t>
            </a:r>
            <a:r>
              <a:rPr lang="pt-BR" sz="3600" b="1"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rPr>
              <a:t>.</a:t>
            </a:r>
            <a:endParaRPr lang="pt-BR" sz="2800" b="1"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6702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TotalTime>
  <Words>2770</Words>
  <Application>Microsoft Office PowerPoint</Application>
  <PresentationFormat>Apresentação na tela (4:3)</PresentationFormat>
  <Paragraphs>204</Paragraphs>
  <Slides>51</Slides>
  <Notes>45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51</vt:i4>
      </vt:variant>
    </vt:vector>
  </HeadingPairs>
  <TitlesOfParts>
    <vt:vector size="56" baseType="lpstr">
      <vt:lpstr>Arial</vt:lpstr>
      <vt:lpstr>Myriad Arabic</vt:lpstr>
      <vt:lpstr>Times New Roman</vt:lpstr>
      <vt:lpstr>Calibri</vt:lpstr>
      <vt:lpstr>Office Theme</vt:lpstr>
      <vt:lpstr>Apresentação do PowerPoint</vt:lpstr>
      <vt:lpstr>Apresentação do PowerPoint</vt:lpstr>
      <vt:lpstr>Quais os efeitos da internet na mente de nossos filhos?</vt:lpstr>
      <vt:lpstr>Quais os perigos que a internet oferece às nossas crianças?</vt:lpstr>
      <vt:lpstr>Por que criminosos utilizam a internet?</vt:lpstr>
      <vt:lpstr>É possível cometer homicídio via internet?</vt:lpstr>
      <vt:lpstr>Apresentação do PowerPoint</vt:lpstr>
      <vt:lpstr>Apresentação do PowerPoint</vt:lpstr>
      <vt:lpstr>79% das crianças acessam a internet. 42% acessam na escola. 38% em casa de familiares. 35% em lan house. 34% em casa de amigos. 18% na rua.</vt:lpstr>
      <vt:lpstr>Como podemos proteger nossas crianças  neste mundo digital?</vt:lpstr>
      <vt:lpstr>Quem está no controle da internet em sua casa?</vt:lpstr>
      <vt:lpstr>Apresentação do PowerPoint</vt:lpstr>
      <vt:lpstr>Apresentação do PowerPoint</vt:lpstr>
      <vt:lpstr>Apresentação do PowerPoint</vt:lpstr>
      <vt:lpstr>Humilhações e ameaças de colegas nas redes sociais ou pelo celular</vt:lpstr>
      <vt:lpstr>Apresentação do PowerPoint</vt:lpstr>
      <vt:lpstr>Apresentação do PowerPoint</vt:lpstr>
      <vt:lpstr>Apresentação do PowerPoint</vt:lpstr>
      <vt:lpstr>SEXTING</vt:lpstr>
      <vt:lpstr>Alguém pedindo para você enviar fotos sem roupa ou fotos deste tipo enviadas por outras pessoas para você.</vt:lpstr>
      <vt:lpstr>O QUE PODE DAR ERRADO?</vt:lpstr>
      <vt:lpstr>Apresentação do PowerPoint</vt:lpstr>
      <vt:lpstr>Apresentação do PowerPoint</vt:lpstr>
      <vt:lpstr>Aliciamento de Pessoas estranhas querendo te encontrar em segredo ou forçando você a fazer o que não quer pela Internet.</vt:lpstr>
      <vt:lpstr>Apresentação do PowerPoint</vt:lpstr>
      <vt:lpstr>Apresentação do PowerPoint</vt:lpstr>
      <vt:lpstr>  Uso excessivo de internet.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t:lpstr>
      <vt:lpstr>Mateus Meira</vt:lpstr>
      <vt:lpstr>Apresentação do PowerPoint</vt:lpstr>
      <vt:lpstr>Como podemos proteger os nossos filhos?</vt:lpstr>
      <vt:lpstr>Apresentação do PowerPoint</vt:lpstr>
      <vt:lpstr>Acompanhe seus filhos</vt:lpstr>
      <vt:lpstr>Apresentação do PowerPoint</vt:lpstr>
      <vt:lpstr>Apresentação do PowerPoint</vt:lpstr>
      <vt:lpstr>Não de acesso ilimitado a internet.</vt:lpstr>
      <vt:lpstr>Conscientize dos perigos</vt:lpstr>
      <vt:lpstr>Retarde ao máxima a entrada à internet.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WOBi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Dantas da Silva</dc:creator>
  <cp:lastModifiedBy>house</cp:lastModifiedBy>
  <cp:revision>175</cp:revision>
  <dcterms:created xsi:type="dcterms:W3CDTF">2015-02-04T17:18:02Z</dcterms:created>
  <dcterms:modified xsi:type="dcterms:W3CDTF">2015-05-24T13:16:41Z</dcterms:modified>
</cp:coreProperties>
</file>