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BB792-1FA1-4FAA-8583-09BA2B2290B5}" type="datetimeFigureOut">
              <a:rPr lang="pt-BR" smtClean="0"/>
              <a:pPr/>
              <a:t>7/4/2013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C3C4D3-601B-48A8-A7EB-3E83E8E6AA9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BB792-1FA1-4FAA-8583-09BA2B2290B5}" type="datetimeFigureOut">
              <a:rPr lang="pt-BR" smtClean="0"/>
              <a:pPr/>
              <a:t>7/4/2013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C4D3-601B-48A8-A7EB-3E83E8E6AA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BB792-1FA1-4FAA-8583-09BA2B2290B5}" type="datetimeFigureOut">
              <a:rPr lang="pt-BR" smtClean="0"/>
              <a:pPr/>
              <a:t>7/4/2013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C4D3-601B-48A8-A7EB-3E83E8E6AA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E3BB792-1FA1-4FAA-8583-09BA2B2290B5}" type="datetimeFigureOut">
              <a:rPr lang="pt-BR" smtClean="0"/>
              <a:pPr/>
              <a:t>7/4/2013</a:t>
            </a:fld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9C3C4D3-601B-48A8-A7EB-3E83E8E6AA9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BB792-1FA1-4FAA-8583-09BA2B2290B5}" type="datetimeFigureOut">
              <a:rPr lang="pt-BR" smtClean="0"/>
              <a:pPr/>
              <a:t>7/4/2013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C4D3-601B-48A8-A7EB-3E83E8E6AA9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BB792-1FA1-4FAA-8583-09BA2B2290B5}" type="datetimeFigureOut">
              <a:rPr lang="pt-BR" smtClean="0"/>
              <a:pPr/>
              <a:t>7/4/2013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C4D3-601B-48A8-A7EB-3E83E8E6AA9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C4D3-601B-48A8-A7EB-3E83E8E6AA9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BB792-1FA1-4FAA-8583-09BA2B2290B5}" type="datetimeFigureOut">
              <a:rPr lang="pt-BR" smtClean="0"/>
              <a:pPr/>
              <a:t>7/4/2013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BB792-1FA1-4FAA-8583-09BA2B2290B5}" type="datetimeFigureOut">
              <a:rPr lang="pt-BR" smtClean="0"/>
              <a:pPr/>
              <a:t>7/4/2013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C4D3-601B-48A8-A7EB-3E83E8E6AA9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BB792-1FA1-4FAA-8583-09BA2B2290B5}" type="datetimeFigureOut">
              <a:rPr lang="pt-BR" smtClean="0"/>
              <a:pPr/>
              <a:t>7/4/2013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C3C4D3-601B-48A8-A7EB-3E83E8E6AA9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E3BB792-1FA1-4FAA-8583-09BA2B2290B5}" type="datetimeFigureOut">
              <a:rPr lang="pt-BR" smtClean="0"/>
              <a:pPr/>
              <a:t>7/4/2013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9C3C4D3-601B-48A8-A7EB-3E83E8E6AA9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BB792-1FA1-4FAA-8583-09BA2B2290B5}" type="datetimeFigureOut">
              <a:rPr lang="pt-BR" smtClean="0"/>
              <a:pPr/>
              <a:t>7/4/2013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C3C4D3-601B-48A8-A7EB-3E83E8E6AA9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E3BB792-1FA1-4FAA-8583-09BA2B2290B5}" type="datetimeFigureOut">
              <a:rPr lang="pt-BR" smtClean="0"/>
              <a:pPr/>
              <a:t>7/4/2013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9C3C4D3-601B-48A8-A7EB-3E83E8E6AA9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Rm</a:t>
            </a:r>
            <a:r>
              <a:rPr lang="pt-BR" dirty="0"/>
              <a:t> 11: </a:t>
            </a:r>
            <a:r>
              <a:rPr lang="pt-BR" dirty="0" smtClean="0"/>
              <a:t>11-24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Santificação e Salvação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t-BR" dirty="0" smtClean="0"/>
              <a:t>AMORESE, R. Carta de São Paulo aos Romanos. In:http://www.monergismo.com/textos/comentarios/romanos_amorese.htm</a:t>
            </a:r>
          </a:p>
          <a:p>
            <a:pPr>
              <a:buNone/>
            </a:pPr>
            <a:r>
              <a:rPr lang="pt-BR" dirty="0" smtClean="0"/>
              <a:t>LEENHARDT, </a:t>
            </a:r>
            <a:r>
              <a:rPr lang="pt-BR" dirty="0" err="1" smtClean="0"/>
              <a:t>F.J.</a:t>
            </a:r>
            <a:r>
              <a:rPr lang="pt-BR" dirty="0" smtClean="0"/>
              <a:t> Epístola aos romanos: comentário exegético. </a:t>
            </a:r>
            <a:r>
              <a:rPr lang="pt-BR" dirty="0" err="1" smtClean="0"/>
              <a:t>Trad.</a:t>
            </a:r>
            <a:r>
              <a:rPr lang="pt-BR" dirty="0" smtClean="0"/>
              <a:t>de </a:t>
            </a:r>
            <a:r>
              <a:rPr lang="pt-BR" dirty="0" err="1" smtClean="0"/>
              <a:t>Waldyr</a:t>
            </a:r>
            <a:r>
              <a:rPr lang="pt-BR" dirty="0" smtClean="0"/>
              <a:t> Carvalho Luz. São Paulo: ASTE, 1969.</a:t>
            </a:r>
          </a:p>
          <a:p>
            <a:pPr>
              <a:buNone/>
            </a:pPr>
            <a:r>
              <a:rPr lang="pt-BR" dirty="0" smtClean="0"/>
              <a:t>STOTT, J. Romanos. São Paulo: ABU,2000.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/>
              <a:t> </a:t>
            </a:r>
            <a:r>
              <a:rPr lang="pt-BR" dirty="0" smtClean="0"/>
              <a:t>   A </a:t>
            </a:r>
            <a:r>
              <a:rPr lang="pt-BR" dirty="0"/>
              <a:t>salvação não é real se não houver uma verdadeira transformação na vida dos eleitos.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Versos 11 - 16:</a:t>
            </a:r>
          </a:p>
          <a:p>
            <a:pPr>
              <a:buNone/>
            </a:pPr>
            <a:r>
              <a:rPr lang="pt-BR" b="1" dirty="0" smtClean="0"/>
              <a:t>sua transgressão...salvação aos gentios</a:t>
            </a:r>
          </a:p>
          <a:p>
            <a:pPr>
              <a:buNone/>
            </a:pPr>
            <a:endParaRPr lang="pt-BR" b="1" dirty="0" smtClean="0"/>
          </a:p>
          <a:p>
            <a:pPr>
              <a:buFont typeface="Wingdings" pitchFamily="2" charset="2"/>
              <a:buChar char="Ø"/>
            </a:pPr>
            <a:r>
              <a:rPr lang="pt-BR" b="1" dirty="0" smtClean="0"/>
              <a:t> </a:t>
            </a:r>
            <a:r>
              <a:rPr lang="pt-BR" dirty="0" smtClean="0"/>
              <a:t>Israel caiu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  Com a rejeição de Israel, Deus o remove como obstáculo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A revelação de Deus não pode se limitar a Israel  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>Se a transgressão de Israel resulta em riqueza, quanto mais a sua conversão!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Israel é indispensável à consumação do plano de Deus</a:t>
            </a:r>
          </a:p>
          <a:p>
            <a:pPr>
              <a:buNone/>
            </a:pPr>
            <a:r>
              <a:rPr lang="pt-BR" dirty="0" smtClean="0"/>
              <a:t>Versos 17 – 24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A alegoria da oliveira</a:t>
            </a:r>
          </a:p>
          <a:p>
            <a:r>
              <a:rPr lang="pt-BR" dirty="0" smtClean="0"/>
              <a:t>Oliveira cultivada = povo de Deus. As raízes são os patriarcas, o tronco representa a continuidade dos séculos.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Alguns ramos cortados simbolizam os judeus incrédulos temporariamente descartados</a:t>
            </a:r>
          </a:p>
          <a:p>
            <a:r>
              <a:rPr lang="pt-BR" dirty="0" smtClean="0"/>
              <a:t>Você, gentio, é a oliveira brava, enxertada entre os outros ramos (os judeus remanescentes)</a:t>
            </a:r>
          </a:p>
          <a:p>
            <a:r>
              <a:rPr lang="pt-BR" dirty="0" smtClean="0"/>
              <a:t>Os ramos enxertados,os gentios, participam com os remanescentes da seiva que vem da raiz da oliveira 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Nessa alegoria, o que Paulo ressalta não é o processo de enxertar, mas, conforme </a:t>
            </a:r>
            <a:r>
              <a:rPr lang="pt-BR" dirty="0" err="1" smtClean="0"/>
              <a:t>Stott</a:t>
            </a:r>
            <a:r>
              <a:rPr lang="pt-BR" dirty="0" smtClean="0"/>
              <a:t>, o “método de revigorar uma oliveira decadente”</a:t>
            </a:r>
          </a:p>
          <a:p>
            <a:r>
              <a:rPr lang="pt-BR" dirty="0" smtClean="0"/>
              <a:t>O broto cortado da oliveira brava, à qual pertencia, é enxertado na oliveira cultivada, à qual naturalmente não pertencia</a:t>
            </a:r>
          </a:p>
          <a:p>
            <a:pPr>
              <a:buFont typeface="Wingdings" pitchFamily="2" charset="2"/>
              <a:buChar char="Ø"/>
            </a:pPr>
            <a:r>
              <a:rPr lang="pt-BR" dirty="0" smtClean="0"/>
              <a:t>A alegoria e suas lições complementares:</a:t>
            </a:r>
          </a:p>
          <a:p>
            <a:pPr marL="514350" indent="-514350">
              <a:buNone/>
            </a:pPr>
            <a:endParaRPr lang="pt-BR" dirty="0" smtClean="0"/>
          </a:p>
          <a:p>
            <a:pPr marL="514350" indent="-514350">
              <a:buFont typeface="+mj-lt"/>
              <a:buAutoNum type="arabicPeriod"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t-BR" dirty="0" smtClean="0"/>
              <a:t>Advertência aos gentios</a:t>
            </a:r>
          </a:p>
          <a:p>
            <a:pPr marL="514350" indent="-514350"/>
            <a:r>
              <a:rPr lang="pt-BR" dirty="0" smtClean="0"/>
              <a:t> Não se gloriem: vocês dependem da raiz</a:t>
            </a:r>
          </a:p>
          <a:p>
            <a:pPr marL="514350" indent="-514350"/>
            <a:r>
              <a:rPr lang="pt-BR" dirty="0" smtClean="0"/>
              <a:t>Suas vidas devem refletir o fato de que sua estabilidade depende única e exclusivamente da fé</a:t>
            </a:r>
          </a:p>
          <a:p>
            <a:pPr marL="514350" indent="-514350"/>
            <a:r>
              <a:rPr lang="pt-BR" dirty="0" smtClean="0"/>
              <a:t>Não se orgulhem, antes temam</a:t>
            </a:r>
          </a:p>
          <a:p>
            <a:pPr marL="514350" indent="-514350"/>
            <a:r>
              <a:rPr lang="pt-BR" dirty="0" smtClean="0"/>
              <a:t>Meditem constantemente no caráter de Deus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2"/>
            </a:pPr>
            <a:r>
              <a:rPr lang="pt-BR" dirty="0" smtClean="0"/>
              <a:t>Promessa aos israelitas incrédulos</a:t>
            </a:r>
          </a:p>
          <a:p>
            <a:pPr marL="514350" indent="-514350"/>
            <a:r>
              <a:rPr lang="pt-BR" dirty="0" smtClean="0"/>
              <a:t>Os enxertados podem ser cortados e os cortados podem ser enxertados de novo</a:t>
            </a:r>
          </a:p>
          <a:p>
            <a:pPr marL="514350" indent="-514350"/>
            <a:r>
              <a:rPr lang="pt-BR" dirty="0" smtClean="0"/>
              <a:t>Persistir, continuar (</a:t>
            </a:r>
            <a:r>
              <a:rPr lang="pt-BR" i="1" dirty="0" err="1" smtClean="0"/>
              <a:t>epimen</a:t>
            </a:r>
            <a:r>
              <a:rPr lang="pt-BR" i="1" dirty="0" err="1" smtClean="0">
                <a:latin typeface="Lucida Bright"/>
                <a:cs typeface="Lucida Sans Unicode"/>
              </a:rPr>
              <a:t>ō</a:t>
            </a:r>
            <a:r>
              <a:rPr lang="pt-BR" dirty="0" smtClean="0">
                <a:latin typeface="Lucida Bright"/>
                <a:cs typeface="Lucida Sans Unicode"/>
              </a:rPr>
              <a:t>), </a:t>
            </a:r>
            <a:r>
              <a:rPr lang="pt-BR" dirty="0" smtClean="0">
                <a:latin typeface="Calibri" pitchFamily="34" charset="0"/>
                <a:cs typeface="Lucida Sans Unicode"/>
              </a:rPr>
              <a:t>verbo traduzido como </a:t>
            </a:r>
            <a:r>
              <a:rPr lang="pt-BR" b="1" dirty="0" smtClean="0">
                <a:latin typeface="Calibri" pitchFamily="34" charset="0"/>
                <a:cs typeface="Lucida Sans Unicode"/>
              </a:rPr>
              <a:t>permanecer </a:t>
            </a:r>
            <a:endParaRPr lang="pt-BR" dirty="0" smtClean="0">
              <a:latin typeface="Calibri" pitchFamily="34" charset="0"/>
              <a:cs typeface="Lucida Sans Unicode"/>
            </a:endParaRPr>
          </a:p>
          <a:p>
            <a:pPr marL="514350" indent="-514350"/>
            <a:r>
              <a:rPr lang="pt-BR" dirty="0" smtClean="0">
                <a:latin typeface="Calibri" pitchFamily="34" charset="0"/>
              </a:rPr>
              <a:t>A restauração de Israel é um processo mais fácil do que o chamado dos gentios</a:t>
            </a:r>
          </a:p>
          <a:p>
            <a:pPr marL="514350" indent="-514350"/>
            <a:r>
              <a:rPr lang="pt-BR" dirty="0" smtClean="0">
                <a:latin typeface="Calibri" pitchFamily="34" charset="0"/>
              </a:rPr>
              <a:t>Tanto judeus quanto gentios podem ser aceitos </a:t>
            </a:r>
            <a:endParaRPr lang="pt-BR" dirty="0">
              <a:latin typeface="Calibri" pitchFamily="34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t-BR" dirty="0" smtClean="0"/>
              <a:t>A santificação reflete a nossa salvação</a:t>
            </a:r>
          </a:p>
          <a:p>
            <a:r>
              <a:rPr lang="pt-BR" dirty="0" smtClean="0"/>
              <a:t>Aquele que é santificado, ama o perdido</a:t>
            </a:r>
          </a:p>
          <a:p>
            <a:r>
              <a:rPr lang="pt-BR" dirty="0" smtClean="0"/>
              <a:t>O santificado não se ensoberbece, pois sabe que também estaria perdido se não fosse alcançado pela graça de Deus.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Aplicações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303</TotalTime>
  <Words>389</Words>
  <Application>Microsoft Office PowerPoint</Application>
  <PresentationFormat>Apresentação na tela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Papel</vt:lpstr>
      <vt:lpstr>Santificação e Salvação</vt:lpstr>
      <vt:lpstr>Slide 2</vt:lpstr>
      <vt:lpstr>Slide 3</vt:lpstr>
      <vt:lpstr>Slide 4</vt:lpstr>
      <vt:lpstr>Slide 5</vt:lpstr>
      <vt:lpstr>Slide 6</vt:lpstr>
      <vt:lpstr>Slide 7</vt:lpstr>
      <vt:lpstr>Slide 8</vt:lpstr>
      <vt:lpstr>Aplicações</vt:lpstr>
      <vt:lpstr>Referências</vt:lpstr>
    </vt:vector>
  </TitlesOfParts>
  <Company>N/A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Santificação e Salvação</dc:title>
  <dc:creator>Admin</dc:creator>
  <cp:lastModifiedBy>Admin</cp:lastModifiedBy>
  <cp:revision>33</cp:revision>
  <dcterms:created xsi:type="dcterms:W3CDTF">2013-03-22T13:28:49Z</dcterms:created>
  <dcterms:modified xsi:type="dcterms:W3CDTF">2013-04-08T02:53:27Z</dcterms:modified>
</cp:coreProperties>
</file>