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0" r:id="rId4"/>
    <p:sldId id="268" r:id="rId5"/>
    <p:sldId id="269" r:id="rId6"/>
    <p:sldId id="261" r:id="rId7"/>
    <p:sldId id="262" r:id="rId8"/>
    <p:sldId id="270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E033A9A-DBDE-9047-8BD5-B4FFE659BF8C}">
          <p14:sldIdLst>
            <p14:sldId id="256"/>
            <p14:sldId id="25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715" autoAdjust="0"/>
  </p:normalViewPr>
  <p:slideViewPr>
    <p:cSldViewPr snapToGrid="0" snapToObjects="1">
      <p:cViewPr>
        <p:scale>
          <a:sx n="60" d="100"/>
          <a:sy n="60" d="100"/>
        </p:scale>
        <p:origin x="-422" y="12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C365-90BD-5747-A67A-AB136BBE80E4}" type="datetimeFigureOut">
              <a:rPr lang="en-US" smtClean="0"/>
              <a:pPr/>
              <a:t>6/8/2013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F105D-77BA-9D4A-82AC-32A12F5DFC5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7072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C365-90BD-5747-A67A-AB136BBE80E4}" type="datetimeFigureOut">
              <a:rPr lang="en-US" smtClean="0"/>
              <a:pPr/>
              <a:t>6/8/2013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F105D-77BA-9D4A-82AC-32A12F5DFC5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3910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C365-90BD-5747-A67A-AB136BBE80E4}" type="datetimeFigureOut">
              <a:rPr lang="en-US" smtClean="0"/>
              <a:pPr/>
              <a:t>6/8/2013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F105D-77BA-9D4A-82AC-32A12F5DFC5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9833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C365-90BD-5747-A67A-AB136BBE80E4}" type="datetimeFigureOut">
              <a:rPr lang="en-US" smtClean="0"/>
              <a:pPr/>
              <a:t>6/8/2013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F105D-77BA-9D4A-82AC-32A12F5DFC5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2031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C365-90BD-5747-A67A-AB136BBE80E4}" type="datetimeFigureOut">
              <a:rPr lang="en-US" smtClean="0"/>
              <a:pPr/>
              <a:t>6/8/2013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F105D-77BA-9D4A-82AC-32A12F5DFC5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0889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C365-90BD-5747-A67A-AB136BBE80E4}" type="datetimeFigureOut">
              <a:rPr lang="en-US" smtClean="0"/>
              <a:pPr/>
              <a:t>6/8/2013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F105D-77BA-9D4A-82AC-32A12F5DFC5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90159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C365-90BD-5747-A67A-AB136BBE80E4}" type="datetimeFigureOut">
              <a:rPr lang="en-US" smtClean="0"/>
              <a:pPr/>
              <a:t>6/8/2013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F105D-77BA-9D4A-82AC-32A12F5DFC5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1516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C365-90BD-5747-A67A-AB136BBE80E4}" type="datetimeFigureOut">
              <a:rPr lang="en-US" smtClean="0"/>
              <a:pPr/>
              <a:t>6/8/2013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F105D-77BA-9D4A-82AC-32A12F5DFC5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3576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0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8562"/>
            <a:ext cx="8229600" cy="9562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4384" y="1600200"/>
            <a:ext cx="760241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2C365-90BD-5747-A67A-AB136BBE80E4}" type="datetimeFigureOut">
              <a:rPr lang="en-US" smtClean="0"/>
              <a:pPr/>
              <a:t>6/8/2013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F105D-77BA-9D4A-82AC-32A12F5DFC5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7025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8866" y="377779"/>
            <a:ext cx="7772400" cy="1354106"/>
          </a:xfrm>
        </p:spPr>
        <p:txBody>
          <a:bodyPr>
            <a:noAutofit/>
          </a:bodyPr>
          <a:lstStyle/>
          <a:p>
            <a:r>
              <a:rPr lang="pt-BR" b="1" dirty="0" smtClean="0"/>
              <a:t>ELEIÇÃO: A GARANTIA DE QUE HÁ SALVAÇÃO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8866" y="2007368"/>
            <a:ext cx="6400800" cy="1752600"/>
          </a:xfrm>
        </p:spPr>
        <p:txBody>
          <a:bodyPr>
            <a:normAutofit/>
          </a:bodyPr>
          <a:lstStyle/>
          <a:p>
            <a:r>
              <a:rPr lang="pt-BR" sz="3600" b="1" dirty="0" err="1" smtClean="0">
                <a:solidFill>
                  <a:schemeClr val="tx1"/>
                </a:solidFill>
              </a:rPr>
              <a:t>Rm</a:t>
            </a:r>
            <a:r>
              <a:rPr lang="pt-BR" sz="3600" b="1" dirty="0" smtClean="0">
                <a:solidFill>
                  <a:schemeClr val="tx1"/>
                </a:solidFill>
              </a:rPr>
              <a:t> 10: 16 – 11:10</a:t>
            </a:r>
          </a:p>
        </p:txBody>
      </p:sp>
    </p:spTree>
    <p:extLst>
      <p:ext uri="{BB962C8B-B14F-4D97-AF65-F5344CB8AC3E}">
        <p14:creationId xmlns:p14="http://schemas.microsoft.com/office/powerpoint/2010/main" xmlns="" val="28196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t-BR" sz="3600" b="1" dirty="0" smtClean="0"/>
              <a:t>A eleição é fato incontestável </a:t>
            </a:r>
            <a:endParaRPr lang="pt-BR" sz="3600" b="1" dirty="0" smtClean="0"/>
          </a:p>
          <a:p>
            <a:pPr>
              <a:buNone/>
            </a:pPr>
            <a:r>
              <a:rPr lang="pt-BR" sz="3600" b="1" dirty="0" smtClean="0"/>
              <a:t>Questão </a:t>
            </a:r>
            <a:r>
              <a:rPr lang="pt-BR" sz="3600" b="1" dirty="0" smtClean="0"/>
              <a:t>crucial:</a:t>
            </a:r>
          </a:p>
          <a:p>
            <a:pPr>
              <a:buNone/>
            </a:pPr>
            <a:r>
              <a:rPr lang="pt-BR" sz="3600" b="1" dirty="0" smtClean="0"/>
              <a:t>    Como isto se relaciona com nosso dever de evangelizar (fazer missões)?</a:t>
            </a:r>
          </a:p>
          <a:p>
            <a:r>
              <a:rPr lang="pt-BR" dirty="0" err="1" smtClean="0"/>
              <a:t>Nicodemus</a:t>
            </a:r>
            <a:r>
              <a:rPr lang="pt-BR" dirty="0" smtClean="0"/>
              <a:t> (2011) nos diz que devemos lembrar que Paulo mesmo crendo na Soberania divina na eleição:</a:t>
            </a:r>
          </a:p>
          <a:p>
            <a:pPr lvl="1"/>
            <a:r>
              <a:rPr lang="pt-BR" dirty="0" smtClean="0"/>
              <a:t>1) Não via nenhuma incoerência em sentir compaixão pelo perdido rejeitado;</a:t>
            </a:r>
          </a:p>
          <a:p>
            <a:pPr lvl="1"/>
            <a:r>
              <a:rPr lang="pt-BR" dirty="0" smtClean="0"/>
              <a:t>2) Não via nenhuma incoerência na necessidade de pregar o Evangelho (pois o mesmo Deus que elege pessoas elegeu que o método pelo qual elas seriam salvas fosse a pregação</a:t>
            </a:r>
            <a:r>
              <a:rPr lang="pt-BR" dirty="0" smtClean="0"/>
              <a:t>)</a:t>
            </a:r>
            <a:endParaRPr lang="pt-BR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Aplicação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    </a:t>
            </a:r>
            <a:r>
              <a:rPr lang="pt-BR" b="1" dirty="0" smtClean="0"/>
              <a:t>R. B. </a:t>
            </a:r>
            <a:r>
              <a:rPr lang="pt-BR" b="1" dirty="0" err="1" smtClean="0"/>
              <a:t>Kuiper</a:t>
            </a:r>
            <a:r>
              <a:rPr lang="pt-BR" b="1" dirty="0" smtClean="0"/>
              <a:t>, faz as seguintes afirmações:</a:t>
            </a: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Em vez de tornar supérflua a evangelização, </a:t>
            </a:r>
            <a:r>
              <a:rPr lang="pt-BR" i="1" dirty="0" smtClean="0"/>
              <a:t>a eleição requer a evangelização</a:t>
            </a:r>
            <a:r>
              <a:rPr lang="pt-BR" dirty="0" smtClean="0"/>
              <a:t>. Todos os eleitos de Deus têm que ser salvos. Nenhum deles pode perecer. E o Evangelho é o meio pelo qual Deus lhes comunica a fé salvadora. De fato, é o único meio que Deus emprega para esse fim. "A fé vem pelo ouvir e o ouvir pela palavra de Deus" (Romanos 10:17).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 eleição não limita a ação missionária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O pregador do Evangelho não tem como dizer quem em seu auditório pertence aos eleitos e quem não pertence. Mas Deus sabe. E Deus está pronto para aplicar e abençoar Sua Palavra nos corações dos Seus eleitos para a salvação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600" dirty="0" smtClean="0"/>
              <a:t>2</a:t>
            </a:r>
            <a:r>
              <a:rPr lang="pt-BR" sz="3200" dirty="0" smtClean="0"/>
              <a:t>. A</a:t>
            </a:r>
            <a:r>
              <a:rPr lang="pt-BR" sz="3200" i="1" dirty="0" smtClean="0"/>
              <a:t> eleição assegura que a evangelização resulte em conversões genuínas</a:t>
            </a:r>
            <a:endParaRPr lang="pt-BR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err="1" smtClean="0"/>
              <a:t>HENDRISEN</a:t>
            </a:r>
            <a:r>
              <a:rPr lang="pt-BR" dirty="0" smtClean="0"/>
              <a:t>, W. Comentário do Novo Testamento - Romanos. Trad. Valter </a:t>
            </a:r>
            <a:r>
              <a:rPr lang="pt-BR" dirty="0" err="1" smtClean="0"/>
              <a:t>Graaciano</a:t>
            </a:r>
            <a:r>
              <a:rPr lang="pt-BR" dirty="0" smtClean="0"/>
              <a:t> Martins. São Paulo. Mundo Cristão, 2011.</a:t>
            </a:r>
            <a:endParaRPr lang="pt-BR" dirty="0" smtClean="0"/>
          </a:p>
          <a:p>
            <a:r>
              <a:rPr lang="pt-BR" dirty="0" err="1" smtClean="0"/>
              <a:t>KUIPER</a:t>
            </a:r>
            <a:r>
              <a:rPr lang="pt-BR" dirty="0" smtClean="0"/>
              <a:t>, </a:t>
            </a:r>
            <a:r>
              <a:rPr lang="pt-BR" dirty="0" err="1" smtClean="0"/>
              <a:t>R.B.</a:t>
            </a:r>
            <a:r>
              <a:rPr lang="pt-BR" dirty="0" smtClean="0"/>
              <a:t> Evangelização </a:t>
            </a:r>
            <a:r>
              <a:rPr lang="pt-BR" dirty="0" smtClean="0"/>
              <a:t>Teocêntrica. São Paulo: PES, 1976.</a:t>
            </a:r>
            <a:endParaRPr lang="pt-BR" dirty="0" smtClean="0">
              <a:solidFill>
                <a:srgbClr val="FF0000"/>
              </a:solidFill>
            </a:endParaRPr>
          </a:p>
          <a:p>
            <a:r>
              <a:rPr lang="pt-BR" dirty="0" smtClean="0"/>
              <a:t>NICODEMUS, A.  Soberania de Deus e a responsabilidade humana na evangelização. In: http://voltemosaoevangelho.com/blog/2011/10/conferenciafiel-2011-%E2%80%93-augustus-nicodemus-soberania-de-deus-e-a-responsabilidade-humana-na-evangelizacao/#ixzz2InYYXZXk</a:t>
            </a:r>
          </a:p>
          <a:p>
            <a:r>
              <a:rPr lang="pt-BR" dirty="0" smtClean="0"/>
              <a:t>STOTT, J. Romanos. Trad. </a:t>
            </a:r>
            <a:r>
              <a:rPr lang="pt-BR" dirty="0" err="1" smtClean="0"/>
              <a:t>Silêda</a:t>
            </a:r>
            <a:r>
              <a:rPr lang="pt-BR" dirty="0" smtClean="0"/>
              <a:t> e Marcus </a:t>
            </a:r>
            <a:r>
              <a:rPr lang="pt-BR" dirty="0" err="1" smtClean="0"/>
              <a:t>D.S.</a:t>
            </a:r>
            <a:r>
              <a:rPr lang="pt-BR" dirty="0" smtClean="0"/>
              <a:t> </a:t>
            </a:r>
            <a:r>
              <a:rPr lang="pt-BR" dirty="0" err="1" smtClean="0"/>
              <a:t>Steuernagel</a:t>
            </a:r>
            <a:r>
              <a:rPr lang="pt-BR" dirty="0" smtClean="0"/>
              <a:t>. São Paulo: ABU, 2000.</a:t>
            </a:r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t-BR" sz="5400" dirty="0" smtClean="0"/>
              <a:t>A </a:t>
            </a:r>
            <a:r>
              <a:rPr lang="pt-BR" sz="5400" dirty="0"/>
              <a:t>eleição não limita, </a:t>
            </a:r>
            <a:r>
              <a:rPr lang="pt-BR" sz="5400" dirty="0" smtClean="0"/>
              <a:t>mas sim garante </a:t>
            </a:r>
            <a:r>
              <a:rPr lang="pt-BR" sz="5400" dirty="0"/>
              <a:t>o sucesso do trabalho </a:t>
            </a:r>
            <a:r>
              <a:rPr lang="pt-BR" sz="5400" dirty="0" smtClean="0"/>
              <a:t>missionário</a:t>
            </a:r>
            <a:endParaRPr lang="pt-BR" sz="54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t-BR" dirty="0" smtClean="0"/>
              <a:t>No contexto imediatamente anterior, Paulo </a:t>
            </a:r>
            <a:r>
              <a:rPr lang="pt-BR" dirty="0" smtClean="0"/>
              <a:t>faz </a:t>
            </a:r>
            <a:r>
              <a:rPr lang="pt-BR" dirty="0" smtClean="0"/>
              <a:t>uma série de perguntas, uma corrente de indagações que se ligam, a argumentação é regressiva, pois enfatiza o efeito</a:t>
            </a:r>
            <a:r>
              <a:rPr lang="pt-BR" dirty="0" smtClean="0">
                <a:sym typeface="Wingdings" pitchFamily="2" charset="2"/>
              </a:rPr>
              <a:t> causa. </a:t>
            </a:r>
          </a:p>
          <a:p>
            <a:pPr>
              <a:buNone/>
            </a:pPr>
            <a:r>
              <a:rPr lang="pt-BR" dirty="0" smtClean="0">
                <a:sym typeface="Wingdings" pitchFamily="2" charset="2"/>
              </a:rPr>
              <a:t>A invocação a Cristo é mencionada em primeiro lugar, mas na realidade acontece depois de se ter fé </a:t>
            </a:r>
            <a:r>
              <a:rPr lang="pt-BR" dirty="0" err="1" smtClean="0">
                <a:sym typeface="Wingdings" pitchFamily="2" charset="2"/>
              </a:rPr>
              <a:t>nEle</a:t>
            </a:r>
            <a:r>
              <a:rPr lang="pt-BR" dirty="0" smtClean="0">
                <a:sym typeface="Wingdings" pitchFamily="2" charset="2"/>
              </a:rPr>
              <a:t>. O motivo é dar a ênfase final em Cristo, aquele que rejeita o pregador, rejeita de fato a Cristo que o enviou. 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E assim chega a conclusão de que Israel é responsável por sua própria rejeição. Esta rejeição não é arbitrária.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000" dirty="0" smtClean="0"/>
              <a:t>1. A incredulidade de Israel - </a:t>
            </a:r>
            <a:r>
              <a:rPr lang="pt-BR" sz="4000" dirty="0" err="1" smtClean="0"/>
              <a:t>Rm</a:t>
            </a:r>
            <a:r>
              <a:rPr lang="pt-BR" sz="4000" dirty="0" smtClean="0"/>
              <a:t> 10:16-21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Paulo fundamenta sua exposição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t-BR" dirty="0" smtClean="0"/>
              <a:t>Paulo usa novamente o recurso de citar  textos bíblicos para reforçar sua argumentação:</a:t>
            </a:r>
          </a:p>
          <a:p>
            <a:pPr marL="514350" indent="-514350">
              <a:buAutoNum type="alphaLcParenR"/>
            </a:pPr>
            <a:r>
              <a:rPr lang="pt-BR" b="1" dirty="0" smtClean="0"/>
              <a:t>10:16  - Is 53:1 </a:t>
            </a:r>
          </a:p>
          <a:p>
            <a:pPr marL="514350" indent="-514350">
              <a:buNone/>
            </a:pPr>
            <a:r>
              <a:rPr lang="pt-BR" dirty="0" smtClean="0"/>
              <a:t>Não há nada errado com as Boas Novas, elas foram apresentadas aos judeus, mas eles não a receberam. </a:t>
            </a:r>
          </a:p>
          <a:p>
            <a:pPr marL="514350" indent="-514350">
              <a:buNone/>
            </a:pPr>
            <a:r>
              <a:rPr lang="pt-BR" b="1" dirty="0" smtClean="0"/>
              <a:t>b) 10:18 – </a:t>
            </a:r>
            <a:r>
              <a:rPr lang="pt-BR" b="1" dirty="0" err="1" smtClean="0"/>
              <a:t>Sl</a:t>
            </a:r>
            <a:r>
              <a:rPr lang="pt-BR" b="1" dirty="0" smtClean="0"/>
              <a:t> 19:4</a:t>
            </a:r>
          </a:p>
          <a:p>
            <a:pPr marL="514350" indent="-514350">
              <a:buNone/>
            </a:pPr>
            <a:r>
              <a:rPr lang="pt-BR" dirty="0" smtClean="0"/>
              <a:t>A revelação de Deus tanto na criação, quanto na revelação requer do homem a atenção.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Paulo fundamenta sua exposição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pt-BR" b="1" dirty="0" smtClean="0"/>
              <a:t>d) 10:19  - </a:t>
            </a:r>
            <a:r>
              <a:rPr lang="pt-BR" b="1" dirty="0" err="1" smtClean="0"/>
              <a:t>Dt</a:t>
            </a:r>
            <a:r>
              <a:rPr lang="pt-BR" b="1" dirty="0" smtClean="0"/>
              <a:t> 32:21</a:t>
            </a:r>
          </a:p>
          <a:p>
            <a:pPr marL="514350" indent="-514350">
              <a:buNone/>
            </a:pPr>
            <a:r>
              <a:rPr lang="pt-BR" dirty="0" smtClean="0"/>
              <a:t> Há aqui a contraposição entre ouvir e entender. A citação de Deuteronômio prova que a causa da falta de fé de Israel não foi a ignorância, mas a indisposição.</a:t>
            </a:r>
          </a:p>
          <a:p>
            <a:pPr marL="514350" indent="-514350">
              <a:buNone/>
            </a:pPr>
            <a:r>
              <a:rPr lang="pt-BR" b="1" dirty="0" smtClean="0"/>
              <a:t>e) 10:20,21 -  Is 65:1,2 </a:t>
            </a:r>
          </a:p>
          <a:p>
            <a:pPr>
              <a:buNone/>
            </a:pPr>
            <a:r>
              <a:rPr lang="pt-BR" dirty="0" smtClean="0"/>
              <a:t>A ênfase está posta no direito soberano de Deus em conceder salvação a quem bem quiser.  A passagem de Isaías indica que Israel era plenamente responsável  pelo juízo pronunciado sobre ele.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sz="3600" dirty="0" smtClean="0"/>
              <a:t>A eleição da minoria (remanescente) de Israel versus o endurecimento da maioria</a:t>
            </a:r>
          </a:p>
          <a:p>
            <a:r>
              <a:rPr lang="pt-BR" dirty="0" smtClean="0"/>
              <a:t>Paulo pergunta “Deus rejeitou o seu povo?” </a:t>
            </a:r>
            <a:r>
              <a:rPr lang="pt-BR" dirty="0" err="1" smtClean="0"/>
              <a:t>vs</a:t>
            </a:r>
            <a:r>
              <a:rPr lang="pt-BR" dirty="0" smtClean="0"/>
              <a:t>:1</a:t>
            </a:r>
          </a:p>
          <a:p>
            <a:r>
              <a:rPr lang="pt-BR" dirty="0" smtClean="0"/>
              <a:t>Responde enfaticamente “Deus não rejeitou o seu povo” </a:t>
            </a:r>
            <a:r>
              <a:rPr lang="pt-BR" dirty="0" err="1" smtClean="0"/>
              <a:t>vs</a:t>
            </a:r>
            <a:r>
              <a:rPr lang="pt-BR" dirty="0" smtClean="0"/>
              <a:t>:2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2. A situação de Israel (</a:t>
            </a:r>
            <a:r>
              <a:rPr lang="pt-BR" dirty="0" err="1" smtClean="0"/>
              <a:t>Rm</a:t>
            </a:r>
            <a:r>
              <a:rPr lang="pt-BR" dirty="0" smtClean="0"/>
              <a:t> 11:1-10)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1ª. Prova -  pessoal: “</a:t>
            </a:r>
            <a:r>
              <a:rPr lang="pt-BR" b="1" dirty="0" smtClean="0"/>
              <a:t>Eu mesmo sou israelita</a:t>
            </a:r>
            <a:r>
              <a:rPr lang="pt-BR" dirty="0" smtClean="0"/>
              <a:t>, descendente de Abraão, da tribo de Benjamim”</a:t>
            </a:r>
          </a:p>
          <a:p>
            <a:r>
              <a:rPr lang="pt-BR" dirty="0" smtClean="0"/>
              <a:t>2ª. Prova – teológica: Paulo coloca em linha a imutabilidade de Deus, </a:t>
            </a:r>
            <a:r>
              <a:rPr lang="pt-BR" dirty="0" err="1" smtClean="0"/>
              <a:t>cf</a:t>
            </a:r>
            <a:r>
              <a:rPr lang="pt-BR" dirty="0" smtClean="0"/>
              <a:t> </a:t>
            </a:r>
            <a:r>
              <a:rPr lang="pt-BR" dirty="0" err="1" smtClean="0"/>
              <a:t>Jer</a:t>
            </a:r>
            <a:r>
              <a:rPr lang="pt-BR" dirty="0" smtClean="0"/>
              <a:t> 33:19-26</a:t>
            </a:r>
          </a:p>
          <a:p>
            <a:r>
              <a:rPr lang="pt-BR" dirty="0" smtClean="0"/>
              <a:t>3ª. Prova – bíblica: Situação vivida por Elias</a:t>
            </a:r>
          </a:p>
          <a:p>
            <a:r>
              <a:rPr lang="pt-BR" dirty="0" smtClean="0"/>
              <a:t>4ª. Prova – contemporânea: a existência de um </a:t>
            </a:r>
            <a:r>
              <a:rPr lang="pt-BR" b="1" dirty="0" smtClean="0"/>
              <a:t>remanescente</a:t>
            </a:r>
            <a:endParaRPr lang="pt-BR" b="1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08562"/>
            <a:ext cx="8229600" cy="1491638"/>
          </a:xfrm>
        </p:spPr>
        <p:txBody>
          <a:bodyPr>
            <a:normAutofit/>
          </a:bodyPr>
          <a:lstStyle/>
          <a:p>
            <a:r>
              <a:rPr lang="pt-BR" sz="3600" b="1" dirty="0" smtClean="0"/>
              <a:t>O apóstolo apresenta quatro provas para essa afirmação: 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600" dirty="0" smtClean="0"/>
              <a:t>3. O remanescente e a eleição da </a:t>
            </a:r>
            <a:r>
              <a:rPr lang="pt-BR" sz="3600" dirty="0" smtClean="0"/>
              <a:t>graça 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64096" y="1351722"/>
            <a:ext cx="7602415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t-BR" dirty="0" smtClean="0"/>
              <a:t>No verso 6 Paulo sente necessidade de mencionar que a salvação não é pelas obras, porque a questão das obras e o mérito humano, era </a:t>
            </a:r>
            <a:r>
              <a:rPr lang="pt-BR" i="1" dirty="0" smtClean="0"/>
              <a:t>a própria pedra angular da religião judaica. (</a:t>
            </a:r>
            <a:r>
              <a:rPr lang="pt-BR" i="1" dirty="0" err="1" smtClean="0"/>
              <a:t>Hendriksen</a:t>
            </a:r>
            <a:r>
              <a:rPr lang="pt-BR" i="1" dirty="0" smtClean="0"/>
              <a:t> p.457</a:t>
            </a:r>
          </a:p>
          <a:p>
            <a:pPr>
              <a:buNone/>
            </a:pPr>
            <a:r>
              <a:rPr lang="pt-BR" dirty="0" smtClean="0"/>
              <a:t>Toda a Escritura ensina a </a:t>
            </a:r>
            <a:r>
              <a:rPr lang="pt-BR" b="1" dirty="0" smtClean="0"/>
              <a:t>salvação </a:t>
            </a:r>
            <a:r>
              <a:rPr lang="pt-BR" b="1" dirty="0" smtClean="0"/>
              <a:t>do </a:t>
            </a:r>
            <a:r>
              <a:rPr lang="pt-BR" b="1" dirty="0" smtClean="0"/>
              <a:t>remanescente - </a:t>
            </a:r>
            <a:r>
              <a:rPr lang="pt-BR" dirty="0" smtClean="0"/>
              <a:t>Noé </a:t>
            </a:r>
            <a:r>
              <a:rPr lang="pt-BR" dirty="0" err="1" smtClean="0"/>
              <a:t>Gn</a:t>
            </a:r>
            <a:r>
              <a:rPr lang="pt-BR" dirty="0" smtClean="0"/>
              <a:t> 6:1-8; Elias, como já </a:t>
            </a:r>
            <a:r>
              <a:rPr lang="pt-BR" dirty="0" smtClean="0"/>
              <a:t>vimos</a:t>
            </a:r>
            <a:r>
              <a:rPr lang="pt-BR" smtClean="0"/>
              <a:t>; Rm</a:t>
            </a:r>
            <a:r>
              <a:rPr lang="pt-BR" dirty="0" smtClean="0"/>
              <a:t> </a:t>
            </a:r>
            <a:r>
              <a:rPr lang="pt-BR" dirty="0" smtClean="0"/>
              <a:t>9:27 </a:t>
            </a:r>
            <a:r>
              <a:rPr lang="pt-BR" dirty="0" err="1" smtClean="0"/>
              <a:t>cf</a:t>
            </a:r>
            <a:r>
              <a:rPr lang="pt-BR" dirty="0" smtClean="0"/>
              <a:t> Is 10:10-22</a:t>
            </a:r>
            <a:r>
              <a:rPr lang="pt-BR" dirty="0" smtClean="0"/>
              <a:t>)</a:t>
            </a:r>
          </a:p>
          <a:p>
            <a:pPr>
              <a:buNone/>
            </a:pPr>
            <a:r>
              <a:rPr lang="pt-BR" dirty="0" smtClean="0"/>
              <a:t>A eleição é pela graça e não pelas obras.</a:t>
            </a:r>
          </a:p>
          <a:p>
            <a:pPr>
              <a:buNone/>
            </a:pPr>
            <a:r>
              <a:rPr lang="pt-BR" dirty="0" smtClean="0"/>
              <a:t>     Graça </a:t>
            </a:r>
            <a:r>
              <a:rPr lang="pt-BR" dirty="0" smtClean="0">
                <a:latin typeface="Doulos SIL"/>
                <a:ea typeface="Doulos SIL"/>
                <a:cs typeface="Doulos SIL"/>
              </a:rPr>
              <a:t>≠ Obras - antônimos </a:t>
            </a:r>
            <a:r>
              <a:rPr lang="pt-BR" dirty="0" smtClean="0"/>
              <a:t> </a:t>
            </a:r>
            <a:endParaRPr lang="pt-BR" dirty="0" smtClean="0"/>
          </a:p>
          <a:p>
            <a:pPr>
              <a:buNone/>
            </a:pPr>
            <a:endParaRPr lang="pt-BR" i="1" dirty="0" smtClean="0"/>
          </a:p>
          <a:p>
            <a:pPr>
              <a:buNone/>
            </a:pPr>
            <a:endParaRPr lang="pt-BR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t-BR" dirty="0" smtClean="0">
                <a:latin typeface="Doulos SIL"/>
                <a:ea typeface="Doulos SIL"/>
                <a:cs typeface="Doulos SIL"/>
              </a:rPr>
              <a:t>Eleição de Israel – remanescente</a:t>
            </a:r>
          </a:p>
          <a:p>
            <a:pPr>
              <a:buNone/>
            </a:pPr>
            <a:r>
              <a:rPr lang="pt-BR" dirty="0" smtClean="0">
                <a:latin typeface="Doulos SIL"/>
                <a:ea typeface="Doulos SIL"/>
                <a:cs typeface="Doulos SIL"/>
              </a:rPr>
              <a:t>Eleição </a:t>
            </a:r>
            <a:r>
              <a:rPr lang="pt-BR" dirty="0" smtClean="0">
                <a:latin typeface="Doulos SIL"/>
                <a:ea typeface="Doulos SIL"/>
                <a:cs typeface="Doulos SIL"/>
              </a:rPr>
              <a:t>dos </a:t>
            </a:r>
            <a:r>
              <a:rPr lang="pt-BR" dirty="0" smtClean="0">
                <a:latin typeface="Doulos SIL"/>
                <a:ea typeface="Doulos SIL"/>
                <a:cs typeface="Doulos SIL"/>
              </a:rPr>
              <a:t>gentios</a:t>
            </a:r>
            <a:endParaRPr lang="pt-BR" dirty="0" smtClean="0">
              <a:latin typeface="Doulos SIL"/>
              <a:ea typeface="Doulos SIL"/>
              <a:cs typeface="Doulos SIL"/>
            </a:endParaRPr>
          </a:p>
          <a:p>
            <a:pPr>
              <a:buNone/>
            </a:pPr>
            <a:r>
              <a:rPr lang="pt-BR" dirty="0" smtClean="0"/>
              <a:t>Historicamente o que Israel buscava, como nação e não obteve, era a justiça, o direito de permanecer com Deus. Isso foi obtido pelos eleitos, os gentios e só remanescente de Israel</a:t>
            </a:r>
            <a:r>
              <a:rPr lang="pt-BR" dirty="0" smtClean="0"/>
              <a:t>.</a:t>
            </a:r>
          </a:p>
          <a:p>
            <a:pPr>
              <a:buNone/>
            </a:pPr>
            <a:r>
              <a:rPr lang="pt-BR" dirty="0" smtClean="0"/>
              <a:t>Paulo cita Moisés </a:t>
            </a:r>
            <a:r>
              <a:rPr lang="pt-BR" dirty="0" err="1" smtClean="0"/>
              <a:t>Dt</a:t>
            </a:r>
            <a:r>
              <a:rPr lang="pt-BR" dirty="0" smtClean="0"/>
              <a:t> 29:4  “fala de torpor que é </a:t>
            </a:r>
            <a:r>
              <a:rPr lang="pt-BR" i="1" dirty="0" smtClean="0"/>
              <a:t>um profundo sono durante o qual a pessoa permanece insensível às impressões que lhe vêm de fora” (</a:t>
            </a:r>
            <a:r>
              <a:rPr lang="pt-BR" i="1" dirty="0" err="1" smtClean="0"/>
              <a:t>cf</a:t>
            </a:r>
            <a:r>
              <a:rPr lang="pt-BR" i="1" dirty="0" smtClean="0"/>
              <a:t> Is 29:10)</a:t>
            </a:r>
          </a:p>
          <a:p>
            <a:pPr>
              <a:buNone/>
            </a:pPr>
            <a:r>
              <a:rPr lang="pt-BR" dirty="0" smtClean="0"/>
              <a:t>e Davi  </a:t>
            </a:r>
            <a:r>
              <a:rPr lang="pt-BR" dirty="0" err="1" smtClean="0"/>
              <a:t>Sl</a:t>
            </a:r>
            <a:r>
              <a:rPr lang="pt-BR" dirty="0" smtClean="0"/>
              <a:t> 69:22-23 um salmo messiânico em que Israel é colocado como o perseguidor do Messias. </a:t>
            </a: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 algn="ctr">
              <a:buNone/>
            </a:pP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3</a:t>
            </a:r>
            <a:r>
              <a:rPr lang="pt-BR" sz="4000" dirty="0" smtClean="0"/>
              <a:t>. O remanescente e a eleição da </a:t>
            </a:r>
            <a:r>
              <a:rPr lang="pt-BR" sz="4000" dirty="0" smtClean="0"/>
              <a:t>graça - </a:t>
            </a:r>
            <a:r>
              <a:rPr lang="pt-BR" dirty="0" smtClean="0">
                <a:latin typeface="Doulos SIL"/>
                <a:ea typeface="Doulos SIL"/>
                <a:cs typeface="Doulos SIL"/>
              </a:rPr>
              <a:t>(</a:t>
            </a:r>
            <a:r>
              <a:rPr lang="pt-BR" dirty="0" err="1" smtClean="0">
                <a:latin typeface="Doulos SIL"/>
                <a:ea typeface="Doulos SIL"/>
                <a:cs typeface="Doulos SIL"/>
              </a:rPr>
              <a:t>vs</a:t>
            </a:r>
            <a:r>
              <a:rPr lang="pt-BR" dirty="0" smtClean="0">
                <a:latin typeface="Doulos SIL"/>
                <a:ea typeface="Doulos SIL"/>
                <a:cs typeface="Doulos SIL"/>
              </a:rPr>
              <a:t> 7-10</a:t>
            </a:r>
            <a:r>
              <a:rPr lang="pt-BR" dirty="0" smtClean="0">
                <a:latin typeface="Doulos SIL"/>
                <a:ea typeface="Doulos SIL"/>
                <a:cs typeface="Doulos SIL"/>
              </a:rPr>
              <a:t>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bd201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ebd2013</Template>
  <TotalTime>186</TotalTime>
  <Words>918</Words>
  <Application>Microsoft Office PowerPoint</Application>
  <PresentationFormat>Apresentação na tela (4:3)</PresentationFormat>
  <Paragraphs>57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ebd2013</vt:lpstr>
      <vt:lpstr>ELEIÇÃO: A GARANTIA DE QUE HÁ SALVAÇÃO</vt:lpstr>
      <vt:lpstr>Slide 2</vt:lpstr>
      <vt:lpstr>1. A incredulidade de Israel - Rm 10:16-21</vt:lpstr>
      <vt:lpstr>Paulo fundamenta sua exposição</vt:lpstr>
      <vt:lpstr>Paulo fundamenta sua exposição</vt:lpstr>
      <vt:lpstr>2. A situação de Israel (Rm 11:1-10)</vt:lpstr>
      <vt:lpstr>O apóstolo apresenta quatro provas para essa afirmação: </vt:lpstr>
      <vt:lpstr>3. O remanescente e a eleição da graça </vt:lpstr>
      <vt:lpstr>3. O remanescente e a eleição da graça - (vs 7-10)</vt:lpstr>
      <vt:lpstr>Aplicação</vt:lpstr>
      <vt:lpstr>A eleição não limita a ação missionária</vt:lpstr>
      <vt:lpstr>2. A eleição assegura que a evangelização resulte em conversões genuínas</vt:lpstr>
      <vt:lpstr>Referências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Compaq</cp:lastModifiedBy>
  <cp:revision>25</cp:revision>
  <dcterms:created xsi:type="dcterms:W3CDTF">2013-01-31T12:49:02Z</dcterms:created>
  <dcterms:modified xsi:type="dcterms:W3CDTF">2013-06-09T00:41:50Z</dcterms:modified>
</cp:coreProperties>
</file>