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1" r:id="rId3"/>
    <p:sldId id="263" r:id="rId4"/>
    <p:sldId id="264" r:id="rId5"/>
    <p:sldId id="265" r:id="rId6"/>
    <p:sldId id="272" r:id="rId7"/>
    <p:sldId id="276" r:id="rId8"/>
    <p:sldId id="277" r:id="rId9"/>
    <p:sldId id="278" r:id="rId10"/>
    <p:sldId id="279" r:id="rId11"/>
    <p:sldId id="280" r:id="rId12"/>
    <p:sldId id="281" r:id="rId13"/>
    <p:sldId id="283" r:id="rId14"/>
    <p:sldId id="284" r:id="rId15"/>
    <p:sldId id="273" r:id="rId16"/>
    <p:sldId id="274" r:id="rId17"/>
    <p:sldId id="275" r:id="rId18"/>
    <p:sldId id="269" r:id="rId19"/>
    <p:sldId id="270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0ABBA-0464-474E-8E03-C10BD4EE6D09}" type="datetimeFigureOut">
              <a:rPr lang="pt-BR" smtClean="0"/>
              <a:pPr/>
              <a:t>28/2/2015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DDAFB-6D16-489F-A762-A4FD4896F26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DDAFB-6D16-489F-A762-A4FD4896F26A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6072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6072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6072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6072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6072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6072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6072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6072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6072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6072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6072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6072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6072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6072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6072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6072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607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A4E2-53F5-4313-A096-D9F3A79A2A83}" type="datetimeFigureOut">
              <a:rPr lang="pt-BR" smtClean="0"/>
              <a:pPr/>
              <a:t>28/2/2015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2D3E-C0F2-429A-866B-C61FACD643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A4E2-53F5-4313-A096-D9F3A79A2A83}" type="datetimeFigureOut">
              <a:rPr lang="pt-BR" smtClean="0"/>
              <a:pPr/>
              <a:t>28/2/2015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2D3E-C0F2-429A-866B-C61FACD643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A4E2-53F5-4313-A096-D9F3A79A2A83}" type="datetimeFigureOut">
              <a:rPr lang="pt-BR" smtClean="0"/>
              <a:pPr/>
              <a:t>28/2/2015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2D3E-C0F2-429A-866B-C61FACD643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A4E2-53F5-4313-A096-D9F3A79A2A83}" type="datetimeFigureOut">
              <a:rPr lang="pt-BR" smtClean="0"/>
              <a:pPr/>
              <a:t>28/2/2015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2D3E-C0F2-429A-866B-C61FACD643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A4E2-53F5-4313-A096-D9F3A79A2A83}" type="datetimeFigureOut">
              <a:rPr lang="pt-BR" smtClean="0"/>
              <a:pPr/>
              <a:t>28/2/2015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2D3E-C0F2-429A-866B-C61FACD643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A4E2-53F5-4313-A096-D9F3A79A2A83}" type="datetimeFigureOut">
              <a:rPr lang="pt-BR" smtClean="0"/>
              <a:pPr/>
              <a:t>28/2/2015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2D3E-C0F2-429A-866B-C61FACD643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A4E2-53F5-4313-A096-D9F3A79A2A83}" type="datetimeFigureOut">
              <a:rPr lang="pt-BR" smtClean="0"/>
              <a:pPr/>
              <a:t>28/2/2015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2D3E-C0F2-429A-866B-C61FACD643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A4E2-53F5-4313-A096-D9F3A79A2A83}" type="datetimeFigureOut">
              <a:rPr lang="pt-BR" smtClean="0"/>
              <a:pPr/>
              <a:t>28/2/2015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2D3E-C0F2-429A-866B-C61FACD643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A4E2-53F5-4313-A096-D9F3A79A2A83}" type="datetimeFigureOut">
              <a:rPr lang="pt-BR" smtClean="0"/>
              <a:pPr/>
              <a:t>28/2/2015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2D3E-C0F2-429A-866B-C61FACD643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A4E2-53F5-4313-A096-D9F3A79A2A83}" type="datetimeFigureOut">
              <a:rPr lang="pt-BR" smtClean="0"/>
              <a:pPr/>
              <a:t>28/2/2015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2D3E-C0F2-429A-866B-C61FACD643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A4E2-53F5-4313-A096-D9F3A79A2A83}" type="datetimeFigureOut">
              <a:rPr lang="pt-BR" smtClean="0"/>
              <a:pPr/>
              <a:t>28/2/2015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2D3E-C0F2-429A-866B-C61FACD643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4A4E2-53F5-4313-A096-D9F3A79A2A83}" type="datetimeFigureOut">
              <a:rPr lang="pt-BR" smtClean="0"/>
              <a:pPr/>
              <a:t>28/2/2015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D2D3E-C0F2-429A-866B-C61FACD643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6.png"/><Relationship Id="rId9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6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947" y="1988840"/>
            <a:ext cx="9144000" cy="2775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63C8D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7" y="2708920"/>
            <a:ext cx="643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 smtClean="0">
                <a:solidFill>
                  <a:srgbClr val="2622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TEOLOGIA </a:t>
            </a:r>
            <a:r>
              <a:rPr lang="pt-BR" sz="3600" b="1" dirty="0">
                <a:solidFill>
                  <a:srgbClr val="2622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&amp; PRÁTICA DE CULTO</a:t>
            </a:r>
          </a:p>
        </p:txBody>
      </p:sp>
      <p:sp>
        <p:nvSpPr>
          <p:cNvPr id="6" name="Rectangle 5"/>
          <p:cNvSpPr/>
          <p:nvPr/>
        </p:nvSpPr>
        <p:spPr>
          <a:xfrm>
            <a:off x="2605570" y="3306183"/>
            <a:ext cx="6286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800" spc="-150" dirty="0" smtClean="0">
                <a:solidFill>
                  <a:srgbClr val="2C91D0"/>
                </a:solidFill>
                <a:latin typeface="+mj-lt"/>
              </a:rPr>
              <a:t>As </a:t>
            </a:r>
            <a:r>
              <a:rPr lang="pt-BR" sz="2800" spc="-150" dirty="0">
                <a:solidFill>
                  <a:srgbClr val="2C91D0"/>
                </a:solidFill>
                <a:latin typeface="+mj-lt"/>
              </a:rPr>
              <a:t>crenças e o jeito presbiteriano de adoração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6746" y="5157192"/>
            <a:ext cx="86686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i="1" dirty="0" smtClean="0">
                <a:solidFill>
                  <a:schemeClr val="bg1"/>
                </a:solidFill>
                <a:latin typeface="+mj-lt"/>
              </a:rPr>
              <a:t>Eber </a:t>
            </a:r>
            <a:r>
              <a:rPr lang="pt-BR" sz="2800" i="1" dirty="0" err="1">
                <a:solidFill>
                  <a:schemeClr val="bg1"/>
                </a:solidFill>
                <a:latin typeface="+mj-lt"/>
              </a:rPr>
              <a:t>Hávila</a:t>
            </a:r>
            <a:r>
              <a:rPr lang="pt-BR" sz="2800" i="1" dirty="0">
                <a:solidFill>
                  <a:schemeClr val="bg1"/>
                </a:solidFill>
                <a:latin typeface="+mj-lt"/>
              </a:rPr>
              <a:t> Rose</a:t>
            </a:r>
            <a:br>
              <a:rPr lang="pt-BR" sz="2800" i="1" dirty="0">
                <a:solidFill>
                  <a:schemeClr val="bg1"/>
                </a:solidFill>
                <a:latin typeface="+mj-lt"/>
              </a:rPr>
            </a:br>
            <a:r>
              <a:rPr lang="pt-BR" sz="2800" i="1" dirty="0">
                <a:solidFill>
                  <a:schemeClr val="bg1"/>
                </a:solidFill>
                <a:latin typeface="+mj-lt"/>
              </a:rPr>
              <a:t>Cecília Finotti </a:t>
            </a:r>
            <a:r>
              <a:rPr lang="pt-BR" sz="2800" i="1" dirty="0" err="1">
                <a:solidFill>
                  <a:schemeClr val="bg1"/>
                </a:solidFill>
                <a:latin typeface="+mj-lt"/>
              </a:rPr>
              <a:t>Nishikawa</a:t>
            </a:r>
            <a:r>
              <a:rPr lang="pt-BR" sz="28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2800" i="1" dirty="0" smtClean="0">
                <a:solidFill>
                  <a:schemeClr val="bg1"/>
                </a:solidFill>
                <a:latin typeface="+mj-lt"/>
              </a:rPr>
              <a:t>Almeida</a:t>
            </a:r>
            <a:endParaRPr lang="pt-BR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844824" y="2093805"/>
            <a:ext cx="5120266" cy="252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49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3289" y="138944"/>
            <a:ext cx="647183" cy="864096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14282" y="1714488"/>
          <a:ext cx="8786874" cy="4786345"/>
        </p:xfrm>
        <a:graphic>
          <a:graphicData uri="http://schemas.openxmlformats.org/drawingml/2006/table">
            <a:tbl>
              <a:tblPr/>
              <a:tblGrid>
                <a:gridCol w="4393437"/>
                <a:gridCol w="4393437"/>
              </a:tblGrid>
              <a:tr h="788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400" b="1" dirty="0">
                          <a:latin typeface="Calibri"/>
                          <a:ea typeface="Calibri"/>
                          <a:cs typeface="Times New Roman"/>
                        </a:rPr>
                        <a:t>ANTIGO TESTAMENTO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400" b="1" dirty="0">
                          <a:latin typeface="Calibri"/>
                          <a:ea typeface="Calibri"/>
                          <a:cs typeface="Times New Roman"/>
                        </a:rPr>
                        <a:t>NOVO TESTAMENTO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Rico manual de procedimentos </a:t>
                      </a:r>
                      <a:r>
                        <a:rPr lang="pt-BR" sz="2000" b="1" dirty="0" err="1">
                          <a:latin typeface="Calibri"/>
                          <a:ea typeface="Calibri"/>
                          <a:cs typeface="Times New Roman"/>
                        </a:rPr>
                        <a:t>cúlticos</a:t>
                      </a: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Princípios gerais de adoração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Repleto de tipos, símbolos e figuras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Dois símbolos: o Batismo e a Ceia do Senhor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38"/>
          <p:cNvSpPr txBox="1"/>
          <p:nvPr/>
        </p:nvSpPr>
        <p:spPr>
          <a:xfrm>
            <a:off x="1714480" y="214290"/>
            <a:ext cx="69294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ELEMENTOS DE CULTO</a:t>
            </a:r>
            <a:endParaRPr lang="pt-BR" sz="4400" b="1" dirty="0">
              <a:solidFill>
                <a:schemeClr val="bg1"/>
              </a:solidFill>
            </a:endParaRPr>
          </a:p>
          <a:p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3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3289" y="138944"/>
            <a:ext cx="647183" cy="864096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14282" y="1714488"/>
          <a:ext cx="8786874" cy="4786345"/>
        </p:xfrm>
        <a:graphic>
          <a:graphicData uri="http://schemas.openxmlformats.org/drawingml/2006/table">
            <a:tbl>
              <a:tblPr/>
              <a:tblGrid>
                <a:gridCol w="4393437"/>
                <a:gridCol w="4393437"/>
              </a:tblGrid>
              <a:tr h="788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400" b="1" dirty="0">
                          <a:latin typeface="Calibri"/>
                          <a:ea typeface="Calibri"/>
                          <a:cs typeface="Times New Roman"/>
                        </a:rPr>
                        <a:t>ANTIGO TESTAMENTO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400" b="1" dirty="0">
                          <a:latin typeface="Calibri"/>
                          <a:ea typeface="Calibri"/>
                          <a:cs typeface="Times New Roman"/>
                        </a:rPr>
                        <a:t>NOVO TESTAMENTO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Rico manual de procedimentos </a:t>
                      </a:r>
                      <a:r>
                        <a:rPr lang="pt-BR" sz="2000" b="1" dirty="0" err="1">
                          <a:latin typeface="Calibri"/>
                          <a:ea typeface="Calibri"/>
                          <a:cs typeface="Times New Roman"/>
                        </a:rPr>
                        <a:t>cúlticos</a:t>
                      </a: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Princípios gerais de adoração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Repleto de tipos, símbolos e figuras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Dois símbolos: o Batismo e a Ceia do Senhor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Alcança o adorador por meio dos olhos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38"/>
          <p:cNvSpPr txBox="1"/>
          <p:nvPr/>
        </p:nvSpPr>
        <p:spPr>
          <a:xfrm>
            <a:off x="1714480" y="214290"/>
            <a:ext cx="69294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ELEMENTOS DE CULTO</a:t>
            </a:r>
            <a:endParaRPr lang="pt-BR" sz="4400" b="1" dirty="0">
              <a:solidFill>
                <a:schemeClr val="bg1"/>
              </a:solidFill>
            </a:endParaRPr>
          </a:p>
          <a:p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3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3289" y="138944"/>
            <a:ext cx="647183" cy="864096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14282" y="1714488"/>
          <a:ext cx="8786874" cy="4786345"/>
        </p:xfrm>
        <a:graphic>
          <a:graphicData uri="http://schemas.openxmlformats.org/drawingml/2006/table">
            <a:tbl>
              <a:tblPr/>
              <a:tblGrid>
                <a:gridCol w="4393437"/>
                <a:gridCol w="4393437"/>
              </a:tblGrid>
              <a:tr h="788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400" b="1" dirty="0">
                          <a:latin typeface="Calibri"/>
                          <a:ea typeface="Calibri"/>
                          <a:cs typeface="Times New Roman"/>
                        </a:rPr>
                        <a:t>ANTIGO TESTAMENTO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400" b="1" dirty="0">
                          <a:latin typeface="Calibri"/>
                          <a:ea typeface="Calibri"/>
                          <a:cs typeface="Times New Roman"/>
                        </a:rPr>
                        <a:t>NOVO TESTAMENTO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Rico manual de procedimentos </a:t>
                      </a:r>
                      <a:r>
                        <a:rPr lang="pt-BR" sz="2000" b="1" dirty="0" err="1">
                          <a:latin typeface="Calibri"/>
                          <a:ea typeface="Calibri"/>
                          <a:cs typeface="Times New Roman"/>
                        </a:rPr>
                        <a:t>cúlticos</a:t>
                      </a: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Princípios gerais de adoração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Repleto de tipos, símbolos e figuras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Dois símbolos: o Batismo e a Ceia do Senhor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Alcança o adorador por meio dos olhos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Apela diretamente ao coração e a consciência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38"/>
          <p:cNvSpPr txBox="1"/>
          <p:nvPr/>
        </p:nvSpPr>
        <p:spPr>
          <a:xfrm>
            <a:off x="1714480" y="214290"/>
            <a:ext cx="69294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ELEMENTOS DE CULTO</a:t>
            </a:r>
            <a:endParaRPr lang="pt-BR" sz="4400" b="1" dirty="0">
              <a:solidFill>
                <a:schemeClr val="bg1"/>
              </a:solidFill>
            </a:endParaRPr>
          </a:p>
          <a:p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3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3289" y="138944"/>
            <a:ext cx="647183" cy="864096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14282" y="1714488"/>
          <a:ext cx="8786874" cy="4786345"/>
        </p:xfrm>
        <a:graphic>
          <a:graphicData uri="http://schemas.openxmlformats.org/drawingml/2006/table">
            <a:tbl>
              <a:tblPr/>
              <a:tblGrid>
                <a:gridCol w="4393437"/>
                <a:gridCol w="4393437"/>
              </a:tblGrid>
              <a:tr h="788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400" b="1" dirty="0">
                          <a:latin typeface="Calibri"/>
                          <a:ea typeface="Calibri"/>
                          <a:cs typeface="Times New Roman"/>
                        </a:rPr>
                        <a:t>ANTIGO TESTAMENTO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400" b="1" dirty="0">
                          <a:latin typeface="Calibri"/>
                          <a:ea typeface="Calibri"/>
                          <a:cs typeface="Times New Roman"/>
                        </a:rPr>
                        <a:t>NOVO TESTAMENTO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Rico manual de procedimentos </a:t>
                      </a:r>
                      <a:r>
                        <a:rPr lang="pt-BR" sz="2000" b="1" dirty="0" err="1">
                          <a:latin typeface="Calibri"/>
                          <a:ea typeface="Calibri"/>
                          <a:cs typeface="Times New Roman"/>
                        </a:rPr>
                        <a:t>cúlticos</a:t>
                      </a: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Princípios gerais de adoração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Repleto de tipos, símbolos e figuras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Dois símbolos: o Batismo e a Ceia do Senhor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Alcança o adorador por meio dos olhos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Apela diretamente ao coração e a consciência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Escritos de Moisés indicam os itens de sua adoração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38"/>
          <p:cNvSpPr txBox="1"/>
          <p:nvPr/>
        </p:nvSpPr>
        <p:spPr>
          <a:xfrm>
            <a:off x="1714480" y="214290"/>
            <a:ext cx="69294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ELEMENTOS DE CULTO</a:t>
            </a:r>
            <a:endParaRPr lang="pt-BR" sz="4400" b="1" dirty="0">
              <a:solidFill>
                <a:schemeClr val="bg1"/>
              </a:solidFill>
            </a:endParaRPr>
          </a:p>
          <a:p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3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3289" y="138944"/>
            <a:ext cx="647183" cy="864096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14282" y="1714488"/>
          <a:ext cx="8786874" cy="4786345"/>
        </p:xfrm>
        <a:graphic>
          <a:graphicData uri="http://schemas.openxmlformats.org/drawingml/2006/table">
            <a:tbl>
              <a:tblPr/>
              <a:tblGrid>
                <a:gridCol w="4393437"/>
                <a:gridCol w="4393437"/>
              </a:tblGrid>
              <a:tr h="788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400" b="1" dirty="0">
                          <a:latin typeface="Calibri"/>
                          <a:ea typeface="Calibri"/>
                          <a:cs typeface="Times New Roman"/>
                        </a:rPr>
                        <a:t>ANTIGO TESTAMENTO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400" b="1" dirty="0">
                          <a:latin typeface="Calibri"/>
                          <a:ea typeface="Calibri"/>
                          <a:cs typeface="Times New Roman"/>
                        </a:rPr>
                        <a:t>NOVO TESTAMENTO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Rico manual de procedimentos </a:t>
                      </a:r>
                      <a:r>
                        <a:rPr lang="pt-BR" sz="2000" b="1" dirty="0" err="1">
                          <a:latin typeface="Calibri"/>
                          <a:ea typeface="Calibri"/>
                          <a:cs typeface="Times New Roman"/>
                        </a:rPr>
                        <a:t>cúlticos</a:t>
                      </a: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Princípios gerais de adoração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Repleto de tipos, símbolos e figuras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Dois símbolos: o Batismo e a Ceia do Senhor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Alcança o adorador por meio dos olhos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Apela diretamente ao coração e a consciência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Escritos de Moisés indicam os itens de sua adoração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Alguns textos e passagens isolados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38"/>
          <p:cNvSpPr txBox="1"/>
          <p:nvPr/>
        </p:nvSpPr>
        <p:spPr>
          <a:xfrm>
            <a:off x="1714480" y="214290"/>
            <a:ext cx="69294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ELEMENTOS DE CULTO</a:t>
            </a:r>
            <a:endParaRPr lang="pt-BR" sz="4400" b="1" dirty="0">
              <a:solidFill>
                <a:schemeClr val="bg1"/>
              </a:solidFill>
            </a:endParaRPr>
          </a:p>
          <a:p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3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3289" y="138944"/>
            <a:ext cx="647183" cy="86409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71472" y="1355459"/>
            <a:ext cx="818869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b="1" dirty="0" smtClean="0"/>
              <a:t>	A carta pastoral da IPB apresenta uma lista dos Elementos de Culto conforme encontrados na Palavra de Deus:</a:t>
            </a:r>
          </a:p>
          <a:p>
            <a:pPr marL="987425" lvl="0" indent="-457200">
              <a:spcAft>
                <a:spcPts val="600"/>
              </a:spcAft>
              <a:buFont typeface="+mj-lt"/>
              <a:buAutoNum type="arabicPeriod"/>
            </a:pPr>
            <a:r>
              <a:rPr lang="pt-BR" sz="2400" b="1" dirty="0" smtClean="0"/>
              <a:t>Orações</a:t>
            </a:r>
          </a:p>
          <a:p>
            <a:pPr marL="987425" lvl="0" indent="-457200">
              <a:spcAft>
                <a:spcPts val="600"/>
              </a:spcAft>
              <a:buFont typeface="+mj-lt"/>
              <a:buAutoNum type="arabicPeriod"/>
            </a:pPr>
            <a:r>
              <a:rPr lang="pt-BR" sz="2400" b="1" dirty="0" smtClean="0"/>
              <a:t>Leitura da Palavra de Deus</a:t>
            </a:r>
          </a:p>
          <a:p>
            <a:pPr marL="987425" lvl="0" indent="-457200">
              <a:spcAft>
                <a:spcPts val="600"/>
              </a:spcAft>
              <a:buFont typeface="+mj-lt"/>
              <a:buAutoNum type="arabicPeriod"/>
            </a:pPr>
            <a:r>
              <a:rPr lang="pt-BR" sz="2400" b="1" dirty="0" smtClean="0"/>
              <a:t>Pregação da Palavra de Deus</a:t>
            </a:r>
          </a:p>
          <a:p>
            <a:pPr marL="987425" lvl="0" indent="-457200">
              <a:spcAft>
                <a:spcPts val="600"/>
              </a:spcAft>
              <a:buFont typeface="+mj-lt"/>
              <a:buAutoNum type="arabicPeriod"/>
            </a:pPr>
            <a:r>
              <a:rPr lang="pt-BR" sz="2400" b="1" dirty="0" smtClean="0"/>
              <a:t>Cantar salmos, hinos e cânticos espirituais ou sagrados</a:t>
            </a:r>
          </a:p>
          <a:p>
            <a:pPr marL="987425" lvl="0" indent="-457200">
              <a:spcAft>
                <a:spcPts val="600"/>
              </a:spcAft>
              <a:buFont typeface="+mj-lt"/>
              <a:buAutoNum type="arabicPeriod"/>
            </a:pPr>
            <a:r>
              <a:rPr lang="pt-BR" sz="2400" b="1" dirty="0" smtClean="0"/>
              <a:t>Celebração da ceia (quando houver)</a:t>
            </a:r>
          </a:p>
          <a:p>
            <a:pPr marL="987425" lvl="0" indent="-457200">
              <a:spcAft>
                <a:spcPts val="600"/>
              </a:spcAft>
              <a:buFont typeface="+mj-lt"/>
              <a:buAutoNum type="arabicPeriod"/>
            </a:pPr>
            <a:r>
              <a:rPr lang="pt-BR" sz="2400" b="1" dirty="0" err="1" smtClean="0"/>
              <a:t>Ministração</a:t>
            </a:r>
            <a:r>
              <a:rPr lang="pt-BR" sz="2400" b="1" dirty="0" smtClean="0"/>
              <a:t> do batismo (quando houver)</a:t>
            </a:r>
          </a:p>
          <a:p>
            <a:pPr marL="987425" lvl="0" indent="-457200">
              <a:spcAft>
                <a:spcPts val="600"/>
              </a:spcAft>
              <a:buFont typeface="+mj-lt"/>
              <a:buAutoNum type="arabicPeriod"/>
            </a:pPr>
            <a:r>
              <a:rPr lang="pt-BR" sz="2400" b="1" dirty="0" smtClean="0"/>
              <a:t>Juramentos religiosos</a:t>
            </a:r>
          </a:p>
          <a:p>
            <a:pPr marL="987425" lvl="0" indent="-457200">
              <a:spcAft>
                <a:spcPts val="600"/>
              </a:spcAft>
              <a:buFont typeface="+mj-lt"/>
              <a:buAutoNum type="arabicPeriod"/>
            </a:pPr>
            <a:r>
              <a:rPr lang="pt-BR" sz="2400" b="1" dirty="0" smtClean="0"/>
              <a:t>Votos, jejuns solenes e ações de graças em ocasiões especiais</a:t>
            </a:r>
          </a:p>
          <a:p>
            <a:pPr marL="987425" indent="-457200">
              <a:spcAft>
                <a:spcPts val="600"/>
              </a:spcAft>
              <a:buFont typeface="+mj-lt"/>
              <a:buAutoNum type="arabicPeriod"/>
            </a:pPr>
            <a:r>
              <a:rPr lang="pt-BR" sz="2400" b="1" dirty="0" smtClean="0"/>
              <a:t>Ofertas</a:t>
            </a:r>
            <a:endParaRPr lang="pt-BR" sz="2400" dirty="0" smtClean="0"/>
          </a:p>
        </p:txBody>
      </p:sp>
      <p:sp>
        <p:nvSpPr>
          <p:cNvPr id="7" name="TextBox 38"/>
          <p:cNvSpPr txBox="1"/>
          <p:nvPr/>
        </p:nvSpPr>
        <p:spPr>
          <a:xfrm>
            <a:off x="1714480" y="214290"/>
            <a:ext cx="69294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ELEMENTOS DE CULTO</a:t>
            </a:r>
            <a:endParaRPr lang="pt-BR" sz="4400" b="1" dirty="0">
              <a:solidFill>
                <a:schemeClr val="bg1"/>
              </a:solidFill>
            </a:endParaRPr>
          </a:p>
          <a:p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39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14480" y="214290"/>
            <a:ext cx="69294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CIRCUNSTÂNCIAS</a:t>
            </a:r>
            <a:endParaRPr lang="pt-BR" sz="4400" b="1" dirty="0">
              <a:solidFill>
                <a:schemeClr val="bg1"/>
              </a:solidFill>
            </a:endParaRPr>
          </a:p>
          <a:p>
            <a:endParaRPr lang="pt-BR" sz="4400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3289" y="138944"/>
            <a:ext cx="647183" cy="86409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71472" y="1550996"/>
            <a:ext cx="81886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 Confissão de Fé de </a:t>
            </a:r>
            <a:r>
              <a:rPr lang="pt-BR" sz="2400" dirty="0" err="1" smtClean="0"/>
              <a:t>Westminster</a:t>
            </a:r>
            <a:r>
              <a:rPr lang="pt-BR" sz="2400" dirty="0" smtClean="0"/>
              <a:t>, cap. I item VI</a:t>
            </a:r>
          </a:p>
          <a:p>
            <a:endParaRPr lang="pt-BR" sz="2400" dirty="0" smtClean="0"/>
          </a:p>
          <a:p>
            <a:r>
              <a:rPr lang="pt-BR" sz="2400" dirty="0" smtClean="0"/>
              <a:t>Quais circunstâncias podem ser relacionadas?</a:t>
            </a:r>
          </a:p>
          <a:p>
            <a:endParaRPr lang="pt-BR" sz="2400" dirty="0" smtClean="0"/>
          </a:p>
        </p:txBody>
      </p:sp>
      <p:pic>
        <p:nvPicPr>
          <p:cNvPr id="8194" name="Picture 2" descr="http://www.modacasual33.com/wp-content/uploads/2013/12/microfone-shure-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929197"/>
            <a:ext cx="1857388" cy="1857389"/>
          </a:xfrm>
          <a:prstGeom prst="rect">
            <a:avLst/>
          </a:prstGeom>
          <a:noFill/>
        </p:spPr>
      </p:pic>
      <p:pic>
        <p:nvPicPr>
          <p:cNvPr id="8196" name="Picture 4" descr="http://mlb-s2-p.mlstatic.com/mesa-de-som-amplificada-behringer-pmp5000-som-profissional-13947-MLB2862534944_072012-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56567" y="4205336"/>
            <a:ext cx="3116027" cy="2581250"/>
          </a:xfrm>
          <a:prstGeom prst="rect">
            <a:avLst/>
          </a:prstGeom>
          <a:noFill/>
        </p:spPr>
      </p:pic>
      <p:pic>
        <p:nvPicPr>
          <p:cNvPr id="8198" name="Picture 6" descr="http://mlb-s2-p.mlstatic.com/bancos-para-igrejas-valor-do-metro-linear-modelo-simples-14634-MLB192138605_352-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4842601"/>
            <a:ext cx="3143272" cy="1872547"/>
          </a:xfrm>
          <a:prstGeom prst="rect">
            <a:avLst/>
          </a:prstGeom>
          <a:noFill/>
        </p:spPr>
      </p:pic>
      <p:pic>
        <p:nvPicPr>
          <p:cNvPr id="8200" name="Picture 8" descr="http://4.bp.blogspot.com/-81uFNIKzjf8/T6hZQwwP-jI/AAAAAAAACLU/yLMXdDMuwsk/s1600/mesa+de+santa+ceia+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1255" y="2919452"/>
            <a:ext cx="2583357" cy="1938308"/>
          </a:xfrm>
          <a:prstGeom prst="rect">
            <a:avLst/>
          </a:prstGeom>
          <a:noFill/>
        </p:spPr>
      </p:pic>
      <p:pic>
        <p:nvPicPr>
          <p:cNvPr id="16" name="Imagem 15" descr="relogios de parede 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43702" y="1428736"/>
            <a:ext cx="2500330" cy="2500330"/>
          </a:xfrm>
          <a:prstGeom prst="rect">
            <a:avLst/>
          </a:prstGeom>
        </p:spPr>
      </p:pic>
      <p:pic>
        <p:nvPicPr>
          <p:cNvPr id="8216" name="Picture 24" descr="http://wallpaper.ultradownloads.com.br/69342_Papel-de-Parede-Instrumentos-Musicais_1280x80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25760" y="2898584"/>
            <a:ext cx="3132124" cy="1959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9639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71406" y="1209058"/>
            <a:ext cx="6715172" cy="24288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14480" y="214290"/>
            <a:ext cx="69294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CIRCUNSTÂNCIAS</a:t>
            </a:r>
            <a:endParaRPr lang="pt-BR" sz="4400" b="1" dirty="0">
              <a:solidFill>
                <a:schemeClr val="bg1"/>
              </a:solidFill>
            </a:endParaRPr>
          </a:p>
          <a:p>
            <a:endParaRPr lang="pt-BR" sz="4400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3289" y="138944"/>
            <a:ext cx="647183" cy="86409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71472" y="2101042"/>
            <a:ext cx="81886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atin typeface="Brush Script MT" pitchFamily="66" charset="0"/>
              </a:rPr>
              <a:t>   Elementos x Circunstâncias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r>
              <a:rPr lang="pt-BR" sz="3200" dirty="0" smtClean="0"/>
              <a:t>As controvérsias atuais</a:t>
            </a:r>
          </a:p>
        </p:txBody>
      </p:sp>
      <p:sp>
        <p:nvSpPr>
          <p:cNvPr id="8" name="Retângulo 7"/>
          <p:cNvSpPr/>
          <p:nvPr/>
        </p:nvSpPr>
        <p:spPr>
          <a:xfrm>
            <a:off x="1000100" y="1357298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928926" y="1071546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928794" y="1214422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072066" y="2637818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072066" y="1280496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000100" y="2566380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000496" y="2857496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995295" y="1142984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2928926" y="2857496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71406" y="1994876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6281311" y="1994876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28794" y="2709256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http://2.bp.blogspot.com/_rE4gigbpibg/SoDNfVxyb8I/AAAAAAAAAR4/Uf7woQ668so/s1600/gc2kb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5" y="3579841"/>
            <a:ext cx="4357718" cy="3135307"/>
          </a:xfrm>
          <a:prstGeom prst="rect">
            <a:avLst/>
          </a:prstGeom>
          <a:noFill/>
        </p:spPr>
      </p:pic>
      <p:sp>
        <p:nvSpPr>
          <p:cNvPr id="6148" name="AutoShape 4" descr="https://feump.files.wordpress.com/2011/04/joelh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9639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14480" y="214290"/>
            <a:ext cx="692948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</a:rPr>
              <a:t>CONCLUSÃO </a:t>
            </a:r>
            <a:r>
              <a:rPr lang="pt-BR" sz="4400" b="1" dirty="0">
                <a:solidFill>
                  <a:schemeClr val="bg1"/>
                </a:solidFill>
              </a:rPr>
              <a:t>E APLICAÇÃO</a:t>
            </a:r>
          </a:p>
          <a:p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3289" y="138944"/>
            <a:ext cx="647183" cy="864096"/>
          </a:xfrm>
          <a:prstGeom prst="rect">
            <a:avLst/>
          </a:prstGeom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652788" y="1744886"/>
            <a:ext cx="7776864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200"/>
              </a:spcAft>
              <a:buNone/>
              <a:defRPr/>
            </a:pPr>
            <a:r>
              <a:rPr lang="pt-BR" sz="2800" dirty="0" smtClean="0"/>
              <a:t>A aplicação do Princípio Regulador do Culto leva-nos à confiável posição de estarmos debaixo da vontade do Senhor. </a:t>
            </a:r>
          </a:p>
          <a:p>
            <a:pPr marL="0" indent="0" algn="just">
              <a:spcAft>
                <a:spcPts val="1200"/>
              </a:spcAft>
              <a:buNone/>
              <a:defRPr/>
            </a:pPr>
            <a:r>
              <a:rPr lang="pt-BR" sz="2800" dirty="0" smtClean="0"/>
              <a:t>Por este princípio aprendemos das Escrituras que Deus estabeleceu os elementos através dos quais Ele quer ser adorado no culto público. </a:t>
            </a:r>
          </a:p>
          <a:p>
            <a:pPr marL="0" indent="0" algn="just">
              <a:spcAft>
                <a:spcPts val="1200"/>
              </a:spcAft>
              <a:buNone/>
              <a:defRPr/>
            </a:pPr>
            <a:r>
              <a:rPr lang="pt-BR" sz="2800" dirty="0" smtClean="0"/>
              <a:t>Mas para o bom andamento do culto existem circunstâncias que dizem respeito aos passos envolvidos na implementação e aplicação dos elementos e são dependentes destes.</a:t>
            </a:r>
            <a:endParaRPr lang="pt-BR" sz="2800" dirty="0" smtClean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39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7058" y="-27384"/>
            <a:ext cx="9171058" cy="6885384"/>
          </a:xfrm>
          <a:prstGeom prst="rect">
            <a:avLst/>
          </a:prstGeom>
          <a:solidFill>
            <a:srgbClr val="2A92D0"/>
          </a:solidFill>
          <a:ln>
            <a:solidFill>
              <a:srgbClr val="2A92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21415" y="186272"/>
            <a:ext cx="76082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+mj-lt"/>
              </a:rPr>
              <a:t>TEOLOGIA </a:t>
            </a:r>
            <a:r>
              <a:rPr lang="pt-BR" sz="4400" b="1" dirty="0">
                <a:solidFill>
                  <a:schemeClr val="bg1"/>
                </a:solidFill>
                <a:latin typeface="+mj-lt"/>
              </a:rPr>
              <a:t>&amp; PRÁTICA DE CULTO</a:t>
            </a:r>
          </a:p>
          <a:p>
            <a:endParaRPr lang="pt-BR" sz="4400" dirty="0">
              <a:solidFill>
                <a:schemeClr val="bg1"/>
              </a:solidFill>
              <a:latin typeface="+mj-lt"/>
              <a:cs typeface="Myriad Arabic" pitchFamily="50" charset="-78"/>
            </a:endParaRPr>
          </a:p>
        </p:txBody>
      </p:sp>
      <p:sp>
        <p:nvSpPr>
          <p:cNvPr id="8" name="Rectangle 33"/>
          <p:cNvSpPr/>
          <p:nvPr/>
        </p:nvSpPr>
        <p:spPr>
          <a:xfrm>
            <a:off x="2411760" y="2276872"/>
            <a:ext cx="4209198" cy="2079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600" b="1" dirty="0">
                <a:solidFill>
                  <a:schemeClr val="bg1"/>
                </a:solidFill>
                <a:latin typeface="+mj-lt"/>
              </a:rPr>
              <a:t>FIM</a:t>
            </a:r>
          </a:p>
        </p:txBody>
      </p:sp>
    </p:spTree>
    <p:extLst>
      <p:ext uri="{BB962C8B-B14F-4D97-AF65-F5344CB8AC3E}">
        <p14:creationId xmlns:p14="http://schemas.microsoft.com/office/powerpoint/2010/main" xmlns="" val="255086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51920" y="836712"/>
            <a:ext cx="5292080" cy="3600400"/>
          </a:xfrm>
          <a:prstGeom prst="rect">
            <a:avLst/>
          </a:prstGeom>
          <a:solidFill>
            <a:srgbClr val="63C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3C8DB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098" y="332656"/>
            <a:ext cx="3932861" cy="4978644"/>
          </a:xfrm>
          <a:prstGeom prst="rect">
            <a:avLst/>
          </a:prstGeom>
        </p:spPr>
      </p:pic>
      <p:sp>
        <p:nvSpPr>
          <p:cNvPr id="9" name="TextBox 11"/>
          <p:cNvSpPr txBox="1"/>
          <p:nvPr/>
        </p:nvSpPr>
        <p:spPr>
          <a:xfrm>
            <a:off x="3929058" y="1214422"/>
            <a:ext cx="521494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Lição 3</a:t>
            </a:r>
          </a:p>
          <a:p>
            <a:pPr algn="ctr">
              <a:spcAft>
                <a:spcPts val="1200"/>
              </a:spcAft>
            </a:pPr>
            <a:r>
              <a:rPr lang="pt-BR" sz="3600" b="1" dirty="0" smtClean="0">
                <a:solidFill>
                  <a:schemeClr val="bg1"/>
                </a:solidFill>
              </a:rPr>
              <a:t>O conteúdo do culto          - os elementos e circunstâncias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II Re 16.10-18; </a:t>
            </a:r>
            <a:r>
              <a:rPr lang="pt-BR" sz="2800" b="1" dirty="0" err="1" smtClean="0">
                <a:solidFill>
                  <a:schemeClr val="bg1"/>
                </a:solidFill>
              </a:rPr>
              <a:t>Mt</a:t>
            </a:r>
            <a:r>
              <a:rPr lang="pt-BR" sz="2800" b="1" dirty="0" smtClean="0">
                <a:solidFill>
                  <a:schemeClr val="bg1"/>
                </a:solidFill>
              </a:rPr>
              <a:t> 15.1-9; Is 29.13</a:t>
            </a:r>
            <a:endParaRPr lang="pt-BR" sz="2800" b="1" dirty="0">
              <a:solidFill>
                <a:schemeClr val="bg1"/>
              </a:solidFill>
            </a:endParaRPr>
          </a:p>
          <a:p>
            <a:pPr algn="ctr"/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395535" y="557214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spc="-150" dirty="0">
                <a:solidFill>
                  <a:srgbClr val="2C91D0"/>
                </a:solidFill>
              </a:rPr>
              <a:t>As crenças e o jeito presbiteriano de adoração</a:t>
            </a:r>
          </a:p>
          <a:p>
            <a:pPr algn="r"/>
            <a:endParaRPr lang="pt-BR" sz="3600" spc="-150" dirty="0">
              <a:solidFill>
                <a:srgbClr val="2A92D0"/>
              </a:solidFill>
              <a:latin typeface="+mj-lt"/>
              <a:cs typeface="Myriad Arabic" pitchFamily="50" charset="-78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395536" y="5157192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latin typeface="+mj-lt"/>
              </a:rPr>
              <a:t>TEOLOGIA &amp; PRÁTICA DE </a:t>
            </a:r>
            <a:r>
              <a:rPr lang="pt-BR" sz="3200" b="1" dirty="0" smtClean="0">
                <a:solidFill>
                  <a:schemeClr val="bg1"/>
                </a:solidFill>
                <a:latin typeface="+mj-lt"/>
              </a:rPr>
              <a:t>CULTO</a:t>
            </a:r>
            <a:endParaRPr lang="pt-BR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0"/>
          <p:cNvSpPr/>
          <p:nvPr/>
        </p:nvSpPr>
        <p:spPr>
          <a:xfrm>
            <a:off x="404990" y="6218148"/>
            <a:ext cx="85427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+mj-lt"/>
              </a:rPr>
              <a:t>Eber </a:t>
            </a:r>
            <a:r>
              <a:rPr lang="pt-BR" sz="2000" dirty="0" err="1" smtClean="0">
                <a:solidFill>
                  <a:schemeClr val="bg1"/>
                </a:solidFill>
                <a:latin typeface="+mj-lt"/>
              </a:rPr>
              <a:t>Hávila</a:t>
            </a:r>
            <a:r>
              <a:rPr lang="pt-BR" sz="2000" dirty="0" smtClean="0">
                <a:solidFill>
                  <a:schemeClr val="bg1"/>
                </a:solidFill>
                <a:latin typeface="+mj-lt"/>
              </a:rPr>
              <a:t> Rose e Cecília Finotti </a:t>
            </a:r>
            <a:r>
              <a:rPr lang="pt-BR" sz="2000" dirty="0" err="1" smtClean="0">
                <a:solidFill>
                  <a:schemeClr val="bg1"/>
                </a:solidFill>
                <a:latin typeface="+mj-lt"/>
              </a:rPr>
              <a:t>Nishikawa</a:t>
            </a:r>
            <a:r>
              <a:rPr lang="pt-BR" sz="2000" dirty="0" smtClean="0">
                <a:solidFill>
                  <a:schemeClr val="bg1"/>
                </a:solidFill>
                <a:latin typeface="+mj-lt"/>
              </a:rPr>
              <a:t> Almeida </a:t>
            </a:r>
            <a:endParaRPr lang="pt-BR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257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375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2" grpId="0" build="p"/>
      <p:bldP spid="13" grpId="0" build="p"/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285984" y="154796"/>
            <a:ext cx="46434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INTRODUÇÃO</a:t>
            </a:r>
            <a:endParaRPr lang="pt-BR" sz="4400" b="1" dirty="0">
              <a:solidFill>
                <a:schemeClr val="bg1"/>
              </a:solidFill>
            </a:endParaRPr>
          </a:p>
          <a:p>
            <a:pPr algn="ctr"/>
            <a:endParaRPr lang="pt-BR" sz="4400" b="1" dirty="0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3289" y="138944"/>
            <a:ext cx="647183" cy="86409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57158" y="1629495"/>
            <a:ext cx="85011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600" b="1" dirty="0" smtClean="0"/>
              <a:t>CFW: CAPÍTULO XXI - DO CULTO RELIGIOSO E DO DOMINGO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7158" y="3793530"/>
            <a:ext cx="85725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/>
              <a:t>mas o modo aceitável de adorar o verdadeiro Deus é instituído por ele mesmo e tão limitado pela sua vontade revelada, que não deve ser adorado segundo as imaginações e invenções dos homens ou sugestões de Satanás nem sob qualquer representação visível ou de qualquer outro modo não prescrito nas Santas Escrituras.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7158" y="2214554"/>
            <a:ext cx="850112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/>
              <a:t>I. A luz da natureza mostra que há um Deus que tem domínio e soberania sobre tudo, que é bom e faz bem a todos, e que, portanto, deve ser temido, amado, louvado, invocado, crido e servido de todo o coração, de toda a alma e de toda a força; </a:t>
            </a:r>
          </a:p>
        </p:txBody>
      </p:sp>
    </p:spTree>
    <p:extLst>
      <p:ext uri="{BB962C8B-B14F-4D97-AF65-F5344CB8AC3E}">
        <p14:creationId xmlns:p14="http://schemas.microsoft.com/office/powerpoint/2010/main" xmlns="" val="359639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285984" y="154796"/>
            <a:ext cx="3857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MOTIVAÇÃO</a:t>
            </a:r>
            <a:endParaRPr lang="pt-BR" sz="4400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3289" y="138944"/>
            <a:ext cx="647183" cy="86409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42844" y="1857364"/>
            <a:ext cx="278608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BR" sz="2800" dirty="0" smtClean="0"/>
              <a:t>Nos força a procurar a </a:t>
            </a:r>
            <a:r>
              <a:rPr lang="pt-BR" sz="2800" dirty="0" err="1" smtClean="0"/>
              <a:t>di-reção</a:t>
            </a:r>
            <a:r>
              <a:rPr lang="pt-BR" sz="2800" dirty="0" smtClean="0"/>
              <a:t> de Deus para o culto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BR" sz="2800" dirty="0" smtClean="0"/>
              <a:t>Segurança de estarmos debaixo da vontade do Senhor e não nos desviarmos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BR" sz="2800" dirty="0" smtClean="0"/>
              <a:t>Cl 2.20-23</a:t>
            </a:r>
          </a:p>
        </p:txBody>
      </p:sp>
      <p:pic>
        <p:nvPicPr>
          <p:cNvPr id="14338" name="Picture 2" descr="http://perlbal.hi-pi.com/blog-images/2034518/gd/134192304821/A-direcao-de-Deus-e-melho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28017" y="1928802"/>
            <a:ext cx="6416015" cy="4786347"/>
          </a:xfrm>
          <a:prstGeom prst="rect">
            <a:avLst/>
          </a:prstGeom>
          <a:noFill/>
        </p:spPr>
      </p:pic>
      <p:pic>
        <p:nvPicPr>
          <p:cNvPr id="14340" name="Picture 4" descr="http://4.bp.blogspot.com/-0HqEfyBvr7c/UnpKvRwVaZI/AAAAAAAAJCw/7GmL5SFiNYU/s1600/1390633_671348919555545_164731729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-3214734"/>
            <a:ext cx="4000528" cy="3011414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928662" y="1285860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 que nos leva a aplicar o Princípio Regulador do Culto?</a:t>
            </a:r>
          </a:p>
        </p:txBody>
      </p:sp>
    </p:spTree>
    <p:extLst>
      <p:ext uri="{BB962C8B-B14F-4D97-AF65-F5344CB8AC3E}">
        <p14:creationId xmlns:p14="http://schemas.microsoft.com/office/powerpoint/2010/main" xmlns="" val="359639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14480" y="214290"/>
            <a:ext cx="69294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ELEMENTOS DE CULTO</a:t>
            </a:r>
            <a:endParaRPr lang="pt-BR" sz="4400" b="1" dirty="0">
              <a:solidFill>
                <a:schemeClr val="bg1"/>
              </a:solidFill>
            </a:endParaRPr>
          </a:p>
          <a:p>
            <a:endParaRPr lang="pt-BR" sz="4400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3289" y="138944"/>
            <a:ext cx="647183" cy="86409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643042" y="1214422"/>
            <a:ext cx="385765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São aquelas atividades determinadas pelas Escrituras nas quais o povo de Deus reunido se engaja com o propósito de adorá-lo. São as partes deste, sujeitos ao Princípio Regulador do Culto.</a:t>
            </a:r>
          </a:p>
        </p:txBody>
      </p:sp>
      <p:pic>
        <p:nvPicPr>
          <p:cNvPr id="12290" name="Picture 2" descr="http://4.bp.blogspot.com/-LqGhuKmWMqI/Tt4kWLOuLKI/AAAAAAAAEqM/1rbdjSwnmao/s1600/puritanos+ora%25C3%25A7%25C3%25A3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-1943099"/>
            <a:ext cx="3201979" cy="2126314"/>
          </a:xfrm>
          <a:prstGeom prst="rect">
            <a:avLst/>
          </a:prstGeom>
          <a:noFill/>
        </p:spPr>
      </p:pic>
      <p:pic>
        <p:nvPicPr>
          <p:cNvPr id="12292" name="Picture 4" descr="http://4.bp.blogspot.com/-kNF4h7uzBcA/UjCKkZFC8WI/AAAAAAAAAeE/Pmw0QkdZNMo/s1600/Jesus+%25C3%25A9+Deus+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1214421"/>
            <a:ext cx="3714744" cy="2787247"/>
          </a:xfrm>
          <a:prstGeom prst="rect">
            <a:avLst/>
          </a:prstGeom>
          <a:noFill/>
        </p:spPr>
      </p:pic>
      <p:pic>
        <p:nvPicPr>
          <p:cNvPr id="12294" name="Picture 6" descr="http://files.vidascomproposito.webnode.com.br/200000258-b70c4b805e/predicando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500098" y="1192153"/>
            <a:ext cx="2201847" cy="3308417"/>
          </a:xfrm>
          <a:prstGeom prst="rect">
            <a:avLst/>
          </a:prstGeom>
          <a:noFill/>
        </p:spPr>
      </p:pic>
      <p:pic>
        <p:nvPicPr>
          <p:cNvPr id="12296" name="Picture 8" descr="http://fscomps.fotosearch.com/compc/CSP/CSP371/k371273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732" y="-1785974"/>
            <a:ext cx="2357424" cy="1671152"/>
          </a:xfrm>
          <a:prstGeom prst="rect">
            <a:avLst/>
          </a:prstGeom>
          <a:noFill/>
        </p:spPr>
      </p:pic>
      <p:pic>
        <p:nvPicPr>
          <p:cNvPr id="11" name="Picture 2" descr="C:\Dados\Eber\evang\Música\Coral IPN\Fotos\IMG_4761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9256" y="3964810"/>
            <a:ext cx="3714744" cy="2786058"/>
          </a:xfrm>
          <a:prstGeom prst="rect">
            <a:avLst/>
          </a:prstGeom>
          <a:noFill/>
        </p:spPr>
      </p:pic>
      <p:pic>
        <p:nvPicPr>
          <p:cNvPr id="12298" name="Picture 10" descr="http://www.infoescola.com/wp-content/uploads/2012/03/santa-cei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32" y="4214842"/>
            <a:ext cx="5429288" cy="2560885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/>
        </p:nvSpPr>
        <p:spPr>
          <a:xfrm>
            <a:off x="1643042" y="3681715"/>
            <a:ext cx="30003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Busca da simplicidade</a:t>
            </a:r>
          </a:p>
        </p:txBody>
      </p:sp>
    </p:spTree>
    <p:extLst>
      <p:ext uri="{BB962C8B-B14F-4D97-AF65-F5344CB8AC3E}">
        <p14:creationId xmlns:p14="http://schemas.microsoft.com/office/powerpoint/2010/main" xmlns="" val="359639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3289" y="138944"/>
            <a:ext cx="647183" cy="864096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14282" y="1714488"/>
          <a:ext cx="8786874" cy="4786345"/>
        </p:xfrm>
        <a:graphic>
          <a:graphicData uri="http://schemas.openxmlformats.org/drawingml/2006/table">
            <a:tbl>
              <a:tblPr/>
              <a:tblGrid>
                <a:gridCol w="4393437"/>
                <a:gridCol w="4393437"/>
              </a:tblGrid>
              <a:tr h="788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400" b="1" dirty="0">
                          <a:latin typeface="Calibri"/>
                          <a:ea typeface="Calibri"/>
                          <a:cs typeface="Times New Roman"/>
                        </a:rPr>
                        <a:t>ANTIGO TESTAMENTO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400" b="1" dirty="0">
                          <a:latin typeface="Calibri"/>
                          <a:ea typeface="Calibri"/>
                          <a:cs typeface="Times New Roman"/>
                        </a:rPr>
                        <a:t>NOVO TESTAMENTO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38"/>
          <p:cNvSpPr txBox="1"/>
          <p:nvPr/>
        </p:nvSpPr>
        <p:spPr>
          <a:xfrm>
            <a:off x="1714480" y="214290"/>
            <a:ext cx="69294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ELEMENTOS DE CULTO</a:t>
            </a:r>
            <a:endParaRPr lang="pt-BR" sz="4400" b="1" dirty="0">
              <a:solidFill>
                <a:schemeClr val="bg1"/>
              </a:solidFill>
            </a:endParaRPr>
          </a:p>
          <a:p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3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3289" y="138944"/>
            <a:ext cx="647183" cy="864096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14282" y="1714488"/>
          <a:ext cx="8786874" cy="4786345"/>
        </p:xfrm>
        <a:graphic>
          <a:graphicData uri="http://schemas.openxmlformats.org/drawingml/2006/table">
            <a:tbl>
              <a:tblPr/>
              <a:tblGrid>
                <a:gridCol w="4393437"/>
                <a:gridCol w="4393437"/>
              </a:tblGrid>
              <a:tr h="788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400" b="1" dirty="0">
                          <a:latin typeface="Calibri"/>
                          <a:ea typeface="Calibri"/>
                          <a:cs typeface="Times New Roman"/>
                        </a:rPr>
                        <a:t>ANTIGO TESTAMENTO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400" b="1" dirty="0">
                          <a:latin typeface="Calibri"/>
                          <a:ea typeface="Calibri"/>
                          <a:cs typeface="Times New Roman"/>
                        </a:rPr>
                        <a:t>NOVO TESTAMENTO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Rico manual de procedimentos </a:t>
                      </a:r>
                      <a:r>
                        <a:rPr lang="pt-BR" sz="2000" b="1" dirty="0" err="1">
                          <a:latin typeface="Calibri"/>
                          <a:ea typeface="Calibri"/>
                          <a:cs typeface="Times New Roman"/>
                        </a:rPr>
                        <a:t>cúlticos</a:t>
                      </a: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38"/>
          <p:cNvSpPr txBox="1"/>
          <p:nvPr/>
        </p:nvSpPr>
        <p:spPr>
          <a:xfrm>
            <a:off x="1714480" y="214290"/>
            <a:ext cx="69294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ELEMENTOS DE CULTO</a:t>
            </a:r>
            <a:endParaRPr lang="pt-BR" sz="4400" b="1" dirty="0">
              <a:solidFill>
                <a:schemeClr val="bg1"/>
              </a:solidFill>
            </a:endParaRPr>
          </a:p>
          <a:p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3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3289" y="138944"/>
            <a:ext cx="647183" cy="864096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14282" y="1714488"/>
          <a:ext cx="8786874" cy="4786345"/>
        </p:xfrm>
        <a:graphic>
          <a:graphicData uri="http://schemas.openxmlformats.org/drawingml/2006/table">
            <a:tbl>
              <a:tblPr/>
              <a:tblGrid>
                <a:gridCol w="4393437"/>
                <a:gridCol w="4393437"/>
              </a:tblGrid>
              <a:tr h="788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400" b="1" dirty="0">
                          <a:latin typeface="Calibri"/>
                          <a:ea typeface="Calibri"/>
                          <a:cs typeface="Times New Roman"/>
                        </a:rPr>
                        <a:t>ANTIGO TESTAMENTO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400" b="1" dirty="0">
                          <a:latin typeface="Calibri"/>
                          <a:ea typeface="Calibri"/>
                          <a:cs typeface="Times New Roman"/>
                        </a:rPr>
                        <a:t>NOVO TESTAMENTO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Rico manual de procedimentos </a:t>
                      </a:r>
                      <a:r>
                        <a:rPr lang="pt-BR" sz="2000" b="1" dirty="0" err="1">
                          <a:latin typeface="Calibri"/>
                          <a:ea typeface="Calibri"/>
                          <a:cs typeface="Times New Roman"/>
                        </a:rPr>
                        <a:t>cúlticos</a:t>
                      </a: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Princípios gerais de adoração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38"/>
          <p:cNvSpPr txBox="1"/>
          <p:nvPr/>
        </p:nvSpPr>
        <p:spPr>
          <a:xfrm>
            <a:off x="1714480" y="214290"/>
            <a:ext cx="69294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ELEMENTOS DE CULTO</a:t>
            </a:r>
            <a:endParaRPr lang="pt-BR" sz="4400" b="1" dirty="0">
              <a:solidFill>
                <a:schemeClr val="bg1"/>
              </a:solidFill>
            </a:endParaRPr>
          </a:p>
          <a:p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3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3289" y="138944"/>
            <a:ext cx="647183" cy="864096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14282" y="1714488"/>
          <a:ext cx="8786874" cy="4786345"/>
        </p:xfrm>
        <a:graphic>
          <a:graphicData uri="http://schemas.openxmlformats.org/drawingml/2006/table">
            <a:tbl>
              <a:tblPr/>
              <a:tblGrid>
                <a:gridCol w="4393437"/>
                <a:gridCol w="4393437"/>
              </a:tblGrid>
              <a:tr h="788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400" b="1" dirty="0">
                          <a:latin typeface="Calibri"/>
                          <a:ea typeface="Calibri"/>
                          <a:cs typeface="Times New Roman"/>
                        </a:rPr>
                        <a:t>ANTIGO TESTAMENTO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400" b="1" dirty="0">
                          <a:latin typeface="Calibri"/>
                          <a:ea typeface="Calibri"/>
                          <a:cs typeface="Times New Roman"/>
                        </a:rPr>
                        <a:t>NOVO TESTAMENTO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Rico manual de procedimentos </a:t>
                      </a:r>
                      <a:r>
                        <a:rPr lang="pt-BR" sz="2000" b="1" dirty="0" err="1">
                          <a:latin typeface="Calibri"/>
                          <a:ea typeface="Calibri"/>
                          <a:cs typeface="Times New Roman"/>
                        </a:rPr>
                        <a:t>cúlticos</a:t>
                      </a: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Princípios gerais de adoração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Repleto de tipos, símbolos e figuras</a:t>
                      </a: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6" marR="61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38"/>
          <p:cNvSpPr txBox="1"/>
          <p:nvPr/>
        </p:nvSpPr>
        <p:spPr>
          <a:xfrm>
            <a:off x="1714480" y="214290"/>
            <a:ext cx="69294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ELEMENTOS DE CULTO</a:t>
            </a:r>
            <a:endParaRPr lang="pt-BR" sz="4400" b="1" dirty="0">
              <a:solidFill>
                <a:schemeClr val="bg1"/>
              </a:solidFill>
            </a:endParaRPr>
          </a:p>
          <a:p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3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692</Words>
  <Application>Microsoft Office PowerPoint</Application>
  <PresentationFormat>Apresentação na tela (4:3)</PresentationFormat>
  <Paragraphs>144</Paragraphs>
  <Slides>19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</dc:title>
  <dc:creator>.</dc:creator>
  <cp:lastModifiedBy>.</cp:lastModifiedBy>
  <cp:revision>18</cp:revision>
  <dcterms:created xsi:type="dcterms:W3CDTF">2015-02-07T20:15:11Z</dcterms:created>
  <dcterms:modified xsi:type="dcterms:W3CDTF">2015-02-28T16:51:33Z</dcterms:modified>
</cp:coreProperties>
</file>