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70" r:id="rId7"/>
    <p:sldId id="263" r:id="rId8"/>
    <p:sldId id="273" r:id="rId9"/>
    <p:sldId id="264" r:id="rId10"/>
    <p:sldId id="271" r:id="rId11"/>
    <p:sldId id="272" r:id="rId12"/>
    <p:sldId id="276" r:id="rId13"/>
    <p:sldId id="265" r:id="rId14"/>
    <p:sldId id="266" r:id="rId15"/>
    <p:sldId id="269" r:id="rId16"/>
    <p:sldId id="267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D65438A-4615-4585-A30C-C48377618594}" type="datetimeFigureOut">
              <a:rPr lang="pt-BR" smtClean="0"/>
              <a:pPr/>
              <a:t>28/04/2014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A302668-9390-4686-8689-208F78C03C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438A-4615-4585-A30C-C48377618594}" type="datetimeFigureOut">
              <a:rPr lang="pt-BR" smtClean="0"/>
              <a:pPr/>
              <a:t>28/04/2014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668-9390-4686-8689-208F78C03C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438A-4615-4585-A30C-C48377618594}" type="datetimeFigureOut">
              <a:rPr lang="pt-BR" smtClean="0"/>
              <a:pPr/>
              <a:t>28/04/2014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668-9390-4686-8689-208F78C03C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438A-4615-4585-A30C-C48377618594}" type="datetimeFigureOut">
              <a:rPr lang="pt-BR" smtClean="0"/>
              <a:pPr/>
              <a:t>28/04/2014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668-9390-4686-8689-208F78C03C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438A-4615-4585-A30C-C48377618594}" type="datetimeFigureOut">
              <a:rPr lang="pt-BR" smtClean="0"/>
              <a:pPr/>
              <a:t>28/04/2014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668-9390-4686-8689-208F78C03C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438A-4615-4585-A30C-C48377618594}" type="datetimeFigureOut">
              <a:rPr lang="pt-BR" smtClean="0"/>
              <a:pPr/>
              <a:t>28/04/2014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668-9390-4686-8689-208F78C03C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65438A-4615-4585-A30C-C48377618594}" type="datetimeFigureOut">
              <a:rPr lang="pt-BR" smtClean="0"/>
              <a:pPr/>
              <a:t>28/04/2014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302668-9390-4686-8689-208F78C03C7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D65438A-4615-4585-A30C-C48377618594}" type="datetimeFigureOut">
              <a:rPr lang="pt-BR" smtClean="0"/>
              <a:pPr/>
              <a:t>28/04/2014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A302668-9390-4686-8689-208F78C03C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438A-4615-4585-A30C-C48377618594}" type="datetimeFigureOut">
              <a:rPr lang="pt-BR" smtClean="0"/>
              <a:pPr/>
              <a:t>28/04/2014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668-9390-4686-8689-208F78C03C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438A-4615-4585-A30C-C48377618594}" type="datetimeFigureOut">
              <a:rPr lang="pt-BR" smtClean="0"/>
              <a:pPr/>
              <a:t>28/04/2014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668-9390-4686-8689-208F78C03C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438A-4615-4585-A30C-C48377618594}" type="datetimeFigureOut">
              <a:rPr lang="pt-BR" smtClean="0"/>
              <a:pPr/>
              <a:t>28/04/2014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668-9390-4686-8689-208F78C03C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D65438A-4615-4585-A30C-C48377618594}" type="datetimeFigureOut">
              <a:rPr lang="pt-BR" smtClean="0"/>
              <a:pPr/>
              <a:t>28/04/2014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A302668-9390-4686-8689-208F78C03C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br/url?sa=i&amp;rct=j&amp;q=&amp;esrc=s&amp;source=images&amp;cd=&amp;cad=rja&amp;uact=8&amp;docid=qjbc-deCDG-sIM&amp;tbnid=GxeSMDXHgv0_HM:&amp;ved=0CAUQjRw&amp;url=http://varoavirtuosa.blogspot.com/2011_02_01_archive.html&amp;ei=42dcU-TeMKfn2wWt-ICYCg&amp;psig=AFQjCNGnmB8TvVqUIsStNVmFmFT0xmE9JA&amp;ust=139865108342595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br/url?sa=i&amp;rct=j&amp;q=&amp;esrc=s&amp;source=images&amp;cd=&amp;cad=rja&amp;uact=8&amp;docid=1Op6273U-Bvq_M&amp;tbnid=XfAZvg3eBv5ObM:&amp;ved=0CAUQjRw&amp;url=http://noquartodopai.wordpress.com/tag/forca/&amp;ei=a2lcU5mpNsOo2gWy6oGwDw&amp;psig=AFQjCNEW5FJ0XH96GOoNRgnqsgfMwiiP7A&amp;ust=139865139066935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br/url?sa=i&amp;rct=j&amp;q=&amp;esrc=s&amp;source=images&amp;cd=&amp;cad=rja&amp;uact=8&amp;docid=GHQ42XeTqW__UM&amp;tbnid=2kX71Mq01n88WM:&amp;ved=0CAUQjRw&amp;url=http://www.esbocandoideias.com/2013/02/quem-foram-os-12-apostolos-de-jesus-cristo.html&amp;ei=RWpcU5KCFKbp2QX73oCAAw&amp;psig=AFQjCNFZIGXn_wCWsaYXH4YbShWPS7tQrw&amp;ust=139865174223605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br/url?sa=i&amp;source=images&amp;cd=&amp;cad=rja&amp;uact=8&amp;docid=7d1r6ds3N4hriM&amp;tbnid=hCbs7PNOCVmT3M&amp;ved=0CAgQjRw&amp;url=http://www.mulherespiedosas.com.br/feminismo-cristao/&amp;ei=GWFcU6e7Jau-sQS37YCIAQ&amp;psig=AFQjCNFthMzRW_oR-E2MbQo7Kl4vLGXOqg&amp;ust=139864949765865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oogle.com.br/url?sa=i&amp;rct=j&amp;q=&amp;esrc=s&amp;source=images&amp;cd=&amp;cad=rja&amp;uact=8&amp;docid=RBmsueWcEdgd5M&amp;tbnid=2Zqb4aJ7LzXONM:&amp;ved=0CAUQjRw&amp;url=http://www.igrejacongregacionalpeniel.com/miss%C3%B5es/&amp;ei=v2tcU6KkJYnz2QWL7IGoAw&amp;psig=AFQjCNHKhmXphl8zHB9oziSCwKNNUba6Dw&amp;ust=139865198458924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br/url?sa=i&amp;rct=j&amp;q=&amp;esrc=s&amp;source=images&amp;cd=&amp;cad=rja&amp;uact=8&amp;docid=cLGCqb3Dm-PVOM&amp;tbnid=_plcY5a6ItEXkM:&amp;ved=0CAUQjRw&amp;url=http://www.gospel10.com/downloads/papel_de_parede--glria-a-deus--2281&amp;ei=MW1cU_KxGOXk2QXvhoGYAw&amp;psig=AFQjCNHq7W0O6gMKb8fzM4SmKOAEhL16kw&amp;ust=139865239121495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docid=Ciz-2nhBUXzcyM&amp;tbnid=oeUGD6-jPhg3UM:&amp;ved=0CAUQjRw&amp;url=http://tcmi.squarespace.com/staff/adjunct-faculty/14857973&amp;ei=WR5cU8W5M8iI2gWA84H4DA&amp;bvm=bv.65397613,d.b2I&amp;psig=AFQjCNEC55wJAlgqyFPgzaCHXqGL4ZBVvQ&amp;ust=1398632339506145" TargetMode="External"/><Relationship Id="rId2" Type="http://schemas.openxmlformats.org/officeDocument/2006/relationships/hyperlink" Target="http://www.google.com.br/url?sa=i&amp;rct=j&amp;q=&amp;esrc=s&amp;source=images&amp;cd=&amp;cad=rja&amp;uact=8&amp;docid=0XCxIEbczwfoiM&amp;tbnid=_MXHEhxCYTpHrM:&amp;ved=0CAUQjRw&amp;url=http://en.wikipedia.org/wiki/J._Howard_Marshall&amp;ei=GR5cU56QI6P52wX70oDIAg&amp;bvm=bv.65397613,d.b2I&amp;psig=AFQjCNEC55wJAlgqyFPgzaCHXqGL4ZBVvQ&amp;ust=139863233950614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br/url?sa=i&amp;rct=j&amp;q=&amp;esrc=s&amp;source=images&amp;cd=&amp;cad=rja&amp;uact=8&amp;docid=CFigkC4uScbOIM&amp;tbnid=4a3E5o0QrB8FRM:&amp;ved=0CAUQjRw&amp;url=http://www.voltemosaoevangelho.com/blog/2011/07/tiago-santos-o-que-e-igreja-culto-ou-entretenimento/&amp;ei=7FBcU8vvJ-jK2wWPloDICw&amp;bvm=bv.65397613,d.b2I&amp;psig=AFQjCNH1Q61VEHAimwzG2AbvcmAuwmW9tw&amp;ust=139864511944810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br/url?sa=i&amp;rct=j&amp;q=&amp;esrc=s&amp;source=images&amp;cd=&amp;cad=rja&amp;uact=8&amp;docid=Yit2B0fsrSb_5M&amp;tbnid=Oz1wP2azmLW0BM:&amp;ved=0CAUQjRw&amp;url=http://terradeadoradores.com.br/noticias/celebrando-a-unidade-por-regiao/&amp;ei=92ZcU7q_H6SO2AXHxoH4Dg&amp;psig=AFQjCNF10OYA677d1UaBrWTTGh1gCglZHQ&amp;ust=139865082910576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31514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DEUS CHAMA:</a:t>
            </a:r>
            <a:br>
              <a:rPr lang="pt-BR" dirty="0" smtClean="0"/>
            </a:br>
            <a:r>
              <a:rPr lang="pt-BR" dirty="0" smtClean="0"/>
              <a:t>A Igreja.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4221088"/>
            <a:ext cx="5482952" cy="1224136"/>
          </a:xfrm>
        </p:spPr>
        <p:txBody>
          <a:bodyPr>
            <a:normAutofit fontScale="85000" lnSpcReduction="20000"/>
          </a:bodyPr>
          <a:lstStyle/>
          <a:p>
            <a:r>
              <a:rPr lang="pt-BR" sz="3100" dirty="0" smtClean="0"/>
              <a:t>Atos 15.1-29</a:t>
            </a:r>
          </a:p>
          <a:p>
            <a:endParaRPr lang="pt-BR" sz="3100" dirty="0"/>
          </a:p>
          <a:p>
            <a:r>
              <a:rPr lang="pt-BR" sz="3100" dirty="0" smtClean="0"/>
              <a:t>Presb. Josimar Santos Rosa</a:t>
            </a:r>
            <a:endParaRPr lang="pt-BR" sz="3100" dirty="0"/>
          </a:p>
        </p:txBody>
      </p:sp>
    </p:spTree>
    <p:extLst>
      <p:ext uri="{BB962C8B-B14F-4D97-AF65-F5344CB8AC3E}">
        <p14:creationId xmlns:p14="http://schemas.microsoft.com/office/powerpoint/2010/main" val="4845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5. Os Atributos da Igreja (cont.)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/>
          <a:lstStyle/>
          <a:p>
            <a:pPr algn="just"/>
            <a:r>
              <a:rPr lang="pt-BR" dirty="0" smtClean="0"/>
              <a:t>5.2	- </a:t>
            </a:r>
            <a:r>
              <a:rPr lang="pt-BR" b="1" dirty="0" smtClean="0"/>
              <a:t>Santidade </a:t>
            </a:r>
            <a:r>
              <a:rPr lang="pt-BR" dirty="0" smtClean="0"/>
              <a:t>– Todos os membros foram separados para Jesus Cristo.  </a:t>
            </a:r>
          </a:p>
          <a:p>
            <a:pPr algn="just">
              <a:buNone/>
            </a:pPr>
            <a:r>
              <a:rPr lang="pt-BR" b="1" i="1" dirty="0" smtClean="0"/>
              <a:t>   “Pois esta é a vontade de Deus: a vossa santificação...” </a:t>
            </a:r>
            <a:r>
              <a:rPr lang="pt-BR" dirty="0" smtClean="0"/>
              <a:t>(</a:t>
            </a:r>
            <a:r>
              <a:rPr lang="pt-BR" sz="2400" dirty="0" smtClean="0"/>
              <a:t>1 Tessalonicenses  4.3</a:t>
            </a:r>
            <a:r>
              <a:rPr lang="pt-BR" dirty="0" smtClean="0"/>
              <a:t>) </a:t>
            </a:r>
          </a:p>
        </p:txBody>
      </p:sp>
      <p:pic>
        <p:nvPicPr>
          <p:cNvPr id="8194" name="Picture 2" descr="https://encrypted-tbn3.gstatic.com/images?q=tbn:ANd9GcQWJMduYdAGk5Md80dGWDrPzeGCE6AjeLJdghjf6O8GwnAh6Cn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56992"/>
            <a:ext cx="7704856" cy="3240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5. Os Atributos da Igreja (cont.)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/>
          <a:lstStyle/>
          <a:p>
            <a:pPr algn="just"/>
            <a:r>
              <a:rPr lang="pt-BR" dirty="0" smtClean="0"/>
              <a:t>5.3 - </a:t>
            </a:r>
            <a:r>
              <a:rPr lang="pt-BR" b="1" dirty="0" smtClean="0"/>
              <a:t>Universalidade </a:t>
            </a:r>
            <a:r>
              <a:rPr lang="pt-BR" dirty="0" smtClean="0"/>
              <a:t>– Alcance de todas as nações, tribos, povos e línguas. </a:t>
            </a:r>
          </a:p>
          <a:p>
            <a:pPr algn="just">
              <a:buNone/>
            </a:pPr>
            <a:r>
              <a:rPr lang="pt-BR" b="1" i="1" dirty="0" smtClean="0"/>
              <a:t>   “Vós, porém, sois raça eleita, sacerdócio real, nação santa, povo de propriedade exclusiva de Deus, a fim de proclamardes as virtudes daquele que vos chamou das trevas para a sua maravilhosa luz...”      </a:t>
            </a:r>
            <a:r>
              <a:rPr lang="pt-BR" dirty="0" smtClean="0"/>
              <a:t>(</a:t>
            </a:r>
            <a:r>
              <a:rPr lang="pt-BR" sz="2400" dirty="0" smtClean="0"/>
              <a:t>1 Pedro 2.9</a:t>
            </a:r>
            <a:r>
              <a:rPr lang="pt-BR" dirty="0" smtClean="0"/>
              <a:t>) </a:t>
            </a:r>
          </a:p>
        </p:txBody>
      </p:sp>
      <p:pic>
        <p:nvPicPr>
          <p:cNvPr id="7170" name="Picture 2" descr="http://noquartodopai.files.wordpress.com/2012/04/422983_291674080902015_226012867468137_675330_2028924165_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97152"/>
            <a:ext cx="7632848" cy="1769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/>
          <a:lstStyle/>
          <a:p>
            <a:r>
              <a:rPr lang="pt-BR" dirty="0" smtClean="0"/>
              <a:t>5. Os Atributos da Igreja (cont.)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/>
          <a:lstStyle/>
          <a:p>
            <a:pPr algn="just"/>
            <a:r>
              <a:rPr lang="pt-BR" dirty="0" smtClean="0"/>
              <a:t>5.4 – </a:t>
            </a:r>
            <a:r>
              <a:rPr lang="pt-BR" b="1" dirty="0" smtClean="0"/>
              <a:t>Apostolicidade</a:t>
            </a:r>
            <a:r>
              <a:rPr lang="pt-BR" dirty="0" smtClean="0"/>
              <a:t> – Compromisso de fidelidade à doutrina dos apóstolos.</a:t>
            </a:r>
          </a:p>
          <a:p>
            <a:pPr algn="just">
              <a:buNone/>
            </a:pPr>
            <a:r>
              <a:rPr lang="pt-BR" dirty="0" smtClean="0"/>
              <a:t> </a:t>
            </a:r>
            <a:r>
              <a:rPr lang="pt-BR" b="1" i="1" dirty="0" smtClean="0"/>
              <a:t>  “ ...edificados sobre o fundamento dos apóstolos e profetas, sendo ele mesmo, Cristo Jesus, a pedra angular...”      </a:t>
            </a:r>
            <a:r>
              <a:rPr lang="pt-BR" dirty="0" smtClean="0"/>
              <a:t>(Efésios 2.20)</a:t>
            </a:r>
            <a:endParaRPr lang="pt-BR" dirty="0"/>
          </a:p>
        </p:txBody>
      </p:sp>
      <p:pic>
        <p:nvPicPr>
          <p:cNvPr id="30722" name="Picture 2" descr="http://i1.wp.com/www.esbocandoideias.com/wp-content/uploads/2013/02/quem-foram-os-12-apostolos-de-jesus-cristo.jpg?resize=600%2C34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149080"/>
            <a:ext cx="763284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936104"/>
          </a:xfrm>
        </p:spPr>
        <p:txBody>
          <a:bodyPr/>
          <a:lstStyle/>
          <a:p>
            <a:r>
              <a:rPr lang="pt-BR" dirty="0" smtClean="0"/>
              <a:t>Augustus Nicodemus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5256584" cy="523376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t-BR" b="1" i="1" dirty="0" smtClean="0"/>
              <a:t>O caráter espiritual dessa reunião é indicado pelo fato que eles se reúnem no nome de Jesus. Isso significa que eles se reúnem debaixo da autoridade do próprio Jesus. A presença de Jesus no meio dos irmãos significa que é ele quem preside, governa seus corações, dirige seus conselhos, confirmando o que decidirem.</a:t>
            </a:r>
            <a:endParaRPr lang="pt-BR" b="1" i="1" dirty="0"/>
          </a:p>
        </p:txBody>
      </p:sp>
      <p:pic>
        <p:nvPicPr>
          <p:cNvPr id="6146" name="Picture 2" descr="http://t0.gstatic.com/images?q=tbn:ANd9GcRUDVkphyAqo--Op-ggDJd9v58p4W6hi0WiwQTfI9D2EdESM0U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556792"/>
            <a:ext cx="3312368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392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/>
          <a:lstStyle/>
          <a:p>
            <a:r>
              <a:rPr lang="pt-BR" dirty="0" smtClean="0"/>
              <a:t>6. Aplicação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/>
          <a:lstStyle/>
          <a:p>
            <a:pPr algn="just"/>
            <a:r>
              <a:rPr lang="pt-BR" dirty="0" smtClean="0"/>
              <a:t>6.1	- A Igreja não é obra da invenção humana, ela foi instituída por Jesus Cristo.</a:t>
            </a:r>
          </a:p>
          <a:p>
            <a:pPr algn="just"/>
            <a:r>
              <a:rPr lang="pt-BR" dirty="0" smtClean="0"/>
              <a:t>6.2	- Tem a igreja por missão primordial pregar o evangelho e arrebanhar os convertidos.</a:t>
            </a:r>
          </a:p>
          <a:p>
            <a:pPr algn="just"/>
            <a:r>
              <a:rPr lang="pt-BR" dirty="0" smtClean="0"/>
              <a:t>6.3	- Uma igreja comprometida sintetiza a sua atuação em três importantes segmentos: </a:t>
            </a:r>
            <a:r>
              <a:rPr lang="pt-BR" i="1" dirty="0" smtClean="0"/>
              <a:t>Kérigma</a:t>
            </a:r>
            <a:r>
              <a:rPr lang="pt-BR" dirty="0" smtClean="0"/>
              <a:t> (proclamação da mensagem), </a:t>
            </a:r>
            <a:r>
              <a:rPr lang="pt-BR" i="1" dirty="0" smtClean="0"/>
              <a:t>Diaconia</a:t>
            </a:r>
            <a:r>
              <a:rPr lang="pt-BR" dirty="0" smtClean="0"/>
              <a:t> (serviço) e </a:t>
            </a:r>
            <a:r>
              <a:rPr lang="pt-BR" i="1" dirty="0" smtClean="0"/>
              <a:t>Koinonia</a:t>
            </a:r>
            <a:r>
              <a:rPr lang="pt-BR" dirty="0" smtClean="0"/>
              <a:t> (comunhão).                                                          </a:t>
            </a:r>
          </a:p>
        </p:txBody>
      </p:sp>
      <p:pic>
        <p:nvPicPr>
          <p:cNvPr id="5124" name="Picture 4" descr="http://files.igrejacongregacionalpeniel.com/200000399-98d139a158/missoes1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97152"/>
            <a:ext cx="7704856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283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/>
          <a:lstStyle/>
          <a:p>
            <a:r>
              <a:rPr lang="pt-BR" dirty="0" smtClean="0"/>
              <a:t>7. Desafio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5841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b="1" i="1" dirty="0" smtClean="0"/>
              <a:t> </a:t>
            </a:r>
            <a:r>
              <a:rPr lang="pt-BR" sz="3000" b="1" i="1" dirty="0" smtClean="0"/>
              <a:t> “...a ele seja a glória, na Igreja e em Cristo Jesus, por todas as gerações, para todo sempre. Amém”.    </a:t>
            </a:r>
            <a:r>
              <a:rPr lang="pt-BR" b="1" i="1" dirty="0" smtClean="0"/>
              <a:t> </a:t>
            </a:r>
            <a:r>
              <a:rPr lang="pt-BR" dirty="0" smtClean="0"/>
              <a:t>(</a:t>
            </a:r>
            <a:r>
              <a:rPr lang="pt-BR" sz="2400" dirty="0" smtClean="0"/>
              <a:t>Efésios 3.21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2050" name="Picture 2" descr="http://www.gospel10.com/images/fotos/wallpapers/2281/glria-a-deu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96952"/>
            <a:ext cx="7560840" cy="3425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43698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Muito Obrigado!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505576"/>
          </a:xfrm>
        </p:spPr>
        <p:txBody>
          <a:bodyPr/>
          <a:lstStyle/>
          <a:p>
            <a:pPr marL="109728" indent="0" algn="ctr">
              <a:buNone/>
            </a:pPr>
            <a:r>
              <a:rPr lang="pt-BR" dirty="0" smtClean="0"/>
              <a:t>Fim</a:t>
            </a:r>
          </a:p>
          <a:p>
            <a:pPr marL="109728" indent="0" algn="ctr">
              <a:buNone/>
            </a:pPr>
            <a:endParaRPr lang="pt-BR" dirty="0"/>
          </a:p>
          <a:p>
            <a:pPr marL="109728" indent="0" algn="ctr">
              <a:buNone/>
            </a:pPr>
            <a:r>
              <a:rPr lang="pt-BR" dirty="0" smtClean="0"/>
              <a:t>josimar.sinodo@terra.com.br</a:t>
            </a:r>
          </a:p>
        </p:txBody>
      </p:sp>
    </p:spTree>
    <p:extLst>
      <p:ext uri="{BB962C8B-B14F-4D97-AF65-F5344CB8AC3E}">
        <p14:creationId xmlns:p14="http://schemas.microsoft.com/office/powerpoint/2010/main" val="5687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1. 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1.1	- O texto bíblico retrata a narrativa de Lucas sobre o debate estabelecido no relacionamento dos gentios e a lei de Moisés.</a:t>
            </a:r>
          </a:p>
          <a:p>
            <a:pPr algn="just"/>
            <a:r>
              <a:rPr lang="pt-BR" dirty="0" smtClean="0"/>
              <a:t>1.2	- Como núcleo central, o livro de Atos destaca não apenas a parte estrutural, como também a base teológica da igreja.</a:t>
            </a:r>
          </a:p>
          <a:p>
            <a:pPr algn="just"/>
            <a:r>
              <a:rPr lang="pt-BR" dirty="0" smtClean="0"/>
              <a:t>1.3 - A visão cristã se projeta, com a evangelização dos gentios, identificando problemas nas condições de filiação à igreja.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366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/>
          <a:lstStyle/>
          <a:p>
            <a:r>
              <a:rPr lang="pt-BR" dirty="0" smtClean="0"/>
              <a:t>2. Destaques do Texto Bíblico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2.1	- Busca de soluções – Reunião dos apóstolos e presbíteros. (v.6)</a:t>
            </a:r>
          </a:p>
          <a:p>
            <a:pPr algn="just"/>
            <a:r>
              <a:rPr lang="pt-BR" dirty="0" smtClean="0"/>
              <a:t>2.2	- Abertura do diálogo – Prevalência das opiniões de Pedro e Tiago. (v.7)</a:t>
            </a:r>
          </a:p>
          <a:p>
            <a:pPr algn="just"/>
            <a:r>
              <a:rPr lang="pt-BR" dirty="0" smtClean="0"/>
              <a:t>2.3	- Conhecimento de Deus – Concessão do Espírito Santo. (v.8)</a:t>
            </a:r>
          </a:p>
          <a:p>
            <a:pPr algn="just"/>
            <a:r>
              <a:rPr lang="pt-BR" dirty="0" smtClean="0"/>
              <a:t>2.4	- Plano de Deus – Purificação do coração. (v.9)</a:t>
            </a:r>
          </a:p>
          <a:p>
            <a:pPr algn="just"/>
            <a:r>
              <a:rPr lang="pt-BR" dirty="0" smtClean="0"/>
              <a:t>2.5 -  Confronto com Deus – Questionamento se os homens podiam tomar impunemente atitudes diferentes. (v.10)</a:t>
            </a:r>
          </a:p>
          <a:p>
            <a:pPr algn="just"/>
            <a:r>
              <a:rPr lang="pt-BR" dirty="0" smtClean="0"/>
              <a:t>2.6 - Certeza da ação de Deus – Operacionalidade da graça. (v.11)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526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864096"/>
          </a:xfrm>
        </p:spPr>
        <p:txBody>
          <a:bodyPr/>
          <a:lstStyle/>
          <a:p>
            <a:r>
              <a:rPr lang="pt-BR" dirty="0" smtClean="0"/>
              <a:t>I. Howard Marshall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5076056" cy="53777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2400" b="1" i="1" dirty="0" smtClean="0"/>
              <a:t>Além disto, Deus mostrara Sua aceitação dos gentios, concedendo o Espírito Santo a eles, assim como fizera com os crentes judeus. Pedro se referia a Deus como sendo Aquele que conhece os corações de todos os homens, e tirou a conclusão de que, ao derramar assim o Espírito sobre os gentios, Deus estava purificando do pecado os seus corações...</a:t>
            </a:r>
            <a:endParaRPr lang="pt-BR" sz="2400" b="1" i="1" dirty="0"/>
          </a:p>
        </p:txBody>
      </p:sp>
      <p:sp>
        <p:nvSpPr>
          <p:cNvPr id="14338" name="AutoShape 2" descr="data:image/jpeg;base64,/9j/4AAQSkZJRgABAQAAAQABAAD/2wCEAAkGBxMTEhUTExQVFhUXGRoaGBcYGBgWHhoVHRwYGBwaFxoaHCggGBolHhUXITEhJSorLi4uGB8zODMsNygtLisBCgoKBQUFDgUFDisZExkrKysrKysrKysrKysrKysrKysrKysrKysrKysrKysrKysrKysrKysrKysrKysrKysrK//AABEIAJcAeAMBIgACEQEDEQH/xAAbAAABBQEBAAAAAAAAAAAAAAAGAAIDBAUBB//EADwQAAEDAQUFBgQFAwMFAAAAAAEAAhEDBBIhMUEFBlFh8BMicYGRoTKxwdEHI1Ji4RRC8YOSsiQzNHKC/8QAFAEBAAAAAAAAAAAAAAAAAAAAAP/EABQRAQAAAAAAAAAAAAAAAAAAAAD/2gAMAwEAAhEDEQA/AC67GaV3gnELoagjNNN7NSu4LM2zaxRpOedBgJwnSfOED7dbqVETUcGjnx5cUMWjblSu7uOLKc4BphxjU8PBC1ttlS0vvPOQwGWGOXqtfZlEtgNcTxGniIzOSDdsNkc34XOg4nvT64q7RosBJMHDINEnxcZ9gqLKLyA0YFxx68FpWTZFQmBInGcpw1Pkgz9q2t9OG9kKWREkg+P7StbZu9T6cCrdqM4j4hOOZzhaFPdNhHfEnr3VK37l3WzQe4OBm6cQf5QFuyto0rQCabg6InAzj4q/d5rzOjXNF7a7Tde0hr2t/vZIkEE54DTReiWK2NqsFRplpy0QWcE1rRMgpwK4G4oJqaSbfXEApK4XFT3U1zAgrPafVAn4gV3E06QyILjzjRegOaED73tm10QRhcP/AC/j3QVt1Nii7eeJc7zhvijXZux6f6Z8lk7IHDki7ZlAn06+SCehYGAzdiFp0mAAQITmWcJ91BwjFV6rNVo0WBc7CZQDNvsYa4va2Q8FrwROf9wHH+VButJY+kc6bsDj8JxBB9VuWoQD1khax7R7O0lxwa+WuzMuEkEYZyIjPFAVts8aqRtNMo2gOyIwzGoOcO4HkpoQOFILikYEkAn2iZ2vNceVwDkga5yEN9D+bZzH6xPofoi5zUMb80PymPE9x0+3Q80FnZVaGjyRdsm3aRmgPYde8wR4op2dUyxQF9O0GMku0xgKi22MAz4Ss+27xMp8+gfqgKaJwUjXiIXmNTey1Vn9lRYGD9R4cZK1dlUKoN/t+0fPea0lw8CAY4aICe1MwI8UPWKzE1QCPgdOXlPocvst5jpAkRIy+/28VjbVsx7Ks4VCwjvyP23SWnHWEDtkWc0rbaQQQHhjgeOYnz+i3hVnRDm6VqqVaTar8Cb4A/ZLY9DP+4reBPJBYD8UlCGnikgGSUztCk5qYWoHOdhiVVt1EVKb2nUe6nDNV0tCDzeqatANY0wL0TwE4dckrVaCAf8AqaheM2spk48JBgZFEu1GfmZYSRI1acYPnP8Au5JWbY9z/t0hxJcZM8yMScUGJs/ateWiHxreDgY46gr0ansKnVo3x8RGBzxymPJDTtm3GlziTUOmQGuWqJNzq80YJykEHxlAFnY91xFpY504CQS0cxGZnVFeydh2RrWinTxkGZIkjHjiBwRLbqLSwQdJjDxWdYNrUHCGOEjjgR6oNttDuYesBZNqZfa+nJF8QSBMaT4ifZalO1sDTjiVg7QbeD4kThIwIHI+SDZeWgNAzAAnkOKRqLyXaG/Nsstd9N4Y9gcQLwM3RliDnEHzRPsb8QbLVLW1ZovPHFpPJ33hAcU3nguLtmEwQZByxkRyKSAZcAoyApIAUbgg4XBK+kUx2SDO2003b4HwnvRw/iSpbHtENbhjqgHfHeZ9SoaNJ5bTbgS0wXu18tIXNnvqVKXddg7D/wBXYSD1qgJ6O2zUe8ghtMSL3E6zwGiJd07ZTDQC4DvYa9ZoGpH+mphrmOLQJJaL3jIGitbMFCsL1NtS7JxptOfMBB6U/aFNzzTYLxOBOngOJWDvBuswA1KdTs3NExw8OXipN39j1qYMAtEgXqmGBEzAOIy11TdqbA/rarAXuNCni904VHQCA0DAtk+3mgobuWmpVaW1CZGTgcx9EQAwAqNksvZucNBgI4ZrtqtOIGWaDzbfKkHWisOY/wCIgoTq1CXyTlCJtuWm/aKrtLxxjQAN9JCGazwXEgcOvZB6BuXvbVoNg99gzYT7tOh9kkGbOtEZ5dYpIPbXKMldPimuI4oGPhDW+u2jZ6MMP5lSWt5DUj1907eXeujZwQO/V0YNObjoF5ptTalW0P7So4TkAMA0Zw0IKc48eK0tjbU7F5BxY6Lw4cxzCzMzguOjMIPXNl2kPAxDhGB4tP1UTNmtpVS5jiy9+nAdfcrz3YG2qlB4jFk4t4eB0Xp+y7TTtDLzTIPscZHig0qDKT4NV1SqYAIc43IBkQ34fMhF1jrgsAAgaDkhvZdGmBOvDP3C3KNpaBiEFDazQ3lJ9kHby2806FWoDwa0/ucYHsCf/krU29tXtKgpsxcTDQEDfiLaQ00rOHA3Ze8jK+cB5AT7oBy01rrIBknDqFnPEJ5dJHALtoEAcyglswIMH5a8vdJMsgnFJB7rVKG9595adnaWtINaMG8ObuHgsfeffGo2pFmLbjcL0B146wTogqsS+o5zsXOJcTzKCvUc57i9xlzjLnHMymgYEAdfdT9kB1nCijE55cEDaYmT5KJ4nVSD4fHr6J1Fmp9eaB1NmCubL2rVs7r1M4atOR/lQRl4qbZdm7StSp/qe1vqUHsdrslWhSNY1aVwNkl0tjCYwnGeCFbBvLabZU7CjdpyCb7sThmGjUwZ8itb8Vmu7Gz0h8JfJ0GDYEnSJK89s5fZ61KpRcb4N5skHXWIlpHsUHqOytiCgC4y55+J5zPGNAOS8n3htHaWmq/MXiByjD0wzXuG3baP6I17paTTvRqDEx6rwYN1OZ95QQgCRhPCcR1guWgada+qkaIBHXWahrsm749aoLFmwaCc9PZJJowa0dc11BafSkZYYqrd0Jx0V201ADEYclQrQ4RkdPFBFVfpr/lMpVpcJy+pUFWociOuimUAbw1x9kGg9oTXADTHrRS1HR8imNbGJzKBzG49cMVo7of+fZQdarFnuPdx1Vvc+qBbaD3GG03F7idGsDnk+QBQei/irtNt1lmafzL3aHGLrYIE8JJJ8kJ7sBhtVH+oDnOvAPdmA0wW5ZDEDzXbVbXOqVrQ9hc6vLx+xs3WyIMiGhUBbmNL3D4izvS27NQkDutGQA+R1Qem/izawyyimI/Me0R+1vfMebWjzXkVM8eusUZfiPbzV/pG6ii17uTnAY+cIM84+iDh/wAR1CruGAyz68lYqVOeWUceWPJQhpnvHwE5ILNgpR3n8PYLqZUrfE3w+Qn3JSQSWmcs/bBZteMjPXgtK1VQMsfksqtXE6n2QVnE5YH59fdOso7w+ZXH1SdOuK0DsWvSpsrVWljXkhod8RgXr0aN5oHxJ5/ZRvZkQc011b/P8LtIy8AaIJdougNbyXNjhxLmU/jqQ0Tld+N0+N0DwkKrtCrJhbmxbDVpPpkNDnAF/ZkwQ2bufEgnDmg39i7S7Cs11ekBcY1twCRGczoOWKq7yWoVn1XsAuua1rRwc97csMD8Xor9gtRc6q4/lucWdxxYHXAIN0PEOyiY1VGyUxXt9NjcWNIe+7EHsxfJww0hBX3ptAdbKxGTCGD/AEwGYebSVjv4/wAY9H5Llatfe536nF2upn6pr8tMfsUHM/Lj1zUZz4p7mjCNfOUqAxB4Y+mJ+iCNrpLyNZ9JSTLGYJB4JILFeqFVpUy510DE+GuH1SSQeobr7hsoxVtEVKmBDP7WnMH9xWN+K1Q9pQEwA1xPqB9EkkAIWwCVNYTAc73SSQQWeiXudEEAS48GkgTjzIGHFa9mtxDiXQ52AxBggAgZEHDA+ICSSC3ZtndvTq1nPu9nda0QTJJOHKIJ1W5uXYrtnt1qGdOk6kzjedmff3XUkAg3Wcuv8J4pk545fdJJA6vSyx5/RSWKmDUa2MCQDzBIHlguJICbeXd6z0brw1zW407rCAS67ea4kgzrOpwyXUkk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860425"/>
            <a:ext cx="1438275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340" name="Picture 4" descr="http://tcmi.squarespace.com/picture/i%20howard%20marshall.jpg?pictureId=1474786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340768"/>
            <a:ext cx="3816424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048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/>
          <a:lstStyle/>
          <a:p>
            <a:r>
              <a:rPr lang="pt-BR" dirty="0" smtClean="0"/>
              <a:t>3. Conceito Bíblico de Igreja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/>
          <a:lstStyle/>
          <a:p>
            <a:pPr algn="just"/>
            <a:r>
              <a:rPr lang="pt-BR" dirty="0" smtClean="0"/>
              <a:t>3.1	- </a:t>
            </a:r>
            <a:r>
              <a:rPr lang="pt-BR" b="1" dirty="0" smtClean="0"/>
              <a:t>Antigo Testamento</a:t>
            </a:r>
            <a:r>
              <a:rPr lang="pt-BR" dirty="0" smtClean="0"/>
              <a:t>:</a:t>
            </a:r>
          </a:p>
          <a:p>
            <a:pPr algn="just"/>
            <a:r>
              <a:rPr lang="pt-BR" dirty="0" smtClean="0"/>
              <a:t>3.1.1 - </a:t>
            </a:r>
            <a:r>
              <a:rPr lang="pt-BR" i="1" dirty="0" smtClean="0"/>
              <a:t>Kahal</a:t>
            </a:r>
            <a:r>
              <a:rPr lang="pt-BR" dirty="0" smtClean="0"/>
              <a:t> - Significa chamar – Tradução para o português – Assembléia.</a:t>
            </a:r>
          </a:p>
          <a:p>
            <a:pPr algn="just"/>
            <a:r>
              <a:rPr lang="pt-BR" dirty="0" smtClean="0"/>
              <a:t>3.1.2 - </a:t>
            </a:r>
            <a:r>
              <a:rPr lang="pt-BR" i="1" dirty="0" smtClean="0"/>
              <a:t>‘Edhah </a:t>
            </a:r>
            <a:r>
              <a:rPr lang="pt-BR" dirty="0" smtClean="0"/>
              <a:t>- Significa indicar – Tradução para o português – Um  lugar indicado.</a:t>
            </a:r>
          </a:p>
        </p:txBody>
      </p:sp>
      <p:pic>
        <p:nvPicPr>
          <p:cNvPr id="13314" name="Picture 2" descr="http://voltemosaoevangelho.com/blog/wp-content/uploads/2011/07/culto-entretenimen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89040"/>
            <a:ext cx="7704856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733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3. Conceito Bíblico de Igreja (cont.)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297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3.2	- </a:t>
            </a:r>
            <a:r>
              <a:rPr lang="pt-BR" sz="3000" b="1" dirty="0" smtClean="0"/>
              <a:t>Novo Testamento</a:t>
            </a:r>
            <a:r>
              <a:rPr lang="pt-BR" dirty="0" smtClean="0"/>
              <a:t>:</a:t>
            </a:r>
          </a:p>
          <a:p>
            <a:pPr algn="just"/>
            <a:r>
              <a:rPr lang="pt-BR" b="1" dirty="0" smtClean="0"/>
              <a:t> </a:t>
            </a:r>
            <a:r>
              <a:rPr lang="pt-BR" dirty="0" smtClean="0"/>
              <a:t>3.2.1 - Grupo de crentes de uma localidade – Igreja local. (Atos 11.22)</a:t>
            </a:r>
          </a:p>
          <a:p>
            <a:pPr algn="just"/>
            <a:r>
              <a:rPr lang="pt-BR" dirty="0" smtClean="0"/>
              <a:t>3.2.2 - Grupo de crentes na relação familiar – Igreja doméstica. (1 Coríntios 16.19)</a:t>
            </a:r>
          </a:p>
          <a:p>
            <a:pPr algn="just"/>
            <a:r>
              <a:rPr lang="pt-BR" dirty="0" smtClean="0"/>
              <a:t>3.2.3 - Vários grupos de crentes – União pela mesma fé. (Atos 9.31)</a:t>
            </a:r>
          </a:p>
          <a:p>
            <a:pPr algn="just"/>
            <a:r>
              <a:rPr lang="pt-BR" dirty="0" smtClean="0"/>
              <a:t>3.2.4 - Totalidade dos que professam a Cristo – Igreja de Deus. (1 Coríntios 10.32)</a:t>
            </a:r>
          </a:p>
          <a:p>
            <a:pPr algn="just"/>
            <a:r>
              <a:rPr lang="pt-BR" dirty="0" smtClean="0"/>
              <a:t>3.2.5 - Unidade dos crentes – Corpo de Cristo. (Efésios 3.10)</a:t>
            </a:r>
          </a:p>
          <a:p>
            <a:pPr algn="just">
              <a:buNone/>
            </a:pPr>
            <a:r>
              <a:rPr lang="pt-BR" b="1" i="1" dirty="0" smtClean="0"/>
              <a:t>  </a:t>
            </a:r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/>
          <a:lstStyle/>
          <a:p>
            <a:r>
              <a:rPr lang="pt-BR" dirty="0"/>
              <a:t>4</a:t>
            </a:r>
            <a:r>
              <a:rPr lang="pt-BR" dirty="0" smtClean="0"/>
              <a:t>. A Essência da Igreja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/>
          <a:lstStyle/>
          <a:p>
            <a:pPr algn="just"/>
            <a:r>
              <a:rPr lang="pt-BR" dirty="0" smtClean="0"/>
              <a:t>4.1</a:t>
            </a:r>
            <a:r>
              <a:rPr lang="pt-BR" dirty="0"/>
              <a:t>	- </a:t>
            </a:r>
            <a:r>
              <a:rPr lang="pt-BR" dirty="0" smtClean="0"/>
              <a:t>Ângulos distintos – Igreja militante e Igreja Triunfante. </a:t>
            </a:r>
          </a:p>
          <a:p>
            <a:pPr algn="just"/>
            <a:r>
              <a:rPr lang="pt-BR" dirty="0" smtClean="0"/>
              <a:t>4.2 - Naturezas diversas – Igreja visível e Igreja invisível.</a:t>
            </a:r>
          </a:p>
          <a:p>
            <a:pPr algn="just"/>
            <a:r>
              <a:rPr lang="pt-BR" dirty="0" smtClean="0"/>
              <a:t>4.3 - Plano efetivo – Igreja como organismo e Igreja como organização.                                           </a:t>
            </a:r>
          </a:p>
          <a:p>
            <a:pPr algn="just">
              <a:buNone/>
            </a:pPr>
            <a:r>
              <a:rPr lang="pt-BR" b="1" i="1" dirty="0" smtClean="0"/>
              <a:t>   “Também eu te digo que tu és Pedro, e sobre esta pedra edificarei a minha igreja, e as portas do inferno não prevalecerão contra ela.” </a:t>
            </a:r>
            <a:r>
              <a:rPr lang="pt-BR" dirty="0" smtClean="0"/>
              <a:t>(</a:t>
            </a:r>
            <a:r>
              <a:rPr lang="pt-BR" sz="2400" dirty="0" smtClean="0"/>
              <a:t>Mateus 16.18</a:t>
            </a:r>
            <a:r>
              <a:rPr lang="pt-BR" dirty="0" smtClean="0"/>
              <a:t>)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291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UNISIG\Desktop\igreja-corpo-de-cristo-640x48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352928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/>
          <a:lstStyle/>
          <a:p>
            <a:r>
              <a:rPr lang="pt-BR" dirty="0" smtClean="0"/>
              <a:t>5. Os Atributos da Igreja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/>
          <a:lstStyle/>
          <a:p>
            <a:pPr algn="just"/>
            <a:r>
              <a:rPr lang="pt-BR" dirty="0" smtClean="0"/>
              <a:t>5.1	- </a:t>
            </a:r>
            <a:r>
              <a:rPr lang="pt-BR" b="1" dirty="0" smtClean="0"/>
              <a:t>Unidade </a:t>
            </a:r>
            <a:r>
              <a:rPr lang="pt-BR" dirty="0" smtClean="0"/>
              <a:t>– Caráter interno e espiritual.  </a:t>
            </a:r>
          </a:p>
          <a:p>
            <a:pPr algn="just">
              <a:buNone/>
            </a:pPr>
            <a:r>
              <a:rPr lang="pt-BR" b="1" i="1" dirty="0" smtClean="0"/>
              <a:t>   “...há somente um corpo e um Espírito, como também fostes chamados numa só esperança da vossa vocação...” </a:t>
            </a:r>
          </a:p>
          <a:p>
            <a:pPr algn="just">
              <a:buNone/>
            </a:pPr>
            <a:r>
              <a:rPr lang="pt-BR" b="1" i="1" dirty="0" smtClean="0"/>
              <a:t>   </a:t>
            </a:r>
            <a:r>
              <a:rPr lang="pt-BR" dirty="0" smtClean="0"/>
              <a:t>(</a:t>
            </a:r>
            <a:r>
              <a:rPr lang="pt-BR" sz="2400" dirty="0" smtClean="0"/>
              <a:t>Efésios 4.4</a:t>
            </a:r>
            <a:r>
              <a:rPr lang="pt-BR" dirty="0" smtClean="0"/>
              <a:t>) </a:t>
            </a:r>
          </a:p>
        </p:txBody>
      </p:sp>
      <p:pic>
        <p:nvPicPr>
          <p:cNvPr id="9218" name="Picture 2" descr="https://encrypted-tbn0.gstatic.com/images?q=tbn:ANd9GcR-ML1s4Pthn7tpAZt69uFHR9Qh7XPlvjDmTne9p4kuzvxhSduv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933056"/>
            <a:ext cx="7632848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99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506</TotalTime>
  <Words>355</Words>
  <Application>Microsoft Office PowerPoint</Application>
  <PresentationFormat>Apresentação na tela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Urbano</vt:lpstr>
      <vt:lpstr>DEUS CHAMA: A Igreja.</vt:lpstr>
      <vt:lpstr>1. Introdução</vt:lpstr>
      <vt:lpstr>2. Destaques do Texto Bíblico</vt:lpstr>
      <vt:lpstr>I. Howard Marshall</vt:lpstr>
      <vt:lpstr>3. Conceito Bíblico de Igreja</vt:lpstr>
      <vt:lpstr>3. Conceito Bíblico de Igreja (cont.)</vt:lpstr>
      <vt:lpstr>4. A Essência da Igreja</vt:lpstr>
      <vt:lpstr>Apresentação do PowerPoint</vt:lpstr>
      <vt:lpstr>5. Os Atributos da Igreja</vt:lpstr>
      <vt:lpstr>5. Os Atributos da Igreja (cont.)</vt:lpstr>
      <vt:lpstr>5. Os Atributos da Igreja (cont.)</vt:lpstr>
      <vt:lpstr>5. Os Atributos da Igreja (cont.)</vt:lpstr>
      <vt:lpstr>Augustus Nicodemus</vt:lpstr>
      <vt:lpstr>6. Aplicação</vt:lpstr>
      <vt:lpstr>7. Desafio</vt:lpstr>
      <vt:lpstr>Muito Obrigado!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vida do Salvo</dc:title>
  <dc:creator>abner davi</dc:creator>
  <cp:lastModifiedBy>Facig</cp:lastModifiedBy>
  <cp:revision>85</cp:revision>
  <dcterms:created xsi:type="dcterms:W3CDTF">2013-03-03T04:17:28Z</dcterms:created>
  <dcterms:modified xsi:type="dcterms:W3CDTF">2014-04-28T17:44:04Z</dcterms:modified>
</cp:coreProperties>
</file>