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3"/>
  </p:notesMasterIdLst>
  <p:handoutMasterIdLst>
    <p:handoutMasterId r:id="rId14"/>
  </p:handoutMasterIdLst>
  <p:sldIdLst>
    <p:sldId id="287" r:id="rId2"/>
    <p:sldId id="315" r:id="rId3"/>
    <p:sldId id="305" r:id="rId4"/>
    <p:sldId id="317" r:id="rId5"/>
    <p:sldId id="320" r:id="rId6"/>
    <p:sldId id="321" r:id="rId7"/>
    <p:sldId id="322" r:id="rId8"/>
    <p:sldId id="323" r:id="rId9"/>
    <p:sldId id="319" r:id="rId10"/>
    <p:sldId id="324" r:id="rId11"/>
    <p:sldId id="278" r:id="rId12"/>
  </p:sldIdLst>
  <p:sldSz cx="18288000" cy="13716000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E1"/>
    <a:srgbClr val="661B30"/>
    <a:srgbClr val="8E1538"/>
    <a:srgbClr val="4D0B1E"/>
    <a:srgbClr val="5C3D00"/>
    <a:srgbClr val="FFF2D9"/>
    <a:srgbClr val="1F000F"/>
    <a:srgbClr val="6A1C32"/>
    <a:srgbClr val="19964A"/>
    <a:srgbClr val="39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6080" autoAdjust="0"/>
  </p:normalViewPr>
  <p:slideViewPr>
    <p:cSldViewPr snapToGrid="0" snapToObjects="1" showGuides="1">
      <p:cViewPr varScale="1">
        <p:scale>
          <a:sx n="41" d="100"/>
          <a:sy n="41" d="100"/>
        </p:scale>
        <p:origin x="510" y="7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01/04/2017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418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8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53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9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47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2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9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34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7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3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45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5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247558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3781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6" r:id="rId13"/>
    <p:sldLayoutId id="2147483697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88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687003" y="2068777"/>
            <a:ext cx="1697431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 smtClean="0"/>
              <a:t>O </a:t>
            </a:r>
            <a:r>
              <a:rPr lang="pt-BR" sz="5400" dirty="0"/>
              <a:t>apóstolo apresenta a resposta de como enfrentarmos esta luta: Revestindo-nos de toda a armadura de Deus. As três primeiras peças caminham juntas e formam um tripé: Verdade, justiça e paz. Elas fazem parte da vestimenta que acompanha o soldado durante </a:t>
            </a:r>
            <a:r>
              <a:rPr lang="pt-BR" sz="5400" dirty="0" smtClean="0"/>
              <a:t>todo </a:t>
            </a:r>
            <a:r>
              <a:rPr lang="pt-BR" sz="5400" dirty="0"/>
              <a:t>o dia: Cinturão da verdade, couraça da justiça e calçado da paz. Sem verdade não há paz. Sem justiça também não há paz. Tendo as duas, a paz não poderá ficar de fora. Estas três juntas se referem à nossa segurança e salvação no Senhor Jesus. Em seguida vem as armas que o soldado deverá empunhar. A primeira delas, o escudo da </a:t>
            </a:r>
            <a:r>
              <a:rPr lang="pt-BR" sz="5400" dirty="0" smtClean="0"/>
              <a:t>fé, </a:t>
            </a:r>
            <a:r>
              <a:rPr lang="pt-BR" sz="5400" dirty="0"/>
              <a:t>vai nos proteger contra os dardos inflamados do inimigo no dia mau.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APLICAÇÃO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7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54730" y="0"/>
            <a:ext cx="5952354" cy="13716000"/>
          </a:xfrm>
          <a:prstGeom prst="rect">
            <a:avLst/>
          </a:prstGeom>
          <a:solidFill>
            <a:srgbClr val="6A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8E1538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4730" cy="13716000"/>
          </a:xfrm>
          <a:solidFill>
            <a:schemeClr val="bg1">
              <a:lumMod val="95000"/>
            </a:schemeClr>
          </a:solidFill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107082" y="0"/>
            <a:ext cx="6154730" cy="13716000"/>
          </a:xfrm>
          <a:solidFill>
            <a:schemeClr val="bg1">
              <a:lumMod val="95000"/>
            </a:schemeClr>
          </a:solidFill>
        </p:spPr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31248"/>
          <a:stretch/>
        </p:blipFill>
        <p:spPr>
          <a:xfrm>
            <a:off x="7810579" y="12151360"/>
            <a:ext cx="2640654" cy="973298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6959575" y="4557161"/>
            <a:ext cx="43426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endParaRPr lang="en-US" sz="19000" b="1" spc="-112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586" y="10460080"/>
            <a:ext cx="3827207" cy="188837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66917" y="803977"/>
            <a:ext cx="169311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spc="-112" smtClean="0">
                <a:latin typeface="Candara" panose="020E0502030303020204" pitchFamily="34" charset="0"/>
              </a:rPr>
              <a:t>Curso </a:t>
            </a:r>
            <a:endParaRPr lang="pt-BR" sz="8000" b="1" spc="-112" dirty="0" smtClean="0">
              <a:latin typeface="Candara" panose="020E0502030303020204" pitchFamily="34" charset="0"/>
            </a:endParaRPr>
          </a:p>
          <a:p>
            <a:pPr algn="ctr"/>
            <a:r>
              <a:rPr lang="pt-BR" sz="13800" b="1" spc="-112" dirty="0" smtClean="0">
                <a:latin typeface="Candara" panose="020E0502030303020204" pitchFamily="34" charset="0"/>
              </a:rPr>
              <a:t>Batalha Espiritual</a:t>
            </a:r>
            <a:endParaRPr lang="pt-BR" sz="13800" b="1" spc="-112" dirty="0">
              <a:latin typeface="Candara" panose="020E05020303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7314" y="11932952"/>
            <a:ext cx="383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ndara" panose="020E0502030303020204" pitchFamily="34" charset="0"/>
              </a:rPr>
              <a:t>QR para página do curso no </a:t>
            </a:r>
            <a:r>
              <a:rPr lang="pt-BR" sz="2400" dirty="0" err="1" smtClean="0">
                <a:latin typeface="Candara" panose="020E0502030303020204" pitchFamily="34" charset="0"/>
              </a:rPr>
              <a:t>Moodle</a:t>
            </a:r>
            <a:r>
              <a:rPr lang="pt-BR" sz="2400" dirty="0" smtClean="0">
                <a:latin typeface="Candara" panose="020E0502030303020204" pitchFamily="34" charset="0"/>
              </a:rPr>
              <a:t> da EBD 2017 </a:t>
            </a:r>
            <a:endParaRPr lang="pt-BR" sz="2400" dirty="0">
              <a:latin typeface="Candara" panose="020E0502030303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14" y="8859213"/>
            <a:ext cx="3002177" cy="3193032"/>
          </a:xfrm>
          <a:prstGeom prst="rect">
            <a:avLst/>
          </a:prstGeom>
        </p:spPr>
      </p:pic>
      <p:pic>
        <p:nvPicPr>
          <p:cNvPr id="14" name="Picture 4" descr="Resultado de imagem para lego kn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33" y="6189461"/>
            <a:ext cx="6222427" cy="61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02792" y="4343105"/>
            <a:ext cx="5059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err="1">
                <a:latin typeface="Candara" panose="020E0502030303020204" pitchFamily="34" charset="0"/>
              </a:rPr>
              <a:t>Preb</a:t>
            </a:r>
            <a:r>
              <a:rPr lang="pt-BR" sz="3600" dirty="0">
                <a:latin typeface="Candara" panose="020E0502030303020204" pitchFamily="34" charset="0"/>
              </a:rPr>
              <a:t>. E</a:t>
            </a:r>
            <a:r>
              <a:rPr lang="pt-BR" sz="3600" dirty="0" smtClean="0">
                <a:latin typeface="Candara" panose="020E0502030303020204" pitchFamily="34" charset="0"/>
              </a:rPr>
              <a:t>ber Hávila Rose</a:t>
            </a:r>
            <a:endParaRPr lang="pt-BR" sz="3600" dirty="0">
              <a:latin typeface="Candara" panose="020E0502030303020204" pitchFamily="34" charset="0"/>
            </a:endParaRPr>
          </a:p>
          <a:p>
            <a:pPr algn="ctr"/>
            <a:r>
              <a:rPr lang="pt-BR" sz="3600" dirty="0" err="1" smtClean="0">
                <a:latin typeface="Candara" panose="020E0502030303020204" pitchFamily="34" charset="0"/>
              </a:rPr>
              <a:t>Mission</a:t>
            </a:r>
            <a:r>
              <a:rPr lang="pt-BR" sz="3600" dirty="0" smtClean="0">
                <a:latin typeface="Candara" panose="020E0502030303020204" pitchFamily="34" charset="0"/>
              </a:rPr>
              <a:t>. </a:t>
            </a:r>
            <a:r>
              <a:rPr lang="pt-BR" sz="3600" dirty="0">
                <a:latin typeface="Candara" panose="020E0502030303020204" pitchFamily="34" charset="0"/>
              </a:rPr>
              <a:t>Ana Maria Costa</a:t>
            </a:r>
          </a:p>
          <a:p>
            <a:pPr algn="ctr"/>
            <a:endParaRPr lang="pt-BR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4271455" y="12123155"/>
            <a:ext cx="3261856" cy="1115771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6526950" y="5196225"/>
            <a:ext cx="11315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spc="-112" dirty="0" smtClean="0"/>
              <a:t>LIÇÃO 7</a:t>
            </a:r>
            <a:endParaRPr lang="pt-BR" sz="9600" b="1" spc="-112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56" y="3378880"/>
            <a:ext cx="5428177" cy="727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40807" y="6797619"/>
            <a:ext cx="10359792" cy="653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Armadura de Deus 1</a:t>
            </a:r>
            <a:endParaRPr lang="pt-B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TEXTO BÁSICO: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6.13-16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Professores: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Eber Hávila Rose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Ana Maria Costa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6978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262" y="1944349"/>
            <a:ext cx="12332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armadura de Deus para resistirmos o dia mau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Os puritanos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“a noite da alma”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Significados da armadura: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criciuma.iigd.com.br/wp-content/uploads/Efesios-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84951"/>
            <a:ext cx="18288003" cy="95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009076" y="1956073"/>
            <a:ext cx="5287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Lloyd-Jones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William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Gurnall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John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MacArthur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17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CINTURÃO DA VERDADE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331569" y="1978090"/>
            <a:ext cx="8956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estratégia de Satanás: Difundir o erro religioso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pt-BR" sz="4000" dirty="0"/>
              <a:t>Temos, portanto, a necessidade de uma doutrina bíblica precisa, alicerçada na Palavra, fundamentada na verdade.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i0.wp.com/www.geeksundergrace.com/wp-content/uploads/2016/07/armourofgo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48" y="6331323"/>
            <a:ext cx="15101039" cy="102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621" y="1896030"/>
            <a:ext cx="8956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cs typeface="Arial" panose="020B0604020202020204" pitchFamily="34" charset="0"/>
              </a:rPr>
              <a:t>Conceito da palavra verdade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err="1" smtClean="0">
                <a:cs typeface="Arial" panose="020B0604020202020204" pitchFamily="34" charset="0"/>
              </a:rPr>
              <a:t>Ef</a:t>
            </a:r>
            <a:r>
              <a:rPr lang="pt-BR" sz="4000" dirty="0" smtClean="0">
                <a:cs typeface="Arial" panose="020B0604020202020204" pitchFamily="34" charset="0"/>
              </a:rPr>
              <a:t> 4.25; 5.9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cs typeface="Arial" panose="020B0604020202020204" pitchFamily="34" charset="0"/>
              </a:rPr>
              <a:t>Jesus é a verdade </a:t>
            </a:r>
            <a:r>
              <a:rPr lang="pt-BR" sz="4000" dirty="0" err="1" smtClean="0">
                <a:cs typeface="Arial" panose="020B0604020202020204" pitchFamily="34" charset="0"/>
              </a:rPr>
              <a:t>Jo</a:t>
            </a:r>
            <a:r>
              <a:rPr lang="pt-BR" sz="4000" dirty="0" smtClean="0">
                <a:cs typeface="Arial" panose="020B0604020202020204" pitchFamily="34" charset="0"/>
              </a:rPr>
              <a:t> 8.31,32; 14.6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cs typeface="Arial" panose="020B0604020202020204" pitchFamily="34" charset="0"/>
              </a:rPr>
              <a:t>Mais sobre o conceito da verdade</a:t>
            </a:r>
          </a:p>
          <a:p>
            <a:pPr marL="1919288" lvl="1" indent="-685800">
              <a:buFont typeface="Wingdings" panose="05000000000000000000" pitchFamily="2" charset="2"/>
              <a:buChar char="ü"/>
            </a:pPr>
            <a:r>
              <a:rPr lang="pt-BR" sz="4000" dirty="0" smtClean="0">
                <a:cs typeface="Arial" panose="020B0604020202020204" pitchFamily="34" charset="0"/>
              </a:rPr>
              <a:t>Verdade de Deus; </a:t>
            </a:r>
          </a:p>
          <a:p>
            <a:pPr marL="1919288" lvl="1" indent="-685800">
              <a:buFont typeface="Wingdings" panose="05000000000000000000" pitchFamily="2" charset="2"/>
              <a:buChar char="ü"/>
            </a:pPr>
            <a:r>
              <a:rPr lang="pt-BR" sz="4000" dirty="0" smtClean="0">
                <a:cs typeface="Arial" panose="020B0604020202020204" pitchFamily="34" charset="0"/>
              </a:rPr>
              <a:t>Verdade do evangelho;</a:t>
            </a:r>
          </a:p>
          <a:p>
            <a:pPr marL="1919288" lvl="1" indent="-685800">
              <a:buFont typeface="Wingdings" panose="05000000000000000000" pitchFamily="2" charset="2"/>
              <a:buChar char="ü"/>
            </a:pPr>
            <a:r>
              <a:rPr lang="pt-BR" sz="4000" dirty="0" smtClean="0">
                <a:cs typeface="Arial" panose="020B0604020202020204" pitchFamily="34" charset="0"/>
              </a:rPr>
              <a:t>Sã </a:t>
            </a:r>
            <a:r>
              <a:rPr lang="pt-BR" sz="4000" dirty="0" smtClean="0">
                <a:cs typeface="Arial" panose="020B0604020202020204" pitchFamily="34" charset="0"/>
              </a:rPr>
              <a:t>doutrina</a:t>
            </a:r>
            <a:endParaRPr lang="pt-BR" sz="4000" dirty="0" smtClean="0">
              <a:cs typeface="Arial" panose="020B0604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6331323"/>
            <a:ext cx="18288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17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COURAÇA DA JUSTIÇA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77046" y="1978090"/>
            <a:ext cx="8510955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pt-BR" sz="4800" dirty="0" smtClean="0">
                <a:cs typeface="Arial" panose="020B0604020202020204" pitchFamily="34" charset="0"/>
              </a:rPr>
              <a:t>Caráter justo, atitudes justas</a:t>
            </a:r>
          </a:p>
          <a:p>
            <a:pPr marL="890588"/>
            <a:endParaRPr lang="pt-BR" sz="4800" dirty="0" smtClean="0">
              <a:cs typeface="Arial" panose="020B0604020202020204" pitchFamily="34" charset="0"/>
            </a:endParaRPr>
          </a:p>
          <a:p>
            <a:pPr marL="890588"/>
            <a:r>
              <a:rPr lang="pt-BR" sz="4800" dirty="0">
                <a:cs typeface="Arial" panose="020B0604020202020204" pitchFamily="34" charset="0"/>
              </a:rPr>
              <a:t>	</a:t>
            </a:r>
            <a:r>
              <a:rPr lang="pt-BR" sz="4800" dirty="0" err="1" smtClean="0">
                <a:cs typeface="Arial" panose="020B0604020202020204" pitchFamily="34" charset="0"/>
              </a:rPr>
              <a:t>Ef</a:t>
            </a:r>
            <a:r>
              <a:rPr lang="pt-BR" sz="4800" dirty="0" smtClean="0">
                <a:cs typeface="Arial" panose="020B0604020202020204" pitchFamily="34" charset="0"/>
              </a:rPr>
              <a:t> 5.9 </a:t>
            </a:r>
            <a:r>
              <a:rPr lang="pt-BR" sz="4800" dirty="0"/>
              <a:t>(porque o fruto da luz consiste em toda bondade, e justiça, e </a:t>
            </a:r>
            <a:r>
              <a:rPr lang="pt-BR" sz="4800" dirty="0" smtClean="0"/>
              <a:t>verdade)</a:t>
            </a:r>
            <a:endParaRPr lang="pt-BR" sz="4800" dirty="0" smtClean="0">
              <a:cs typeface="Arial" panose="020B0604020202020204" pitchFamily="34" charset="0"/>
            </a:endParaRPr>
          </a:p>
          <a:p>
            <a:pPr>
              <a:spcBef>
                <a:spcPts val="6000"/>
              </a:spcBef>
            </a:pPr>
            <a:r>
              <a:rPr lang="pt-BR" sz="4800" dirty="0" smtClean="0">
                <a:cs typeface="Arial" panose="020B0604020202020204" pitchFamily="34" charset="0"/>
              </a:rPr>
              <a:t>2. </a:t>
            </a:r>
            <a:r>
              <a:rPr lang="pt-BR" sz="4800" dirty="0" smtClean="0">
                <a:cs typeface="Arial" panose="020B0604020202020204" pitchFamily="34" charset="0"/>
              </a:rPr>
              <a:t>Justificação</a:t>
            </a:r>
            <a:r>
              <a:rPr lang="pt-BR" sz="4800" dirty="0">
                <a:cs typeface="Arial" panose="020B0604020202020204" pitchFamily="34" charset="0"/>
              </a:rPr>
              <a:t>	</a:t>
            </a:r>
            <a:endParaRPr lang="pt-BR" sz="4800" dirty="0" smtClean="0">
              <a:cs typeface="Arial" panose="020B0604020202020204" pitchFamily="34" charset="0"/>
            </a:endParaRPr>
          </a:p>
          <a:p>
            <a:pPr marL="890588">
              <a:spcBef>
                <a:spcPts val="3000"/>
              </a:spcBef>
            </a:pPr>
            <a:r>
              <a:rPr lang="pt-BR" sz="4800" dirty="0" smtClean="0"/>
              <a:t>“</a:t>
            </a:r>
            <a:r>
              <a:rPr lang="pt-BR" sz="4800" dirty="0"/>
              <a:t>Agora, pois, já nenhuma condenação há para os que estão em Cristo Jesus.” </a:t>
            </a:r>
            <a:endParaRPr lang="pt-BR" sz="4800" dirty="0"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3.bp.blogspot.com/-acAqarPY43Y/VETz0uc3PCI/AAAAAAAABmg/5jKoPPqgy08/s1600/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4307" r="9081" b="12615"/>
          <a:stretch/>
        </p:blipFill>
        <p:spPr bwMode="auto">
          <a:xfrm>
            <a:off x="21981" y="1879800"/>
            <a:ext cx="9331569" cy="111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17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CALÇADOS DA PAZ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8646" y="1958072"/>
            <a:ext cx="94722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pt-BR" sz="4400" dirty="0" smtClean="0">
                <a:cs typeface="Arial" panose="020B0604020202020204" pitchFamily="34" charset="0"/>
              </a:rPr>
              <a:t>Paz: Anseio de muitos povos</a:t>
            </a:r>
          </a:p>
          <a:p>
            <a:pPr marL="914400" indent="-914400">
              <a:buAutoNum type="arabicPeriod"/>
            </a:pPr>
            <a:r>
              <a:rPr lang="pt-BR" sz="4400" dirty="0" smtClean="0">
                <a:cs typeface="Arial" panose="020B0604020202020204" pitchFamily="34" charset="0"/>
              </a:rPr>
              <a:t>O Evangelho da Paz</a:t>
            </a:r>
          </a:p>
          <a:p>
            <a:pPr marL="914400" indent="-914400">
              <a:buAutoNum type="arabicPeriod"/>
            </a:pPr>
            <a:r>
              <a:rPr lang="pt-BR" sz="4400" dirty="0" smtClean="0">
                <a:cs typeface="Arial" panose="020B0604020202020204" pitchFamily="34" charset="0"/>
              </a:rPr>
              <a:t>Paz: Fruto da nossa reconciliação com Deus</a:t>
            </a:r>
          </a:p>
          <a:p>
            <a:pPr marL="914400" indent="-914400">
              <a:buAutoNum type="arabicPeriod"/>
            </a:pPr>
            <a:r>
              <a:rPr lang="pt-BR" sz="4400" dirty="0" smtClean="0">
                <a:cs typeface="Arial" panose="020B0604020202020204" pitchFamily="34" charset="0"/>
              </a:rPr>
              <a:t>Paz: Serenidade, tranquilidade emocional e </a:t>
            </a:r>
            <a:r>
              <a:rPr lang="pt-BR" sz="4400" dirty="0" smtClean="0">
                <a:cs typeface="Arial" panose="020B0604020202020204" pitchFamily="34" charset="0"/>
              </a:rPr>
              <a:t>mental</a:t>
            </a:r>
            <a:endParaRPr lang="pt-BR" sz="4400" dirty="0" smtClean="0">
              <a:cs typeface="Arial" panose="020B0604020202020204" pitchFamily="34" charset="0"/>
            </a:endParaRPr>
          </a:p>
        </p:txBody>
      </p:sp>
      <p:pic>
        <p:nvPicPr>
          <p:cNvPr id="3074" name="Picture 2" descr="http://4.bp.blogspot.com/-GVYUB1rvSo0/VivZDcahGLI/AAAAAAAAEO8/byjlIc_sEWc/s1600/armor.boo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1766" y="4208562"/>
            <a:ext cx="8086530" cy="74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.bp.blogspot.com/-BaAqdGAuBvs/U3YZCz4QUUI/AAAAAAAAASA/PG3Ma3JXqXM/s1600/Ef+6-10-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8" r="41318"/>
          <a:stretch/>
        </p:blipFill>
        <p:spPr bwMode="auto">
          <a:xfrm>
            <a:off x="818147" y="6357935"/>
            <a:ext cx="16964527" cy="73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9560036" y="2110472"/>
            <a:ext cx="94722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4988" lvl="1" indent="-914400">
              <a:buFont typeface="Wingdings" panose="05000000000000000000" pitchFamily="2" charset="2"/>
              <a:buChar char="ü"/>
            </a:pPr>
            <a:r>
              <a:rPr lang="pt-BR" sz="4400" dirty="0" smtClean="0">
                <a:cs typeface="Arial" panose="020B0604020202020204" pitchFamily="34" charset="0"/>
              </a:rPr>
              <a:t>Paz </a:t>
            </a:r>
            <a:r>
              <a:rPr lang="pt-BR" sz="4400" dirty="0" smtClean="0">
                <a:cs typeface="Arial" panose="020B0604020202020204" pitchFamily="34" charset="0"/>
              </a:rPr>
              <a:t>com Deus</a:t>
            </a:r>
          </a:p>
          <a:p>
            <a:pPr marL="1804988" lvl="1" indent="-914400">
              <a:buFont typeface="Wingdings" panose="05000000000000000000" pitchFamily="2" charset="2"/>
              <a:buChar char="ü"/>
            </a:pPr>
            <a:r>
              <a:rPr lang="pt-BR" sz="4400" dirty="0" smtClean="0">
                <a:cs typeface="Arial" panose="020B0604020202020204" pitchFamily="34" charset="0"/>
              </a:rPr>
              <a:t>Paz conosco mesmo</a:t>
            </a:r>
          </a:p>
          <a:p>
            <a:pPr marL="1804988" lvl="1" indent="-914400">
              <a:buFont typeface="Wingdings" panose="05000000000000000000" pitchFamily="2" charset="2"/>
              <a:buChar char="ü"/>
            </a:pPr>
            <a:r>
              <a:rPr lang="pt-BR" sz="4400" dirty="0" smtClean="0">
                <a:cs typeface="Arial" panose="020B0604020202020204" pitchFamily="34" charset="0"/>
              </a:rPr>
              <a:t>Paz de consciência</a:t>
            </a:r>
          </a:p>
          <a:p>
            <a:pPr marL="1804988" lvl="1" indent="-914400">
              <a:buFont typeface="Wingdings" panose="05000000000000000000" pitchFamily="2" charset="2"/>
              <a:buChar char="ü"/>
            </a:pPr>
            <a:r>
              <a:rPr lang="pt-BR" sz="4400" dirty="0" smtClean="0">
                <a:cs typeface="Arial" panose="020B0604020202020204" pitchFamily="34" charset="0"/>
              </a:rPr>
              <a:t>Paz com outros</a:t>
            </a:r>
          </a:p>
          <a:p>
            <a:pPr marL="1804988" lvl="1" indent="-914400">
              <a:buFont typeface="Wingdings" panose="05000000000000000000" pitchFamily="2" charset="2"/>
              <a:buChar char="ü"/>
            </a:pPr>
            <a:r>
              <a:rPr lang="pt-BR" sz="4400" dirty="0" smtClean="0">
                <a:cs typeface="Arial" panose="020B0604020202020204" pitchFamily="34" charset="0"/>
              </a:rPr>
              <a:t>Paz com a criação de Deus</a:t>
            </a:r>
          </a:p>
          <a:p>
            <a:pPr marL="914400" indent="-914400">
              <a:buFont typeface="+mj-lt"/>
              <a:buAutoNum type="arabicPeriod" startAt="5"/>
            </a:pPr>
            <a:r>
              <a:rPr lang="pt-BR" sz="4400" dirty="0" smtClean="0">
                <a:cs typeface="Arial" panose="020B0604020202020204" pitchFamily="34" charset="0"/>
              </a:rPr>
              <a:t>A importância dos calçados</a:t>
            </a:r>
            <a:endParaRPr lang="pt-BR" sz="4400" dirty="0"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17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ESCUDO DA FÉ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223631" y="1978090"/>
            <a:ext cx="506437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400" dirty="0" smtClean="0">
                <a:cs typeface="Arial" panose="020B0604020202020204" pitchFamily="34" charset="0"/>
              </a:rPr>
              <a:t>O real significado da fé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400" dirty="0" smtClean="0">
                <a:cs typeface="Arial" panose="020B0604020202020204" pitchFamily="34" charset="0"/>
              </a:rPr>
              <a:t>As três primeiras peças da armadura são fixas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400" dirty="0" smtClean="0">
                <a:cs typeface="Arial" panose="020B0604020202020204" pitchFamily="34" charset="0"/>
              </a:rPr>
              <a:t>A três últimas são removíveis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400" dirty="0" smtClean="0">
                <a:cs typeface="Arial" panose="020B0604020202020204" pitchFamily="34" charset="0"/>
              </a:rPr>
              <a:t>Dardos inflamados do inimigo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pt-BR" sz="4400" dirty="0" smtClean="0">
                <a:cs typeface="Arial" panose="020B0604020202020204" pitchFamily="34" charset="0"/>
              </a:rPr>
              <a:t>O escudo da fé para o dia </a:t>
            </a:r>
            <a:r>
              <a:rPr lang="pt-BR" sz="4400" dirty="0" smtClean="0">
                <a:cs typeface="Arial" panose="020B0604020202020204" pitchFamily="34" charset="0"/>
              </a:rPr>
              <a:t>mau</a:t>
            </a:r>
            <a:endParaRPr lang="pt-BR" sz="4400" dirty="0" smtClean="0">
              <a:cs typeface="Arial" panose="020B0604020202020204" pitchFamily="34" charset="0"/>
            </a:endParaRPr>
          </a:p>
        </p:txBody>
      </p:sp>
      <p:pic>
        <p:nvPicPr>
          <p:cNvPr id="2050" name="Picture 2" descr="http://2.bp.blogspot.com/-BaAqdGAuBvs/U3YZCz4QUUI/AAAAAAAAASA/PG3Ma3JXqXM/s1600/Ef+6-10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3191"/>
            <a:ext cx="12985245" cy="100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91650" y="11670805"/>
            <a:ext cx="16048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t-BR" sz="4400" dirty="0" smtClean="0">
                <a:cs typeface="Arial" panose="020B0604020202020204" pitchFamily="34" charset="0"/>
              </a:rPr>
              <a:t>Escudo </a:t>
            </a:r>
            <a:r>
              <a:rPr lang="pt-BR" sz="4400" dirty="0" smtClean="0">
                <a:cs typeface="Arial" panose="020B0604020202020204" pitchFamily="34" charset="0"/>
              </a:rPr>
              <a:t>da fé: discernir o que é de Deus e o que não é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400" dirty="0" smtClean="0">
                <a:cs typeface="Arial" panose="020B0604020202020204" pitchFamily="34" charset="0"/>
              </a:rPr>
              <a:t>Objetivo da fé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400" dirty="0" smtClean="0">
                <a:cs typeface="Arial" panose="020B0604020202020204" pitchFamily="34" charset="0"/>
              </a:rPr>
              <a:t>Exercitar nossa fé</a:t>
            </a:r>
          </a:p>
        </p:txBody>
      </p:sp>
    </p:spTree>
    <p:extLst>
      <p:ext uri="{BB962C8B-B14F-4D97-AF65-F5344CB8AC3E}">
        <p14:creationId xmlns:p14="http://schemas.microsoft.com/office/powerpoint/2010/main" val="26009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687003" y="2068777"/>
            <a:ext cx="16974310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Após o apóstolo citar a nossa luta contra as forças espirituais do mal, a batalha contra os principados e potestades, as agruras que passamos no dia mau, ele nos apresenta as armas que devemos usar para enfrentar estas adversidades. Se envolver nesta luta sem esta preparação é derrota na certa. E não podemos pensar que com nossas próprias forças podemos enfrentá-los e nos sagrarmos vencedores. Não se pode enfrentar o Diabo com força de vontade, com sua própria sabedoria, com seus próprios argumentos. Também não são técnicas engenhosamente preparadas, simpósios e seminários para capacitação de guerreiros que serão capazes de resistir e vencer as artimanhas do inimigo. 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APLICAÇÃO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8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4209</TotalTime>
  <Words>527</Words>
  <Application>Microsoft Office PowerPoint</Application>
  <PresentationFormat>Personalizar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Montserrat Light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2017</dc:title>
  <dc:creator>Igreja Presbiteriana Nacional</dc:creator>
  <cp:lastModifiedBy>Eber Hávila</cp:lastModifiedBy>
  <cp:revision>245</cp:revision>
  <cp:lastPrinted>2017-02-05T03:53:32Z</cp:lastPrinted>
  <dcterms:created xsi:type="dcterms:W3CDTF">2016-03-02T16:16:57Z</dcterms:created>
  <dcterms:modified xsi:type="dcterms:W3CDTF">2017-04-01T16:58:47Z</dcterms:modified>
</cp:coreProperties>
</file>