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1" r:id="rId3"/>
    <p:sldId id="263" r:id="rId4"/>
    <p:sldId id="264" r:id="rId5"/>
    <p:sldId id="285" r:id="rId6"/>
    <p:sldId id="286" r:id="rId7"/>
    <p:sldId id="291" r:id="rId8"/>
    <p:sldId id="288" r:id="rId9"/>
    <p:sldId id="292" r:id="rId10"/>
    <p:sldId id="269" r:id="rId11"/>
    <p:sldId id="289" r:id="rId12"/>
    <p:sldId id="290" r:id="rId13"/>
    <p:sldId id="270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0ABBA-0464-474E-8E03-C10BD4EE6D09}" type="datetimeFigureOut">
              <a:rPr lang="pt-BR" smtClean="0"/>
              <a:pPr/>
              <a:t>11/3/2015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DDAFB-6D16-489F-A762-A4FD4896F2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DDAFB-6D16-489F-A762-A4FD4896F26A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6072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6072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607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607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607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607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607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6072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6072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6072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607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11/3/2015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11/3/2015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11/3/2015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11/3/2015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11/3/2015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11/3/2015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11/3/2015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11/3/2015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11/3/2015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11/3/2015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A4E2-53F5-4313-A096-D9F3A79A2A83}" type="datetimeFigureOut">
              <a:rPr lang="pt-BR" smtClean="0"/>
              <a:pPr/>
              <a:t>11/3/2015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4A4E2-53F5-4313-A096-D9F3A79A2A83}" type="datetimeFigureOut">
              <a:rPr lang="pt-BR" smtClean="0"/>
              <a:pPr/>
              <a:t>11/3/2015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D2D3E-C0F2-429A-866B-C61FACD643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947" y="1988840"/>
            <a:ext cx="9144000" cy="2775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3C8D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7" y="2708920"/>
            <a:ext cx="643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solidFill>
                  <a:srgbClr val="2622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TEOLOGIA </a:t>
            </a:r>
            <a:r>
              <a:rPr lang="pt-BR" sz="3600" b="1" dirty="0">
                <a:solidFill>
                  <a:srgbClr val="2622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&amp; PRÁTICA DE CULTO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5570" y="3306183"/>
            <a:ext cx="6286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spc="-150" dirty="0" smtClean="0">
                <a:solidFill>
                  <a:srgbClr val="2C91D0"/>
                </a:solidFill>
                <a:latin typeface="+mj-lt"/>
              </a:rPr>
              <a:t>As </a:t>
            </a:r>
            <a:r>
              <a:rPr lang="pt-BR" sz="2800" spc="-150" dirty="0">
                <a:solidFill>
                  <a:srgbClr val="2C91D0"/>
                </a:solidFill>
                <a:latin typeface="+mj-lt"/>
              </a:rPr>
              <a:t>crenças e o jeito presbiteriano de adoração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6746" y="5157192"/>
            <a:ext cx="86686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i="1" dirty="0" smtClean="0">
                <a:solidFill>
                  <a:schemeClr val="bg1"/>
                </a:solidFill>
                <a:latin typeface="+mj-lt"/>
              </a:rPr>
              <a:t>Eber </a:t>
            </a:r>
            <a:r>
              <a:rPr lang="pt-BR" sz="2800" i="1" dirty="0" err="1">
                <a:solidFill>
                  <a:schemeClr val="bg1"/>
                </a:solidFill>
                <a:latin typeface="+mj-lt"/>
              </a:rPr>
              <a:t>Hávila</a:t>
            </a:r>
            <a:r>
              <a:rPr lang="pt-BR" sz="2800" i="1" dirty="0">
                <a:solidFill>
                  <a:schemeClr val="bg1"/>
                </a:solidFill>
                <a:latin typeface="+mj-lt"/>
              </a:rPr>
              <a:t> Rose</a:t>
            </a:r>
            <a:br>
              <a:rPr lang="pt-BR" sz="2800" i="1" dirty="0">
                <a:solidFill>
                  <a:schemeClr val="bg1"/>
                </a:solidFill>
                <a:latin typeface="+mj-lt"/>
              </a:rPr>
            </a:br>
            <a:r>
              <a:rPr lang="pt-BR" sz="2800" i="1" dirty="0">
                <a:solidFill>
                  <a:schemeClr val="bg1"/>
                </a:solidFill>
                <a:latin typeface="+mj-lt"/>
              </a:rPr>
              <a:t>Cecília Finotti </a:t>
            </a:r>
            <a:r>
              <a:rPr lang="pt-BR" sz="2800" i="1" dirty="0" err="1">
                <a:solidFill>
                  <a:schemeClr val="bg1"/>
                </a:solidFill>
                <a:latin typeface="+mj-lt"/>
              </a:rPr>
              <a:t>Nishikawa</a:t>
            </a:r>
            <a:r>
              <a:rPr lang="pt-BR" sz="28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800" i="1" dirty="0" smtClean="0">
                <a:solidFill>
                  <a:schemeClr val="bg1"/>
                </a:solidFill>
                <a:latin typeface="+mj-lt"/>
              </a:rPr>
              <a:t>Almeida</a:t>
            </a:r>
            <a:endParaRPr lang="pt-B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44824" y="2093805"/>
            <a:ext cx="5120266" cy="25263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49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14480" y="214290"/>
            <a:ext cx="69294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</a:rPr>
              <a:t>CONCLUSÃO </a:t>
            </a:r>
            <a:r>
              <a:rPr lang="pt-BR" sz="4400" b="1" dirty="0">
                <a:solidFill>
                  <a:schemeClr val="bg1"/>
                </a:solidFill>
              </a:rPr>
              <a:t>E APLICAÇÃO</a:t>
            </a:r>
          </a:p>
          <a:p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52788" y="1744886"/>
            <a:ext cx="7776864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pt-BR" dirty="0" smtClean="0"/>
              <a:t>1) Deus zela por Seu culto. Ele dá a maior importância a como o seu povo o cultua. Através do culto podemos conhecer o “DNA” de uma igreja, a sua teologia, as suas convicções, a sua vida e maturidade espiritual. Tudo converge para o culto. E se Deus dá tanto valor ao culto nós não podemos menosprezá-lo.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596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14480" y="214290"/>
            <a:ext cx="69294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</a:rPr>
              <a:t>CONCLUSÃO </a:t>
            </a:r>
            <a:r>
              <a:rPr lang="pt-BR" sz="4400" b="1" dirty="0">
                <a:solidFill>
                  <a:schemeClr val="bg1"/>
                </a:solidFill>
              </a:rPr>
              <a:t>E APLICAÇÃO</a:t>
            </a:r>
          </a:p>
          <a:p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52788" y="1744886"/>
            <a:ext cx="7776864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pt-BR" dirty="0" smtClean="0"/>
              <a:t>2) Outro ponto que aprendemos deste estudo é a Centralidade da Palavra de Deus. Esta é a principal tarefa do pastor, a instrução das ovelhas no caminho do Senhor através dos ensinamentos bíblicos. Por isto a igreja Reformada dá tanto valor a este elemento de culto e por isso podemos dizer, com fundamentação bíblica, que o centro do nosso culto é a pregação da Palavra de Deus.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5963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14480" y="214290"/>
            <a:ext cx="69294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</a:rPr>
              <a:t>CONCLUSÃO </a:t>
            </a:r>
            <a:r>
              <a:rPr lang="pt-BR" sz="4400" b="1" dirty="0">
                <a:solidFill>
                  <a:schemeClr val="bg1"/>
                </a:solidFill>
              </a:rPr>
              <a:t>E APLICAÇÃO</a:t>
            </a:r>
          </a:p>
          <a:p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52788" y="1744886"/>
            <a:ext cx="7776864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pt-BR" dirty="0" smtClean="0"/>
              <a:t>3) A comunidade evangélica, os membros das igrejas não deveriam permitir que líderes descomprometidos com a Palavra, que se desviam dos caminhos de Deus, quer sejam pastores ou presbíteros, continuem a exercer suas funções. Isto certamente exigiria dos mesmos uma séria reflexão sobre este grande princípio para a liderança cristã.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5963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7058" y="-27384"/>
            <a:ext cx="9171058" cy="6885384"/>
          </a:xfrm>
          <a:prstGeom prst="rect">
            <a:avLst/>
          </a:prstGeom>
          <a:solidFill>
            <a:srgbClr val="2A92D0"/>
          </a:solidFill>
          <a:ln>
            <a:solidFill>
              <a:srgbClr val="2A9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21415" y="186272"/>
            <a:ext cx="76082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</a:rPr>
              <a:t>TEOLOGIA </a:t>
            </a:r>
            <a:r>
              <a:rPr lang="pt-BR" sz="4400" b="1" dirty="0">
                <a:solidFill>
                  <a:schemeClr val="bg1"/>
                </a:solidFill>
                <a:latin typeface="+mj-lt"/>
              </a:rPr>
              <a:t>&amp; PRÁTICA DE CULTO</a:t>
            </a:r>
          </a:p>
          <a:p>
            <a:endParaRPr lang="pt-BR" sz="4400" dirty="0">
              <a:solidFill>
                <a:schemeClr val="bg1"/>
              </a:solidFill>
              <a:latin typeface="+mj-lt"/>
              <a:cs typeface="Myriad Arabic" pitchFamily="50" charset="-78"/>
            </a:endParaRPr>
          </a:p>
        </p:txBody>
      </p:sp>
      <p:sp>
        <p:nvSpPr>
          <p:cNvPr id="8" name="Rectangle 33"/>
          <p:cNvSpPr/>
          <p:nvPr/>
        </p:nvSpPr>
        <p:spPr>
          <a:xfrm>
            <a:off x="2411760" y="2276872"/>
            <a:ext cx="4209198" cy="2079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600" b="1" dirty="0">
                <a:solidFill>
                  <a:schemeClr val="bg1"/>
                </a:solidFill>
                <a:latin typeface="+mj-lt"/>
              </a:rPr>
              <a:t>FIM</a:t>
            </a:r>
          </a:p>
        </p:txBody>
      </p:sp>
    </p:spTree>
    <p:extLst>
      <p:ext uri="{BB962C8B-B14F-4D97-AF65-F5344CB8AC3E}">
        <p14:creationId xmlns="" xmlns:p14="http://schemas.microsoft.com/office/powerpoint/2010/main" val="25508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51920" y="836712"/>
            <a:ext cx="5292080" cy="3600400"/>
          </a:xfrm>
          <a:prstGeom prst="rect">
            <a:avLst/>
          </a:prstGeom>
          <a:solidFill>
            <a:srgbClr val="63C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3C8D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9098" y="332656"/>
            <a:ext cx="3932861" cy="4978644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3929058" y="1214422"/>
            <a:ext cx="521494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Lição 5</a:t>
            </a:r>
          </a:p>
          <a:p>
            <a:pPr algn="ctr">
              <a:spcAft>
                <a:spcPts val="1200"/>
              </a:spcAft>
            </a:pPr>
            <a:r>
              <a:rPr lang="pt-BR" sz="3600" b="1" dirty="0" smtClean="0">
                <a:solidFill>
                  <a:schemeClr val="bg1"/>
                </a:solidFill>
              </a:rPr>
              <a:t>A Palavra e os Sacramentos               (Deus fala conosco)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Ml 2.1-9</a:t>
            </a:r>
            <a:endParaRPr lang="pt-BR" sz="2800" b="1" dirty="0">
              <a:solidFill>
                <a:schemeClr val="bg1"/>
              </a:solidFill>
            </a:endParaRPr>
          </a:p>
          <a:p>
            <a:pPr algn="ctr"/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395535" y="557214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spc="-150" dirty="0">
                <a:solidFill>
                  <a:srgbClr val="2C91D0"/>
                </a:solidFill>
              </a:rPr>
              <a:t>As crenças e o jeito presbiteriano de adoração</a:t>
            </a:r>
          </a:p>
          <a:p>
            <a:pPr algn="r"/>
            <a:endParaRPr lang="pt-BR" sz="3600" spc="-150" dirty="0">
              <a:solidFill>
                <a:srgbClr val="2A92D0"/>
              </a:solidFill>
              <a:latin typeface="+mj-lt"/>
              <a:cs typeface="Myriad Arabic" pitchFamily="50" charset="-78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395536" y="515719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latin typeface="+mj-lt"/>
              </a:rPr>
              <a:t>TEOLOGIA &amp; PRÁTICA DE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CULTO</a:t>
            </a:r>
            <a:endParaRPr lang="pt-BR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0"/>
          <p:cNvSpPr/>
          <p:nvPr/>
        </p:nvSpPr>
        <p:spPr>
          <a:xfrm>
            <a:off x="404990" y="6218148"/>
            <a:ext cx="85427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+mj-lt"/>
              </a:rPr>
              <a:t>Eber </a:t>
            </a:r>
            <a:r>
              <a:rPr lang="pt-BR" sz="2000" dirty="0" err="1" smtClean="0">
                <a:solidFill>
                  <a:schemeClr val="bg1"/>
                </a:solidFill>
                <a:latin typeface="+mj-lt"/>
              </a:rPr>
              <a:t>Hávila</a:t>
            </a:r>
            <a:r>
              <a:rPr lang="pt-BR" sz="2000" dirty="0" smtClean="0">
                <a:solidFill>
                  <a:schemeClr val="bg1"/>
                </a:solidFill>
                <a:latin typeface="+mj-lt"/>
              </a:rPr>
              <a:t> Rose e Cecília Finotti </a:t>
            </a:r>
            <a:r>
              <a:rPr lang="pt-BR" sz="2000" dirty="0" err="1" smtClean="0">
                <a:solidFill>
                  <a:schemeClr val="bg1"/>
                </a:solidFill>
                <a:latin typeface="+mj-lt"/>
              </a:rPr>
              <a:t>Nishikawa</a:t>
            </a:r>
            <a:r>
              <a:rPr lang="pt-BR" sz="2000" dirty="0" smtClean="0">
                <a:solidFill>
                  <a:schemeClr val="bg1"/>
                </a:solidFill>
                <a:latin typeface="+mj-lt"/>
              </a:rPr>
              <a:t> Almeida 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57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25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2" grpId="0" build="p"/>
      <p:bldP spid="13" grpId="0" build="p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85984" y="154796"/>
            <a:ext cx="4643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INTRODUÇÃO</a:t>
            </a:r>
            <a:endParaRPr lang="pt-BR" sz="4400" b="1" dirty="0">
              <a:solidFill>
                <a:schemeClr val="bg1"/>
              </a:solidFill>
            </a:endParaRPr>
          </a:p>
          <a:p>
            <a:pPr algn="ctr"/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57158" y="1357298"/>
            <a:ext cx="87868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/>
              <a:t>As  mensagens anteriores de </a:t>
            </a:r>
            <a:r>
              <a:rPr lang="pt-BR" sz="2600" dirty="0" err="1" smtClean="0"/>
              <a:t>Malaquias</a:t>
            </a:r>
            <a:r>
              <a:rPr lang="pt-BR" sz="2600" dirty="0" smtClean="0"/>
              <a:t> mostram o amor incondicional de Deus ao Seu povo eleito e a falta de uma</a:t>
            </a:r>
          </a:p>
        </p:txBody>
      </p:sp>
      <p:pic>
        <p:nvPicPr>
          <p:cNvPr id="20482" name="Picture 2" descr="http://image.slidesharecdn.com/45-130904205933-/95/45-o-profeta-malaquias-1-638.jpg?cb=13783464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7082" y="2152672"/>
            <a:ext cx="6076950" cy="4562476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366682" y="2143116"/>
            <a:ext cx="263368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/>
              <a:t>devoção </a:t>
            </a:r>
            <a:r>
              <a:rPr lang="pt-BR" sz="2600" dirty="0" err="1" smtClean="0"/>
              <a:t>verda-deira</a:t>
            </a:r>
            <a:r>
              <a:rPr lang="pt-BR" sz="2600" dirty="0" smtClean="0"/>
              <a:t> e </a:t>
            </a:r>
            <a:r>
              <a:rPr lang="pt-BR" sz="2600" dirty="0" err="1" smtClean="0"/>
              <a:t>sincerida-de</a:t>
            </a:r>
            <a:r>
              <a:rPr lang="pt-BR" sz="2600" dirty="0" smtClean="0"/>
              <a:t> de coração no culto. Agora Deus se direciona diretamente aos sacerdotes que não estavam pregando a Sua Palavra com fidelidade.</a:t>
            </a:r>
          </a:p>
        </p:txBody>
      </p:sp>
    </p:spTree>
    <p:extLst>
      <p:ext uri="{BB962C8B-B14F-4D97-AF65-F5344CB8AC3E}">
        <p14:creationId xmlns="" xmlns:p14="http://schemas.microsoft.com/office/powerpoint/2010/main" val="3596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1.bp.blogspot.com/-QSC2EZhcJIw/U-aJuDEr1rI/AAAAAAAABaM/iuFVsmzkuRs/s1600/Sacerdote+Jude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357290" y="154796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CULTUAR A DEUS EXIGE FIDELIDADE NA PREGAÇÃO DA PALAVRA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pic>
        <p:nvPicPr>
          <p:cNvPr id="14340" name="Picture 4" descr="http://4.bp.blogspot.com/-0HqEfyBvr7c/UnpKvRwVaZI/AAAAAAAAJCw/7GmL5SFiNYU/s1600/1390633_671348919555545_164731729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-3214734"/>
            <a:ext cx="4000528" cy="3011414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285720" y="1477020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Contexto histórico</a:t>
            </a:r>
          </a:p>
          <a:p>
            <a:r>
              <a:rPr lang="pt-BR" sz="2600" b="1" dirty="0" smtClean="0">
                <a:solidFill>
                  <a:schemeClr val="bg1"/>
                </a:solidFill>
              </a:rPr>
              <a:t>1. Deus chama os sacerdotes ao arrependimento – Ml 2.1-3</a:t>
            </a:r>
          </a:p>
          <a:p>
            <a:r>
              <a:rPr lang="pt-BR" sz="2600" dirty="0" smtClean="0">
                <a:solidFill>
                  <a:schemeClr val="bg1"/>
                </a:solidFill>
              </a:rPr>
              <a:t>    As cinco ameaças</a:t>
            </a:r>
          </a:p>
        </p:txBody>
      </p:sp>
    </p:spTree>
    <p:extLst>
      <p:ext uri="{BB962C8B-B14F-4D97-AF65-F5344CB8AC3E}">
        <p14:creationId xmlns="" xmlns:p14="http://schemas.microsoft.com/office/powerpoint/2010/main" val="3596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357290" y="154796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CULTUAR A DEUS EXIGE FIDELIDADE NA PREGAÇÃO DA PALAVRA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85720" y="1534903"/>
            <a:ext cx="43577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/>
            <a:r>
              <a:rPr lang="pt-BR" sz="2800" b="1" dirty="0" smtClean="0"/>
              <a:t>2. Deus recorda a aliança com Levi – Ml 2.4-7</a:t>
            </a:r>
            <a:endParaRPr lang="pt-BR" sz="2600" b="1" dirty="0" smtClean="0"/>
          </a:p>
          <a:p>
            <a:pPr marL="265113"/>
            <a:endParaRPr lang="pt-BR" sz="2800" dirty="0" smtClean="0"/>
          </a:p>
          <a:p>
            <a:pPr marL="354013"/>
            <a:r>
              <a:rPr lang="pt-BR" sz="2800" dirty="0" err="1" smtClean="0"/>
              <a:t>Nm</a:t>
            </a:r>
            <a:r>
              <a:rPr lang="pt-BR" sz="2800" dirty="0" smtClean="0"/>
              <a:t> 25.10-13		Zelo pelo culto a Deus</a:t>
            </a:r>
          </a:p>
          <a:p>
            <a:pPr marL="900113" indent="-546100"/>
            <a:endParaRPr lang="pt-BR" sz="2800" dirty="0" smtClean="0"/>
          </a:p>
          <a:p>
            <a:pPr marL="900113" indent="-546100"/>
            <a:r>
              <a:rPr lang="pt-BR" sz="2800" dirty="0" smtClean="0"/>
              <a:t>I Co 9.16, 19-23			O zelo do apóstolo Paulo</a:t>
            </a:r>
          </a:p>
          <a:p>
            <a:endParaRPr lang="pt-BR" sz="2800" dirty="0" smtClean="0"/>
          </a:p>
        </p:txBody>
      </p:sp>
      <p:pic>
        <p:nvPicPr>
          <p:cNvPr id="16388" name="Picture 4" descr="http://mlb-s2-p.mlstatic.com/livro-um-recado-para-ganhadores-de-almas-7962-MLB5294340038_102013-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214421"/>
            <a:ext cx="4071966" cy="5443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6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357290" y="154796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CULTUAR A DEUS EXIGE FIDELIDADE NA PREGAÇÃO DA PALAVRA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85720" y="1541680"/>
            <a:ext cx="4572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/>
            <a:r>
              <a:rPr lang="pt-BR" sz="2800" b="1" dirty="0" smtClean="0"/>
              <a:t>3. Deus anuncia o castigo – Ml 2.8,9</a:t>
            </a:r>
          </a:p>
          <a:p>
            <a:r>
              <a:rPr lang="pt-BR" sz="2800" dirty="0" smtClean="0"/>
              <a:t>As conseqüências são maiores para sacerdotes infiéis</a:t>
            </a:r>
          </a:p>
        </p:txBody>
      </p:sp>
      <p:sp>
        <p:nvSpPr>
          <p:cNvPr id="14338" name="AutoShape 2" descr="https://setimodia.files.wordpress.com/2012/06/rh-tramplingthela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4" descr="https://setimodia.files.wordpress.com/2012/06/rh-tramplingthela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342" name="AutoShape 6" descr="https://setimodia.files.wordpress.com/2012/06/rh-tramplingthela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43" name="Picture 7" descr="C:\Dados\Eber\evang\Escola Dominical\Programa 2015\Lição 5\rh-tramplingthela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6892" y="1142984"/>
            <a:ext cx="4297140" cy="5715016"/>
          </a:xfrm>
          <a:prstGeom prst="rect">
            <a:avLst/>
          </a:prstGeom>
          <a:noFill/>
        </p:spPr>
      </p:pic>
      <p:pic>
        <p:nvPicPr>
          <p:cNvPr id="14345" name="Picture 9" descr="http://orkut.google.com/imgs/16423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57562"/>
            <a:ext cx="4857752" cy="3527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6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357290" y="154796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TIPOS DE PREGAÇÃO</a:t>
            </a: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85720" y="1744698"/>
            <a:ext cx="45720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Temática:</a:t>
            </a:r>
          </a:p>
          <a:p>
            <a:r>
              <a:rPr lang="pt-BR" sz="2800" dirty="0" smtClean="0"/>
              <a:t>Aborda tópicos pré definidos</a:t>
            </a:r>
          </a:p>
          <a:p>
            <a:endParaRPr lang="pt-BR" sz="2800" b="1" dirty="0" smtClean="0"/>
          </a:p>
          <a:p>
            <a:r>
              <a:rPr lang="pt-BR" sz="2800" b="1" dirty="0" smtClean="0"/>
              <a:t>Textual:</a:t>
            </a:r>
          </a:p>
          <a:p>
            <a:r>
              <a:rPr lang="pt-BR" sz="2800" dirty="0" smtClean="0"/>
              <a:t>Exclusivos de pequenos textos</a:t>
            </a:r>
          </a:p>
          <a:p>
            <a:endParaRPr lang="pt-BR" sz="2800" b="1" dirty="0" smtClean="0"/>
          </a:p>
          <a:p>
            <a:r>
              <a:rPr lang="pt-BR" sz="2800" b="1" dirty="0" smtClean="0"/>
              <a:t>Expositiva:</a:t>
            </a:r>
          </a:p>
          <a:p>
            <a:r>
              <a:rPr lang="pt-BR" sz="2800" dirty="0" smtClean="0"/>
              <a:t>Derivam de textos bíblicos maiores (</a:t>
            </a:r>
            <a:r>
              <a:rPr lang="pt-BR" sz="2800" dirty="0" err="1" smtClean="0"/>
              <a:t>perícope</a:t>
            </a:r>
            <a:r>
              <a:rPr lang="pt-BR" sz="2800" dirty="0" smtClean="0"/>
              <a:t>)</a:t>
            </a:r>
          </a:p>
        </p:txBody>
      </p:sp>
      <p:pic>
        <p:nvPicPr>
          <p:cNvPr id="12290" name="Picture 2" descr="http://www.missaofoiporvoce.com.br/home/wp-content/uploads/2012/08/pregaca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20" y="1188000"/>
            <a:ext cx="4286280" cy="5559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6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357290" y="154796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OS SACRAMENTOS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pic>
        <p:nvPicPr>
          <p:cNvPr id="14340" name="Picture 4" descr="http://4.bp.blogspot.com/-0HqEfyBvr7c/UnpKvRwVaZI/AAAAAAAAJCw/7GmL5SFiNYU/s1600/1390633_671348919555545_164731729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-3214734"/>
            <a:ext cx="4000528" cy="3011414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214282" y="1477020"/>
            <a:ext cx="3500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Sinais sensíveis e selos da aliança da Graça, palavras visíveis</a:t>
            </a:r>
          </a:p>
          <a:p>
            <a:endParaRPr lang="pt-BR" sz="2800" dirty="0" smtClean="0"/>
          </a:p>
        </p:txBody>
      </p:sp>
      <p:pic>
        <p:nvPicPr>
          <p:cNvPr id="10248" name="Picture 8" descr="http://pt.wahooart.com/Art.nsf/O/8Y3JDR/$File/Lambert-Sustris-The-Baptism-of-the-Ethiopian-Eunuch-by-the-Deacon-Philip-2-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28934"/>
            <a:ext cx="9144032" cy="3908814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3714744" y="1500174"/>
            <a:ext cx="5500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Batismo: </a:t>
            </a:r>
            <a:r>
              <a:rPr lang="pt-BR" sz="2600" dirty="0" smtClean="0"/>
              <a:t>Sinal e selo do pacto da graça, de sua união com Cristo, da regeneração, da remissão dos pecados.</a:t>
            </a:r>
          </a:p>
          <a:p>
            <a:endParaRPr lang="pt-B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596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357290" y="154796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OS SACRAMENTOS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</p:spPr>
      </p:pic>
      <p:pic>
        <p:nvPicPr>
          <p:cNvPr id="14340" name="Picture 4" descr="http://4.bp.blogspot.com/-0HqEfyBvr7c/UnpKvRwVaZI/AAAAAAAAJCw/7GmL5SFiNYU/s1600/1390633_671348919555545_164731729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-3214734"/>
            <a:ext cx="4000528" cy="3011414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214282" y="1746958"/>
            <a:ext cx="21431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Santa Ceia:</a:t>
            </a:r>
            <a:r>
              <a:rPr lang="pt-BR" sz="2800" dirty="0" smtClean="0"/>
              <a:t> </a:t>
            </a:r>
          </a:p>
          <a:p>
            <a:endParaRPr lang="pt-BR" sz="2800" dirty="0" smtClean="0"/>
          </a:p>
          <a:p>
            <a:r>
              <a:rPr lang="pt-BR" sz="2800" dirty="0" smtClean="0"/>
              <a:t>Proclamação da morte do Senhor até que Ele venha.</a:t>
            </a:r>
          </a:p>
          <a:p>
            <a:endParaRPr lang="pt-BR" sz="2800" dirty="0" smtClean="0"/>
          </a:p>
        </p:txBody>
      </p:sp>
      <p:pic>
        <p:nvPicPr>
          <p:cNvPr id="10246" name="Picture 6" descr="http://2.bp.blogspot.com/-FLPK5_zTbYE/T1wNTis6x2I/AAAAAAAABmM/0dOJF_SciGA/s1600/2659674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5" y="1211100"/>
            <a:ext cx="7000925" cy="5620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6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474</Words>
  <Application>Microsoft Office PowerPoint</Application>
  <PresentationFormat>Apresentação na tela (4:3)</PresentationFormat>
  <Paragraphs>61</Paragraphs>
  <Slides>13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</dc:title>
  <dc:creator>.</dc:creator>
  <cp:lastModifiedBy>.</cp:lastModifiedBy>
  <cp:revision>27</cp:revision>
  <dcterms:created xsi:type="dcterms:W3CDTF">2015-02-07T20:15:11Z</dcterms:created>
  <dcterms:modified xsi:type="dcterms:W3CDTF">2015-03-11T04:13:45Z</dcterms:modified>
</cp:coreProperties>
</file>