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0C1AC1D-21B4-473F-8125-A48F5E410164}" type="datetimeFigureOut">
              <a:rPr lang="pt-BR" smtClean="0"/>
              <a:pPr/>
              <a:t>15/3/2013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FB9D08-212E-4C8A-9D2F-EDC69DCE1D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Rm</a:t>
            </a:r>
            <a:r>
              <a:rPr lang="pt-BR" dirty="0" smtClean="0"/>
              <a:t> 10:1-15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Meio da Salvação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3441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57250" lvl="1" indent="-457200"/>
            <a:endParaRPr lang="pt-BR" dirty="0" smtClean="0"/>
          </a:p>
          <a:p>
            <a:pPr marL="857250" lvl="1" indent="-457200"/>
            <a:endParaRPr lang="pt-BR" dirty="0"/>
          </a:p>
          <a:p>
            <a:pPr marL="857250" lvl="1" indent="-457200"/>
            <a:endParaRPr lang="pt-BR" dirty="0" smtClean="0"/>
          </a:p>
          <a:p>
            <a:pPr marL="857250" lvl="1" indent="-457200"/>
            <a:r>
              <a:rPr lang="pt-BR" dirty="0" smtClean="0"/>
              <a:t>A pregação da palavra é o verdadeiro meio de salvação, e não a guarda das obras da Lei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48578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Israel ignora a justiça de Deus</a:t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pt-BR" dirty="0" err="1" smtClean="0"/>
              <a:t>Rm</a:t>
            </a:r>
            <a:r>
              <a:rPr lang="pt-BR" dirty="0" smtClean="0"/>
              <a:t> 10:1-4)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Paulo inicia o capítulo  falando: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 sobre seu desejo e súplica pela salvação dos judeus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 sobre o zelo deles por Deus (sem entendimento)</a:t>
            </a:r>
          </a:p>
          <a:p>
            <a:pPr marL="514350" indent="-514350"/>
            <a:endParaRPr lang="pt-BR" dirty="0" smtClean="0"/>
          </a:p>
          <a:p>
            <a:pPr marL="514350" indent="-514350"/>
            <a:r>
              <a:rPr lang="pt-BR" dirty="0" smtClean="0"/>
              <a:t>O apóstolo  particulariza  esse estado  de total ignorância  em duas  negativas (</a:t>
            </a:r>
            <a:r>
              <a:rPr lang="pt-BR" dirty="0" err="1" smtClean="0"/>
              <a:t>Stott</a:t>
            </a:r>
            <a:r>
              <a:rPr lang="pt-BR" dirty="0" smtClean="0"/>
              <a:t>, 2000):</a:t>
            </a:r>
          </a:p>
          <a:p>
            <a:pPr marL="514350" indent="-514350">
              <a:buNone/>
            </a:pPr>
            <a:r>
              <a:rPr lang="pt-B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des</a:t>
            </a:r>
            <a:r>
              <a:rPr lang="pt-BR" dirty="0" smtClean="0"/>
              <a:t>conhecimento  da justiça que provém de Deus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 estabelecimento de sua própria justiça   e a </a:t>
            </a:r>
            <a:r>
              <a:rPr lang="pt-BR" b="1" dirty="0" smtClean="0"/>
              <a:t>não</a:t>
            </a:r>
            <a:r>
              <a:rPr lang="pt-BR" dirty="0" smtClean="0"/>
              <a:t> sujeição à justiça de Deus (Is 64:6, </a:t>
            </a:r>
            <a:r>
              <a:rPr lang="pt-BR" dirty="0" err="1" smtClean="0"/>
              <a:t>Fp</a:t>
            </a:r>
            <a:r>
              <a:rPr lang="pt-BR" dirty="0" smtClean="0"/>
              <a:t> 3:9)</a:t>
            </a:r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27140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fim da lei é Cristo  para justiça (justificação) de todo aquele que crê</a:t>
            </a:r>
          </a:p>
          <a:p>
            <a:endParaRPr lang="pt-BR" dirty="0" smtClean="0"/>
          </a:p>
          <a:p>
            <a:r>
              <a:rPr lang="pt-BR" dirty="0" smtClean="0"/>
              <a:t>Fim ( </a:t>
            </a:r>
            <a:r>
              <a:rPr lang="pt-BR" i="1" dirty="0" err="1" smtClean="0"/>
              <a:t>telos</a:t>
            </a:r>
            <a:r>
              <a:rPr lang="pt-BR" i="1" dirty="0" smtClean="0"/>
              <a:t>): </a:t>
            </a:r>
            <a:r>
              <a:rPr lang="pt-BR" dirty="0" smtClean="0"/>
              <a:t>2 sentidos</a:t>
            </a:r>
          </a:p>
          <a:p>
            <a:pPr marL="514350" indent="-514350">
              <a:buFont typeface="+mj-lt"/>
              <a:buAutoNum type="arabicPeriod"/>
            </a:pPr>
            <a:r>
              <a:rPr lang="pt-BR" i="1" dirty="0" smtClean="0"/>
              <a:t>Alvo: a lei apontava para Cristo e que Ele a cumpriu</a:t>
            </a:r>
          </a:p>
          <a:p>
            <a:pPr marL="514350" indent="-514350">
              <a:buFont typeface="+mj-lt"/>
              <a:buAutoNum type="arabicPeriod"/>
            </a:pPr>
            <a:r>
              <a:rPr lang="pt-BR" i="1" dirty="0" err="1" smtClean="0"/>
              <a:t>Terminalidade</a:t>
            </a:r>
            <a:r>
              <a:rPr lang="pt-BR" i="1" dirty="0" smtClean="0"/>
              <a:t>, conclusão: Cristo aboliu a lei</a:t>
            </a:r>
          </a:p>
          <a:p>
            <a:pPr marL="514350" indent="-514350">
              <a:buFont typeface="+mj-lt"/>
              <a:buAutoNum type="arabicPeriod"/>
            </a:pPr>
            <a:endParaRPr lang="pt-BR" i="1" dirty="0" smtClean="0"/>
          </a:p>
          <a:p>
            <a:pPr marL="514350" indent="-514350">
              <a:buNone/>
            </a:pPr>
            <a:r>
              <a:rPr lang="pt-BR" dirty="0" smtClean="0"/>
              <a:t>Segundo </a:t>
            </a:r>
            <a:r>
              <a:rPr lang="pt-BR" dirty="0" err="1" smtClean="0"/>
              <a:t>Stott</a:t>
            </a:r>
            <a:r>
              <a:rPr lang="pt-BR" dirty="0" smtClean="0"/>
              <a:t>, Paulo com certeza se refere ao último sentido . A razão pela qual Cristo aboliu a lei é para que haja justiça para todo o que crê. Em termos de salvação, Cristo e a lei são alternativas  incompatíveis.       </a:t>
            </a:r>
          </a:p>
          <a:p>
            <a:pPr>
              <a:buNone/>
            </a:pPr>
            <a:endParaRPr lang="pt-BR" dirty="0" smtClean="0"/>
          </a:p>
          <a:p>
            <a:pPr marL="514350" indent="-51435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Formas alternativas de justiça</a:t>
            </a:r>
            <a:br>
              <a:rPr lang="pt-BR" sz="3200" dirty="0" smtClean="0"/>
            </a:br>
            <a:r>
              <a:rPr lang="pt-BR" sz="3200" dirty="0" smtClean="0"/>
              <a:t>(</a:t>
            </a:r>
            <a:r>
              <a:rPr lang="pt-BR" sz="3200" dirty="0" err="1" smtClean="0"/>
              <a:t>Rm</a:t>
            </a:r>
            <a:r>
              <a:rPr lang="pt-BR" sz="3200" dirty="0" smtClean="0"/>
              <a:t> 10:5-13)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justiça  decorrente  da  </a:t>
            </a:r>
            <a:r>
              <a:rPr lang="pt-BR" b="1" dirty="0" smtClean="0"/>
              <a:t>lei: </a:t>
            </a:r>
            <a:r>
              <a:rPr lang="pt-BR" dirty="0" smtClean="0"/>
              <a:t>algo inatingível; a  fragilidade da lei é a nossa  própria fragilidade</a:t>
            </a:r>
          </a:p>
          <a:p>
            <a:pPr marL="514350" indent="-514350">
              <a:buNone/>
            </a:pPr>
            <a:r>
              <a:rPr lang="pt-BR" b="1" dirty="0" smtClean="0"/>
              <a:t>     </a:t>
            </a:r>
            <a:r>
              <a:rPr lang="pt-BR" dirty="0" smtClean="0"/>
              <a:t>(</a:t>
            </a:r>
            <a:r>
              <a:rPr lang="pt-BR" b="1" dirty="0" smtClean="0"/>
              <a:t> </a:t>
            </a:r>
            <a:r>
              <a:rPr lang="pt-BR" dirty="0" smtClean="0"/>
              <a:t>Lv 18:5,, </a:t>
            </a:r>
            <a:r>
              <a:rPr lang="pt-BR" dirty="0" err="1" smtClean="0"/>
              <a:t>Gl</a:t>
            </a:r>
            <a:r>
              <a:rPr lang="pt-BR" dirty="0" smtClean="0"/>
              <a:t> 3:10 </a:t>
            </a:r>
            <a:r>
              <a:rPr lang="pt-BR" dirty="0" err="1" smtClean="0"/>
              <a:t>ss</a:t>
            </a:r>
            <a:r>
              <a:rPr lang="pt-BR" dirty="0" smtClean="0"/>
              <a:t>). A lei reclama obediência e no esforço de praticar  essa obediência é que o pecador descobre sua  incapacidade.</a:t>
            </a:r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2. A justiça  decorrente  da  </a:t>
            </a:r>
            <a:r>
              <a:rPr lang="pt-BR" b="1" dirty="0" smtClean="0"/>
              <a:t>fé: </a:t>
            </a:r>
            <a:r>
              <a:rPr lang="pt-BR" dirty="0" smtClean="0"/>
              <a:t>Cristo não é algo inatingível . (</a:t>
            </a:r>
            <a:r>
              <a:rPr lang="pt-BR" dirty="0" err="1" smtClean="0"/>
              <a:t>Dt</a:t>
            </a:r>
            <a:r>
              <a:rPr lang="pt-BR" dirty="0" smtClean="0"/>
              <a:t>  8:17, 9:4, 30:11-14) – </a:t>
            </a:r>
            <a:r>
              <a:rPr lang="pt-BR" b="1" i="1" dirty="0" err="1" smtClean="0"/>
              <a:t>suavíssima</a:t>
            </a:r>
            <a:r>
              <a:rPr lang="pt-BR" b="1" i="1" dirty="0" smtClean="0"/>
              <a:t> paródia</a:t>
            </a:r>
            <a:r>
              <a:rPr lang="pt-BR" i="1" dirty="0" smtClean="0"/>
              <a:t>: </a:t>
            </a:r>
            <a:r>
              <a:rPr lang="pt-BR" dirty="0" smtClean="0"/>
              <a:t>Paulo se apropria desses escritos para reforçar sua argumentação de que não adianta  reivindicar  justiça própria diante de Deus ou confiar no seu próprio esforço.  </a:t>
            </a:r>
            <a:r>
              <a:rPr lang="pt-BR" b="1" i="1" dirty="0" smtClean="0"/>
              <a:t>Subir aos céus,descer ao abismo</a:t>
            </a:r>
            <a:r>
              <a:rPr lang="pt-BR" i="1" dirty="0" smtClean="0"/>
              <a:t>: </a:t>
            </a:r>
            <a:r>
              <a:rPr lang="pt-BR" dirty="0" smtClean="0"/>
              <a:t>expressões  correntes na linguagem cotidiana para expressar o impossível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97049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A necessidade da pregação do evangelho</a:t>
            </a:r>
            <a:br>
              <a:rPr lang="pt-BR" sz="3200" dirty="0" smtClean="0"/>
            </a:br>
            <a:r>
              <a:rPr lang="pt-BR" sz="3200" dirty="0" smtClean="0"/>
              <a:t>(</a:t>
            </a:r>
            <a:r>
              <a:rPr lang="pt-BR" sz="3200" dirty="0" err="1" smtClean="0"/>
              <a:t>Rm</a:t>
            </a:r>
            <a:r>
              <a:rPr lang="pt-BR" sz="3200" dirty="0" smtClean="0"/>
              <a:t> 10:14-15)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4 perguntas do apóstolo: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Como invocarão aquele em quem não creram?</a:t>
            </a:r>
          </a:p>
          <a:p>
            <a:pPr marL="514350" indent="-514350">
              <a:buNone/>
            </a:pPr>
            <a:r>
              <a:rPr lang="pt-BR" dirty="0" smtClean="0"/>
              <a:t>     Invocar pressupõe que se conheça e creia em Seu nome</a:t>
            </a:r>
            <a:endParaRPr lang="pt-BR" dirty="0" smtClean="0"/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2. Como crerão naquele de quem nada ouviram?</a:t>
            </a:r>
          </a:p>
          <a:p>
            <a:pPr marL="514350" indent="-514350">
              <a:buNone/>
            </a:pPr>
            <a:r>
              <a:rPr lang="pt-BR" dirty="0" smtClean="0"/>
              <a:t>     Assim como o crer antecede o invocar, o ouvir tem que preceder o ato de crer.   </a:t>
            </a:r>
            <a:endParaRPr lang="pt-BR" dirty="0" smtClean="0"/>
          </a:p>
          <a:p>
            <a:pPr marL="514350" indent="-514350"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88915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pt-BR" dirty="0" smtClean="0"/>
              <a:t>3. Como ouvirão se não há quem pregue?</a:t>
            </a:r>
          </a:p>
          <a:p>
            <a:pPr marL="514350" indent="-514350">
              <a:buNone/>
            </a:pPr>
            <a:r>
              <a:rPr lang="pt-BR" dirty="0" smtClean="0"/>
              <a:t>     anunciar por meio de um arauto. O arauto,na antiguidade,  era quem fazia as proclamações públicas no mercado ou na praça pública da cidade. Sem arauto não havia ouvintes. 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4</a:t>
            </a:r>
            <a:r>
              <a:rPr lang="pt-BR" dirty="0" smtClean="0"/>
              <a:t>. Como pregarão se não forem enviados?</a:t>
            </a:r>
          </a:p>
          <a:p>
            <a:pPr>
              <a:buNone/>
            </a:pPr>
            <a:r>
              <a:rPr lang="pt-BR" dirty="0" smtClean="0"/>
              <a:t>     Is52:7 Como são formosos os pés dos que anunciam boas novas.</a:t>
            </a:r>
          </a:p>
          <a:p>
            <a:r>
              <a:rPr lang="pt-BR" dirty="0" smtClean="0"/>
              <a:t>Cristo </a:t>
            </a:r>
            <a:r>
              <a:rPr lang="pt-BR" b="1" dirty="0" smtClean="0"/>
              <a:t>envia </a:t>
            </a:r>
            <a:r>
              <a:rPr lang="pt-BR" dirty="0" smtClean="0"/>
              <a:t>seus arautos; os arautos </a:t>
            </a:r>
            <a:r>
              <a:rPr lang="pt-BR" b="1" dirty="0" smtClean="0"/>
              <a:t>pregam</a:t>
            </a:r>
            <a:r>
              <a:rPr lang="pt-BR" dirty="0" smtClean="0"/>
              <a:t>; as pessoas </a:t>
            </a:r>
            <a:r>
              <a:rPr lang="pt-BR" b="1" dirty="0" smtClean="0"/>
              <a:t>ouvem</a:t>
            </a:r>
            <a:r>
              <a:rPr lang="pt-BR" dirty="0" smtClean="0"/>
              <a:t>; os ouvintes </a:t>
            </a:r>
            <a:r>
              <a:rPr lang="pt-BR" b="1" dirty="0" smtClean="0"/>
              <a:t>crêem</a:t>
            </a:r>
            <a:r>
              <a:rPr lang="pt-BR" dirty="0" smtClean="0"/>
              <a:t>; os crentes </a:t>
            </a:r>
            <a:r>
              <a:rPr lang="pt-BR" b="1" dirty="0" smtClean="0"/>
              <a:t>invocam</a:t>
            </a:r>
            <a:r>
              <a:rPr lang="pt-BR" dirty="0" smtClean="0"/>
              <a:t>; e os que invocam </a:t>
            </a:r>
            <a:r>
              <a:rPr lang="pt-BR" b="1" dirty="0" smtClean="0"/>
              <a:t>são salvos</a:t>
            </a:r>
            <a:r>
              <a:rPr lang="pt-BR" dirty="0" smtClean="0"/>
              <a:t>.</a:t>
            </a:r>
            <a:r>
              <a:rPr lang="pt-BR" dirty="0" smtClean="0"/>
              <a:t>    </a:t>
            </a:r>
          </a:p>
          <a:p>
            <a:pPr>
              <a:buNone/>
            </a:pPr>
            <a:r>
              <a:rPr lang="pt-BR" smtClean="0"/>
              <a:t>Referência:</a:t>
            </a:r>
          </a:p>
          <a:p>
            <a:pPr>
              <a:buNone/>
            </a:pPr>
            <a:r>
              <a:rPr lang="pt-BR" smtClean="0"/>
              <a:t> </a:t>
            </a:r>
            <a:r>
              <a:rPr lang="pt-BR" dirty="0" smtClean="0"/>
              <a:t>STOTT,J. Romanos. São Paulo:ABU, 2000.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         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516</TotalTime>
  <Words>472</Words>
  <Application>Microsoft Office PowerPoint</Application>
  <PresentationFormat>Apresentação na tela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Patrimônio Líquido</vt:lpstr>
      <vt:lpstr>O Meio da Salvação</vt:lpstr>
      <vt:lpstr>Slide 2</vt:lpstr>
      <vt:lpstr>Israel ignora a justiça de Deus (Rm 10:1-4)</vt:lpstr>
      <vt:lpstr>Slide 4</vt:lpstr>
      <vt:lpstr>Formas alternativas de justiça (Rm 10:5-13)</vt:lpstr>
      <vt:lpstr>A necessidade da pregação do evangelho (Rm 10:14-15)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Meio da Salvação</dc:title>
  <dc:creator>DALVA DELVIGNA</dc:creator>
  <cp:lastModifiedBy>Admin</cp:lastModifiedBy>
  <cp:revision>28</cp:revision>
  <dcterms:created xsi:type="dcterms:W3CDTF">2013-03-09T14:11:42Z</dcterms:created>
  <dcterms:modified xsi:type="dcterms:W3CDTF">2013-03-16T00:35:30Z</dcterms:modified>
</cp:coreProperties>
</file>