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9" r:id="rId2"/>
    <p:sldId id="302" r:id="rId3"/>
    <p:sldId id="320" r:id="rId4"/>
    <p:sldId id="321" r:id="rId5"/>
    <p:sldId id="334" r:id="rId6"/>
    <p:sldId id="333" r:id="rId7"/>
    <p:sldId id="335" r:id="rId8"/>
    <p:sldId id="319" r:id="rId9"/>
    <p:sldId id="341" r:id="rId10"/>
    <p:sldId id="340" r:id="rId11"/>
    <p:sldId id="260" r:id="rId12"/>
    <p:sldId id="325" r:id="rId13"/>
    <p:sldId id="342" r:id="rId14"/>
    <p:sldId id="344" r:id="rId15"/>
    <p:sldId id="346" r:id="rId16"/>
    <p:sldId id="287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262262"/>
    <a:srgbClr val="2C91D0"/>
    <a:srgbClr val="1C9448"/>
    <a:srgbClr val="63C8DB"/>
    <a:srgbClr val="990000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6582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958C04-65FF-4C02-8373-6B38C7C0FE51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AF88F6-ABA0-4782-BC26-F99F690D2F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FB2301-1A0A-4AA4-AFB6-CBEBBA485AB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B08EBD-3591-4740-B69D-346B5B258DB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15B5C-7432-4D1D-A2CF-9F1B247952D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0408CC-FD80-4621-9BF9-6CB42736ABA5}" type="slidenum">
              <a:rPr lang="pt-BR">
                <a:latin typeface="Calibri" pitchFamily="34" charset="0"/>
              </a:rPr>
              <a:pPr algn="r"/>
              <a:t>13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017BF3-F382-46E5-9A2D-43A9FF6784E8}" type="slidenum">
              <a:rPr lang="pt-BR">
                <a:latin typeface="Calibri" pitchFamily="34" charset="0"/>
              </a:rPr>
              <a:pPr algn="r"/>
              <a:t>14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B08EBD-3591-4740-B69D-346B5B258DB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2970F-B4A2-4B00-A66B-0B1430518E5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3B595-DB7A-4E2D-95F1-A6DF19D391E4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endParaRPr lang="pt-BR" smtClean="0"/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ECFC4-F666-4419-89C9-74F2867EB6D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No </a:t>
            </a:r>
            <a:r>
              <a:rPr lang="pt-BR" dirty="0" err="1" smtClean="0"/>
              <a:t>jápão</a:t>
            </a:r>
            <a:r>
              <a:rPr lang="pt-BR" dirty="0" smtClean="0"/>
              <a:t>:</a:t>
            </a:r>
            <a:r>
              <a:rPr lang="pt-BR" baseline="0" dirty="0" smtClean="0"/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Hikikomori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sz="1200" b="0" i="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9EB942-5764-41BC-A519-1CFA350E8A19}" type="slidenum">
              <a:rPr lang="pt-BR">
                <a:latin typeface="Calibri" pitchFamily="34" charset="0"/>
              </a:rPr>
              <a:pPr algn="r"/>
              <a:t>5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smtClean="0"/>
              <a:t>: irritabilidade, apatia, fuga (dos problemas reais), Necessidade (5 a 10% da população mundial)</a:t>
            </a:r>
          </a:p>
        </p:txBody>
      </p:sp>
      <p:sp>
        <p:nvSpPr>
          <p:cNvPr id="5222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086BEA-3C25-442F-97D5-F6A5022B2C46}" type="slidenum">
              <a:rPr lang="pt-BR">
                <a:latin typeface="Calibri" pitchFamily="34" charset="0"/>
              </a:rPr>
              <a:pPr algn="r"/>
              <a:t>6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smtClean="0"/>
              <a:t>: irritabilidade, apatia, fuga (dos problemas reais), Necessidade (5 a 10% da população mundial)</a:t>
            </a:r>
          </a:p>
        </p:txBody>
      </p:sp>
      <p:sp>
        <p:nvSpPr>
          <p:cNvPr id="5632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3B10D4-E020-4811-B101-47EADFCEB9DA}" type="slidenum">
              <a:rPr lang="pt-BR">
                <a:latin typeface="Calibri" pitchFamily="34" charset="0"/>
              </a:rPr>
              <a:pPr algn="r"/>
              <a:t>7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="1" smtClean="0"/>
              <a:t>incapacidade de conviver com outras pessoas</a:t>
            </a:r>
            <a:r>
              <a:rPr lang="pt-BR" smtClean="0"/>
              <a:t>. Muitos estudos têm mostrado que as pessoas mais jovens tem perdido a capacidade de se relacionar num contexto off line. 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endParaRPr lang="pt-BR" smtClean="0"/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b="1" smtClean="0"/>
              <a:t>AS CRIANÇAS BRASILEIRAS SÃO AS QUE PASSAM MAIS TEMPO ONLINE: Segundo o Ibope, crianças brasileiras e</a:t>
            </a:r>
            <a:r>
              <a:rPr lang="pt-BR" smtClean="0"/>
              <a:t>ntre 2 e 11 anos</a:t>
            </a:r>
            <a:r>
              <a:rPr lang="pt-BR" b="1" smtClean="0"/>
              <a:t> ficam em média </a:t>
            </a:r>
            <a:r>
              <a:rPr lang="pt-BR" smtClean="0"/>
              <a:t>17 horas por mês conectadas. </a:t>
            </a:r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BEBA12-2D51-4CAB-B316-580D33D0E20F}" type="slidenum">
              <a:rPr lang="pt-BR">
                <a:latin typeface="Calibri" pitchFamily="34" charset="0"/>
              </a:rPr>
              <a:pPr algn="r"/>
              <a:t>9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smtClean="0"/>
              <a:t>Perda de habilidades sociais e de comunicação (perda de autoconfiança e destreza social).</a:t>
            </a:r>
          </a:p>
          <a:p>
            <a:pPr marL="228600" indent="-228600">
              <a:spcBef>
                <a:spcPct val="0"/>
              </a:spcBef>
              <a:buFontTx/>
              <a:buChar char="-"/>
            </a:pPr>
            <a:r>
              <a:rPr lang="pt-BR" smtClean="0"/>
              <a:t>Um estudo da UCLA (Universidade da Califórnia em Los Angeles) constatou que jovens </a:t>
            </a:r>
            <a:r>
              <a:rPr lang="pt-BR" b="1" smtClean="0"/>
              <a:t>de 11 e 12 anos</a:t>
            </a:r>
            <a:r>
              <a:rPr lang="pt-BR" smtClean="0"/>
              <a:t> após passarem </a:t>
            </a:r>
            <a:r>
              <a:rPr lang="pt-BR" b="1" smtClean="0"/>
              <a:t>apenas 5 dias sem contato com smartphones, televisão ou qualquer outra tela foram muito melhores em ler emoções humanas</a:t>
            </a:r>
            <a:r>
              <a:rPr lang="pt-BR" smtClean="0"/>
              <a:t> do que outros da mesma escola que continuaram a usar seus aparelhos eletrônicos.</a:t>
            </a:r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1DA93-52D2-4AD4-898C-8364BDD680DB}" type="slidenum">
              <a:rPr lang="pt-BR">
                <a:latin typeface="Calibri" pitchFamily="34" charset="0"/>
              </a:rPr>
              <a:pPr algn="r"/>
              <a:t>10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48C6-9FC9-471D-A084-A469FE821FC5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AA7D-0AE3-40C9-93DB-4EF345ADA4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9FD5-D3B9-4EAF-9CCC-E51B417A0B88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02DE-4F3C-40CE-AF7C-5303735434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345D-6F34-4834-8B67-AC3A79A60AFC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306D-EEC2-42B9-9717-A958EAF3C7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2578-DD1E-42F0-87C1-B609666FDDD7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5ECE-3FC6-4B34-AD12-DAF8BB430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0396-F854-4729-90DB-B50F4B6FF8B4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0E6-24F3-478F-B20F-7E6EE2C4E0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9551-BC8F-4C89-8D3F-F5C9C586AC84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FEC2-137D-437B-B621-BD960DD520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D87A-4421-4E9E-BC42-01FAEC2946C4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D382-164D-4281-900E-2EFC38E2C5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BDFC-F76E-44BA-8F65-7BA4BD60614A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FF85-A86C-4962-84B8-6737E17ACE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C3EF-ADAD-4468-BDA0-DAE0D55555DD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2307-A426-4D62-95CE-E7014B2B0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F02-A028-4FF8-9DF9-A1CB550DBE35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FF1E-D040-4F10-9755-3705C7873A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EBB7-D1E3-48BF-90CE-5E67BC78358B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C22F-8DDF-4A4F-A391-F1C679CAC8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ED115-63E6-476F-994E-CD212B6430DF}" type="datetimeFigureOut">
              <a:rPr lang="pt-BR"/>
              <a:pPr>
                <a:defRPr/>
              </a:pPr>
              <a:t>12/04/2015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ED907-755F-49A6-B441-8B91942E15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288" y="5157788"/>
            <a:ext cx="85693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+mj-lt"/>
                <a:cs typeface="+mn-cs"/>
              </a:rPr>
              <a:t>TECNOLOGIA, VIDA E ADORAÇÃO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88" y="5707063"/>
            <a:ext cx="8569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150" dirty="0">
                <a:solidFill>
                  <a:srgbClr val="2A92D0"/>
                </a:solidFill>
                <a:latin typeface="+mj-lt"/>
                <a:cs typeface="+mn-cs"/>
              </a:rPr>
              <a:t>Aprendendo a viver e adorar num mundo novo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275" y="836613"/>
            <a:ext cx="5292725" cy="360045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404813"/>
            <a:ext cx="38068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32288" y="1481138"/>
            <a:ext cx="4632325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nb-NO" sz="3600" b="1">
                <a:solidFill>
                  <a:srgbClr val="1C9448"/>
                </a:solidFill>
                <a:latin typeface="Calibri" pitchFamily="34" charset="0"/>
                <a:cs typeface="Times New Roman" pitchFamily="18" charset="0"/>
              </a:rPr>
              <a:t>O impacto do mundo digital nos Relacionamentos</a:t>
            </a:r>
            <a:r>
              <a:rPr lang="nb-NO" sz="3600" b="1">
                <a:solidFill>
                  <a:srgbClr val="1C9448"/>
                </a:solidFill>
                <a:latin typeface="Calibri" pitchFamily="34" charset="0"/>
              </a:rPr>
              <a:t> </a:t>
            </a:r>
            <a:endParaRPr lang="pt-BR" sz="3600" b="1">
              <a:solidFill>
                <a:srgbClr val="1C9448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288" y="6237288"/>
            <a:ext cx="8542337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 err="1">
                <a:solidFill>
                  <a:schemeClr val="bg1"/>
                </a:solidFill>
                <a:latin typeface="+mj-lt"/>
                <a:cs typeface="+mn-cs"/>
              </a:rPr>
              <a:t>Presb</a:t>
            </a: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. Daniel de Souza Galvão</a:t>
            </a:r>
            <a:r>
              <a:rPr lang="pt-BR" sz="2800" b="1" i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+mj-lt"/>
                <a:cs typeface="Myriad Arabic"/>
              </a:rPr>
              <a:t>»</a:t>
            </a: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 Bel. Waldemar </a:t>
            </a:r>
            <a:r>
              <a:rPr lang="pt-BR" sz="2000" b="1" i="1" dirty="0" err="1">
                <a:solidFill>
                  <a:schemeClr val="bg1"/>
                </a:solidFill>
                <a:latin typeface="+mj-lt"/>
                <a:cs typeface="+mn-cs"/>
              </a:rPr>
              <a:t>Nabarrete</a:t>
            </a: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 Jr.</a:t>
            </a:r>
            <a:endParaRPr lang="pt-BR" sz="2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3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1445" name="Título 1"/>
          <p:cNvSpPr>
            <a:spLocks/>
          </p:cNvSpPr>
          <p:nvPr/>
        </p:nvSpPr>
        <p:spPr bwMode="auto">
          <a:xfrm>
            <a:off x="5651500" y="1341438"/>
            <a:ext cx="3492500" cy="1295400"/>
          </a:xfrm>
          <a:prstGeom prst="rect">
            <a:avLst/>
          </a:prstGeom>
          <a:solidFill>
            <a:srgbClr val="FFFF00">
              <a:alpha val="67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4400" b="1">
                <a:latin typeface="Calibri" pitchFamily="34" charset="0"/>
              </a:rPr>
              <a:t>ATROFIA </a:t>
            </a:r>
            <a:br>
              <a:rPr lang="pt-BR" sz="4400" b="1">
                <a:latin typeface="Calibri" pitchFamily="34" charset="0"/>
              </a:rPr>
            </a:br>
            <a:r>
              <a:rPr lang="pt-BR" sz="4400" b="1">
                <a:latin typeface="Calibri" pitchFamily="34" charset="0"/>
              </a:rPr>
              <a:t>SOCIAL</a:t>
            </a:r>
          </a:p>
        </p:txBody>
      </p:sp>
      <p:pic>
        <p:nvPicPr>
          <p:cNvPr id="61458" name="Picture 18" descr="ATRO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655955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650" y="1557338"/>
            <a:ext cx="75612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solidFill>
                  <a:schemeClr val="bg1"/>
                </a:solidFill>
              </a:rPr>
              <a:t>Para as novas gerações, a comunicação no mundo real é que parece assustadora, pouco natural e pouco normal. Em alguns contextos a comunicação digital se tornou a mais natural. Ela parece ser mais fácil, segura e mais eficiente do que a comunicação face a face.</a:t>
            </a:r>
          </a:p>
          <a:p>
            <a:pPr algn="r">
              <a:lnSpc>
                <a:spcPct val="150000"/>
              </a:lnSpc>
            </a:pPr>
            <a:r>
              <a:rPr lang="pt-BR" sz="2000">
                <a:solidFill>
                  <a:schemeClr val="bg1"/>
                </a:solidFill>
              </a:rPr>
              <a:t>Tim Charllie - The Next History</a:t>
            </a:r>
            <a:endParaRPr lang="pt-BR" sz="200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5888"/>
            <a:ext cx="914400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  <a:latin typeface="Calibri" pitchFamily="34" charset="0"/>
              </a:rPr>
              <a:t>SOMOS SERES SOCIAIS E QUE NECESSITAM DE RELACIONAMENTOS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8313" y="3000375"/>
            <a:ext cx="49672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Deus nos criou para relacionamentos:</a:t>
            </a:r>
          </a:p>
          <a:p>
            <a:endParaRPr lang="pt-BR" sz="2000" b="1">
              <a:solidFill>
                <a:schemeClr val="bg1"/>
              </a:solidFill>
            </a:endParaRPr>
          </a:p>
          <a:p>
            <a:r>
              <a:rPr lang="pt-BR" sz="2000" b="1">
                <a:solidFill>
                  <a:schemeClr val="bg1"/>
                </a:solidFill>
              </a:rPr>
              <a:t>1º - Relacionamento com Ele</a:t>
            </a:r>
          </a:p>
          <a:p>
            <a:r>
              <a:rPr lang="pt-BR" sz="2000" b="1">
                <a:solidFill>
                  <a:schemeClr val="bg1"/>
                </a:solidFill>
              </a:rPr>
              <a:t>2º - Relacionamentos entre nós.</a:t>
            </a:r>
          </a:p>
          <a:p>
            <a:endParaRPr lang="pt-BR" sz="2000" b="1">
              <a:solidFill>
                <a:schemeClr val="bg1"/>
              </a:solidFill>
            </a:endParaRPr>
          </a:p>
          <a:p>
            <a:r>
              <a:rPr lang="pt-BR" sz="1400" b="1">
                <a:solidFill>
                  <a:schemeClr val="bg1"/>
                </a:solidFill>
              </a:rPr>
              <a:t>(Os dois grandes mandamentos - Mateus 22.36-40)</a:t>
            </a:r>
          </a:p>
          <a:p>
            <a:endParaRPr lang="pt-BR" sz="1400">
              <a:solidFill>
                <a:schemeClr val="bg1"/>
              </a:solidFill>
            </a:endParaRPr>
          </a:p>
        </p:txBody>
      </p:sp>
      <p:pic>
        <p:nvPicPr>
          <p:cNvPr id="33806" name="Picture 14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050" y="2492375"/>
            <a:ext cx="3078163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49" name="Picture 713" descr="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575" y="1052513"/>
            <a:ext cx="11449050" cy="5156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15888"/>
            <a:ext cx="9144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3600" b="1">
                <a:latin typeface="Calibri" pitchFamily="34" charset="0"/>
              </a:rPr>
              <a:t>DEVEMOS BUSCAR E PROMOVER COMUNHÃO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68313" y="1499647"/>
            <a:ext cx="2590800" cy="3788858"/>
          </a:xfrm>
          <a:prstGeom prst="rect">
            <a:avLst/>
          </a:prstGeom>
          <a:solidFill>
            <a:schemeClr val="accent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+mj-lt"/>
              </a:rPr>
              <a:t>Na Palavra de Deus encontramos uma série de orientações a respeito do modo que devemos agir “uns com os outros”. Ou seja, a forma de promovermos relacionamentos saudáveis.</a:t>
            </a:r>
          </a:p>
        </p:txBody>
      </p:sp>
      <p:graphicFrame>
        <p:nvGraphicFramePr>
          <p:cNvPr id="69750" name="Group 1142"/>
          <p:cNvGraphicFramePr>
            <a:graphicFrameLocks noGrp="1"/>
          </p:cNvGraphicFramePr>
          <p:nvPr/>
        </p:nvGraphicFramePr>
        <p:xfrm>
          <a:off x="3851274" y="1105624"/>
          <a:ext cx="4825181" cy="5059680"/>
        </p:xfrm>
        <a:graphic>
          <a:graphicData uri="http://schemas.openxmlformats.org/drawingml/2006/table">
            <a:tbl>
              <a:tblPr/>
              <a:tblGrid>
                <a:gridCol w="2071908"/>
                <a:gridCol w="1223677"/>
                <a:gridCol w="1529596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DEVEMOS: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REFERÊNCIAS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 AOS OUTROS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 13.34, 35, 15.12,17;         Rm 12.10, 13.8;                     1 Ts 3.12, 4.9;                        2 Ts 1.3; I Pe 1.22, 4.8;                  1 Jo 3.11,23, 4.7,11,12;                 2 Jo 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Cumprimentar ... com um beijo de irmão. 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 16:16; 1 Co 12:25;           2 Co 13:12; 1 Pe 5:14.   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Servir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 13.14; Gl 5.13,                          Gl 6.2; 1 Pe 4.10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Ajudar, Edificar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 14.19; Gl 6.2;                           1 Ts 5.11; Hb 10.24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Consolar, Animar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Ts 4.18, 5.11;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Perdoar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Ef. 4.32; Cl 3:13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Suportar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 4.2; Cl 3.13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Sujeitar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 5.21, 1 Pe 5.5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Honrar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 12:10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Acolher ... 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 15.7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Admoestar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 15.14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instruir e aconselhar...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 3.16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Confessar os pecados ...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Tg 5.16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Hospedar ..., sem reclamar.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pt-B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4.9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55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575" y="1052513"/>
            <a:ext cx="11449050" cy="5156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15888"/>
            <a:ext cx="9144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3600" b="1">
                <a:latin typeface="Calibri" pitchFamily="34" charset="0"/>
              </a:rPr>
              <a:t>DEVEMOS BUSCAR E PROMOVER COMUNHÃO</a:t>
            </a:r>
          </a:p>
        </p:txBody>
      </p:sp>
      <p:graphicFrame>
        <p:nvGraphicFramePr>
          <p:cNvPr id="70905" name="Group 249"/>
          <p:cNvGraphicFramePr>
            <a:graphicFrameLocks noGrp="1"/>
          </p:cNvGraphicFramePr>
          <p:nvPr/>
        </p:nvGraphicFramePr>
        <p:xfrm>
          <a:off x="3275856" y="1268760"/>
          <a:ext cx="5364162" cy="4297680"/>
        </p:xfrm>
        <a:graphic>
          <a:graphicData uri="http://schemas.openxmlformats.org/drawingml/2006/table">
            <a:tbl>
              <a:tblPr/>
              <a:tblGrid>
                <a:gridCol w="2303343"/>
                <a:gridCol w="1360364"/>
                <a:gridCol w="170045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DEVEMOS: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REFERÊNCIAS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 benignos e compassivos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 COM OS OUTROS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 4.32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Cooperar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Co 12:25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Viver em paz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Ts 5.13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Manter comunhão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Jo 1:7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Orar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 PELOS OUTROS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Tg 5.16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julgar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 AOS OUTROS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 14.13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provocar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 5.26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ter inveja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 DOS OUTROS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 5.26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falar mal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Tg 4.11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se queixar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Tg 5.9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Não mentir ...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 PARA OS OUTROS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 3.9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557338"/>
            <a:ext cx="79208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Tecnologia reduz distâncias permitindo comunicar com pessoas distantes (aspecto positivo).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Entretanto, A tecnologia pode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PREJUDICAR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seus relacionamentos: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Reduz o “tempo disponível” para relacionamentos face a face;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Pode potencializar situações de isolamento;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Pode  causar dependência;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Pode “atrofiar” a capacidade de desenvolver habilidades afetivas (empatia, amor,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616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u="sng" dirty="0" smtClean="0">
                <a:solidFill>
                  <a:schemeClr val="bg1"/>
                </a:solidFill>
              </a:rPr>
              <a:t>CONCLUSÕES E APLICAÇÕES</a:t>
            </a:r>
            <a:endParaRPr lang="pt-BR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1713"/>
            <a:ext cx="9144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1187450" y="404813"/>
            <a:ext cx="67691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chemeClr val="bg1"/>
                </a:solidFill>
                <a:latin typeface="Calibri" pitchFamily="34" charset="0"/>
              </a:rPr>
              <a:t>Que bom que você compareceu a esta aula!</a:t>
            </a: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1187450" y="5013325"/>
            <a:ext cx="67691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solidFill>
                  <a:schemeClr val="bg1"/>
                </a:solidFill>
                <a:latin typeface="Calibri" pitchFamily="34" charset="0"/>
              </a:rPr>
              <a:t>Que Deus lhe dê</a:t>
            </a:r>
          </a:p>
          <a:p>
            <a:pPr algn="ctr"/>
            <a:r>
              <a:rPr lang="pt-BR" sz="4400">
                <a:solidFill>
                  <a:schemeClr val="bg1"/>
                </a:solidFill>
                <a:latin typeface="Calibri" pitchFamily="34" charset="0"/>
              </a:rPr>
              <a:t>uma ótima semana!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5550" y="0"/>
            <a:ext cx="1036955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3188" y="260648"/>
            <a:ext cx="396081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dirty="0" smtClean="0">
                <a:latin typeface="Calibri" pitchFamily="34" charset="0"/>
              </a:rPr>
              <a:t>VERSÍCULOS </a:t>
            </a:r>
            <a:r>
              <a:rPr lang="pt-BR" sz="2400" b="1" u="sng" dirty="0">
                <a:latin typeface="Calibri" pitchFamily="34" charset="0"/>
              </a:rPr>
              <a:t>BASE:</a:t>
            </a:r>
          </a:p>
          <a:p>
            <a:endParaRPr lang="pt-BR" sz="1800" dirty="0"/>
          </a:p>
          <a:p>
            <a:r>
              <a:rPr lang="pt-BR" sz="1800" dirty="0"/>
              <a:t>36   Mestre, qual é o grande mandamento na Lei?</a:t>
            </a:r>
          </a:p>
          <a:p>
            <a:endParaRPr lang="pt-BR" sz="1800" dirty="0"/>
          </a:p>
          <a:p>
            <a:r>
              <a:rPr lang="pt-BR" sz="1800" dirty="0"/>
              <a:t>37   Respondeu-lhe Jesus: Amarás o Senhor, teu Deus, de todo o teu coração, de toda a tua alma e de todo o teu entendimento.</a:t>
            </a:r>
          </a:p>
          <a:p>
            <a:endParaRPr lang="pt-BR" sz="1800" dirty="0"/>
          </a:p>
          <a:p>
            <a:r>
              <a:rPr lang="pt-BR" sz="1800" dirty="0"/>
              <a:t>38   Este é o grande e primeiro mandamento.</a:t>
            </a:r>
          </a:p>
          <a:p>
            <a:endParaRPr lang="pt-BR" sz="1800" dirty="0"/>
          </a:p>
          <a:p>
            <a:r>
              <a:rPr lang="pt-BR" sz="1800" dirty="0"/>
              <a:t>39   O segundo, semelhante a este, é: </a:t>
            </a:r>
            <a:r>
              <a:rPr lang="pt-BR" sz="1800" b="1" dirty="0"/>
              <a:t>Amarás o teu próximo como a ti mesmo.</a:t>
            </a:r>
          </a:p>
          <a:p>
            <a:endParaRPr lang="pt-BR" sz="1800" dirty="0"/>
          </a:p>
          <a:p>
            <a:r>
              <a:rPr lang="pt-BR" sz="1800" dirty="0"/>
              <a:t>40   Destes dois mandamentos dependem toda a Lei e os Profetas. </a:t>
            </a:r>
          </a:p>
          <a:p>
            <a:endParaRPr lang="pt-BR" sz="3200" b="1" dirty="0">
              <a:latin typeface="Calibri" pitchFamily="34" charset="0"/>
            </a:endParaRPr>
          </a:p>
          <a:p>
            <a:r>
              <a:rPr lang="pt-BR" dirty="0"/>
              <a:t>Mateus 22.36-40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mercado-de-trabalho-redes-soci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7" name="Retângulo de cantos arredondados 6"/>
          <p:cNvSpPr>
            <a:spLocks noChangeArrowheads="1"/>
          </p:cNvSpPr>
          <p:nvPr/>
        </p:nvSpPr>
        <p:spPr bwMode="auto">
          <a:xfrm>
            <a:off x="323850" y="2205038"/>
            <a:ext cx="8208963" cy="2519362"/>
          </a:xfrm>
          <a:prstGeom prst="roundRect">
            <a:avLst>
              <a:gd name="adj" fmla="val 16667"/>
            </a:avLst>
          </a:prstGeom>
          <a:solidFill>
            <a:schemeClr val="tx1">
              <a:alpha val="84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pt-BR" sz="44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Qual o impacto do mundo digital nos relacionamentos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755650" y="0"/>
            <a:ext cx="7724775" cy="2663825"/>
          </a:xfrm>
        </p:spPr>
        <p:txBody>
          <a:bodyPr/>
          <a:lstStyle/>
          <a:p>
            <a:r>
              <a:rPr lang="pt-BR" sz="2000" smtClean="0"/>
              <a:t>PROBLEMAS CAUSADOS PELO USO </a:t>
            </a:r>
            <a:r>
              <a:rPr lang="pt-BR" sz="2000" b="1" smtClean="0"/>
              <a:t>INCORRETO E INDEVIDO</a:t>
            </a:r>
            <a:r>
              <a:rPr lang="pt-BR" sz="2000" smtClean="0"/>
              <a:t> DA TECNOLOGIA, E</a:t>
            </a:r>
            <a:br>
              <a:rPr lang="pt-BR" sz="2000" smtClean="0"/>
            </a:br>
            <a:r>
              <a:rPr lang="pt-BR" sz="2000" smtClean="0"/>
              <a:t/>
            </a:r>
            <a:br>
              <a:rPr lang="pt-BR" sz="2000" smtClean="0"/>
            </a:br>
            <a:r>
              <a:rPr lang="pt-BR" sz="2000" smtClean="0"/>
              <a:t> OS IMPACTOS NOS RELACIONAMENTOS.</a:t>
            </a:r>
          </a:p>
        </p:txBody>
      </p:sp>
      <p:pic>
        <p:nvPicPr>
          <p:cNvPr id="25607" name="Picture 7" descr="familia-tecn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3213100"/>
            <a:ext cx="6911975" cy="3189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isolam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609600"/>
            <a:ext cx="10296526" cy="5988050"/>
          </a:xfrm>
          <a:prstGeom prst="rect">
            <a:avLst/>
          </a:prstGeom>
          <a:noFill/>
        </p:spPr>
      </p:pic>
      <p:sp>
        <p:nvSpPr>
          <p:cNvPr id="53252" name="Título 1"/>
          <p:cNvSpPr>
            <a:spLocks/>
          </p:cNvSpPr>
          <p:nvPr/>
        </p:nvSpPr>
        <p:spPr bwMode="auto">
          <a:xfrm>
            <a:off x="0" y="620713"/>
            <a:ext cx="9144000" cy="792162"/>
          </a:xfrm>
          <a:prstGeom prst="rect">
            <a:avLst/>
          </a:prstGeom>
          <a:solidFill>
            <a:srgbClr val="000000">
              <a:alpha val="73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>
                <a:solidFill>
                  <a:schemeClr val="bg1"/>
                </a:solidFill>
                <a:latin typeface="Calibri" pitchFamily="34" charset="0"/>
              </a:rPr>
              <a:t>ISOLAMENTO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 descr="280967_Papel-de-Parede-Viciado-em-Celular_1920x1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75" y="741363"/>
            <a:ext cx="10872788" cy="6116637"/>
          </a:xfrm>
          <a:prstGeom prst="rect">
            <a:avLst/>
          </a:prstGeom>
          <a:noFill/>
        </p:spPr>
      </p:pic>
      <p:sp>
        <p:nvSpPr>
          <p:cNvPr id="51209" name="Título 1"/>
          <p:cNvSpPr>
            <a:spLocks/>
          </p:cNvSpPr>
          <p:nvPr/>
        </p:nvSpPr>
        <p:spPr bwMode="auto">
          <a:xfrm>
            <a:off x="0" y="765175"/>
            <a:ext cx="4932363" cy="1143000"/>
          </a:xfrm>
          <a:prstGeom prst="rect">
            <a:avLst/>
          </a:prstGeom>
          <a:solidFill>
            <a:srgbClr val="FF0000">
              <a:alpha val="67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>
                <a:latin typeface="Calibri" pitchFamily="34" charset="0"/>
              </a:rPr>
              <a:t>CIBERDEPENDÊNCIA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55301" name="Título 1"/>
          <p:cNvSpPr>
            <a:spLocks/>
          </p:cNvSpPr>
          <p:nvPr/>
        </p:nvSpPr>
        <p:spPr bwMode="auto">
          <a:xfrm>
            <a:off x="611188" y="2420938"/>
            <a:ext cx="7921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pt-BR" sz="2000">
                <a:latin typeface="Calibri" pitchFamily="34" charset="0"/>
                <a:cs typeface="Times New Roman" pitchFamily="18" charset="0"/>
              </a:rPr>
              <a:t>- 33% das mulheres entre 18 e 34 anos acessam o facebook logo após acordar (antes mesmo de ir ao banheiro);</a:t>
            </a:r>
            <a:br>
              <a:rPr lang="pt-BR" sz="2000">
                <a:latin typeface="Calibri" pitchFamily="34" charset="0"/>
                <a:cs typeface="Times New Roman" pitchFamily="18" charset="0"/>
              </a:rPr>
            </a:br>
            <a:r>
              <a:rPr lang="pt-BR" sz="2000">
                <a:latin typeface="Calibri" pitchFamily="34" charset="0"/>
                <a:cs typeface="Times New Roman" pitchFamily="18" charset="0"/>
              </a:rPr>
              <a:t/>
            </a:r>
            <a:br>
              <a:rPr lang="pt-BR" sz="2000">
                <a:latin typeface="Calibri" pitchFamily="34" charset="0"/>
                <a:cs typeface="Times New Roman" pitchFamily="18" charset="0"/>
              </a:rPr>
            </a:br>
            <a:r>
              <a:rPr lang="pt-BR" sz="2000">
                <a:latin typeface="Calibri" pitchFamily="34" charset="0"/>
                <a:cs typeface="Times New Roman" pitchFamily="18" charset="0"/>
              </a:rPr>
              <a:t> 21% acessam o facebook no meio da noite; </a:t>
            </a:r>
            <a:br>
              <a:rPr lang="pt-BR" sz="2000">
                <a:latin typeface="Calibri" pitchFamily="34" charset="0"/>
                <a:cs typeface="Times New Roman" pitchFamily="18" charset="0"/>
              </a:rPr>
            </a:br>
            <a:r>
              <a:rPr lang="pt-BR" sz="2000">
                <a:latin typeface="Calibri" pitchFamily="34" charset="0"/>
                <a:cs typeface="Times New Roman" pitchFamily="18" charset="0"/>
              </a:rPr>
              <a:t/>
            </a:r>
            <a:br>
              <a:rPr lang="pt-BR" sz="2000">
                <a:latin typeface="Calibri" pitchFamily="34" charset="0"/>
                <a:cs typeface="Times New Roman" pitchFamily="18" charset="0"/>
              </a:rPr>
            </a:br>
            <a:r>
              <a:rPr lang="pt-BR" sz="2000">
                <a:latin typeface="Calibri" pitchFamily="34" charset="0"/>
                <a:cs typeface="Times New Roman" pitchFamily="18" charset="0"/>
              </a:rPr>
              <a:t> 39% declaram ser viciados no facebook.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3850" y="5661025"/>
            <a:ext cx="828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b="1">
                <a:solidFill>
                  <a:srgbClr val="000000"/>
                </a:solidFill>
              </a:rPr>
              <a:t>Pesquisa da Oxigen Media and Lightspeed research, </a:t>
            </a:r>
          </a:p>
          <a:p>
            <a:pPr algn="r"/>
            <a:r>
              <a:rPr lang="pt-BR" b="1">
                <a:solidFill>
                  <a:srgbClr val="000000"/>
                </a:solidFill>
              </a:rPr>
              <a:t>de 2010, com 1605 jovens adultos</a:t>
            </a:r>
          </a:p>
        </p:txBody>
      </p:sp>
      <p:sp>
        <p:nvSpPr>
          <p:cNvPr id="55305" name="Título 1"/>
          <p:cNvSpPr>
            <a:spLocks/>
          </p:cNvSpPr>
          <p:nvPr/>
        </p:nvSpPr>
        <p:spPr bwMode="auto">
          <a:xfrm>
            <a:off x="0" y="765175"/>
            <a:ext cx="4932363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400" b="1">
                <a:latin typeface="Calibri" pitchFamily="34" charset="0"/>
              </a:rPr>
              <a:t>CIBERDEPENDÊNCIA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posentada viciada em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5256212" cy="4949825"/>
          </a:xfrm>
          <a:prstGeom prst="rect">
            <a:avLst/>
          </a:prstGeom>
          <a:noFill/>
        </p:spPr>
      </p:pic>
      <p:pic>
        <p:nvPicPr>
          <p:cNvPr id="22533" name="Picture 5" descr="jovem viciado em 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76250"/>
            <a:ext cx="5153025" cy="5516563"/>
          </a:xfrm>
          <a:prstGeom prst="rect">
            <a:avLst/>
          </a:prstGeom>
          <a:noFill/>
        </p:spPr>
      </p:pic>
      <p:pic>
        <p:nvPicPr>
          <p:cNvPr id="22534" name="Picture 6" descr="Mulher viciada em inte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49275"/>
            <a:ext cx="5229225" cy="6119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cfos-anti-social-tendencies-may-be-changing-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</p:spPr>
      </p:pic>
      <p:sp>
        <p:nvSpPr>
          <p:cNvPr id="63492" name="Título 1"/>
          <p:cNvSpPr>
            <a:spLocks/>
          </p:cNvSpPr>
          <p:nvPr/>
        </p:nvSpPr>
        <p:spPr bwMode="auto">
          <a:xfrm>
            <a:off x="0" y="15573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400" b="1">
              <a:latin typeface="Calibri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4859338" y="44450"/>
            <a:ext cx="4284662" cy="647700"/>
          </a:xfrm>
          <a:prstGeom prst="rect">
            <a:avLst/>
          </a:prstGeom>
          <a:solidFill>
            <a:srgbClr val="00800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4400" b="1">
                <a:latin typeface="Calibri" pitchFamily="34" charset="0"/>
              </a:rPr>
              <a:t>ANALFABETISMO</a:t>
            </a:r>
          </a:p>
        </p:txBody>
      </p:sp>
      <p:sp>
        <p:nvSpPr>
          <p:cNvPr id="63494" name="Título 1"/>
          <p:cNvSpPr>
            <a:spLocks/>
          </p:cNvSpPr>
          <p:nvPr/>
        </p:nvSpPr>
        <p:spPr bwMode="auto">
          <a:xfrm>
            <a:off x="7235825" y="693738"/>
            <a:ext cx="1908175" cy="647700"/>
          </a:xfrm>
          <a:prstGeom prst="rect">
            <a:avLst/>
          </a:prstGeom>
          <a:solidFill>
            <a:srgbClr val="008000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pt-BR" sz="4400" b="1">
                <a:latin typeface="Calibri" pitchFamily="34" charset="0"/>
              </a:rPr>
              <a:t>SOCIAL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702</Words>
  <Application>Microsoft Office PowerPoint</Application>
  <PresentationFormat>Apresentação na tela (4:3)</PresentationFormat>
  <Paragraphs>136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Arabic</vt:lpstr>
      <vt:lpstr>Times New Roman</vt:lpstr>
      <vt:lpstr>Office Theme</vt:lpstr>
      <vt:lpstr>Slide 1</vt:lpstr>
      <vt:lpstr>Slide 2</vt:lpstr>
      <vt:lpstr>Slide 3</vt:lpstr>
      <vt:lpstr>PROBLEMAS CAUSADOS PELO USO INCORRETO E INDEVIDO DA TECNOLOGIA, E   OS IMPACTOS NOS RELACIONAMENTOS.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WOBi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Casa</cp:lastModifiedBy>
  <cp:revision>188</cp:revision>
  <dcterms:created xsi:type="dcterms:W3CDTF">2015-02-04T17:18:02Z</dcterms:created>
  <dcterms:modified xsi:type="dcterms:W3CDTF">2015-04-12T13:13:58Z</dcterms:modified>
</cp:coreProperties>
</file>