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9" r:id="rId2"/>
  </p:sldMasterIdLst>
  <p:notesMasterIdLst>
    <p:notesMasterId r:id="rId19"/>
  </p:notesMasterIdLst>
  <p:handoutMasterIdLst>
    <p:handoutMasterId r:id="rId20"/>
  </p:handoutMasterIdLst>
  <p:sldIdLst>
    <p:sldId id="315" r:id="rId3"/>
    <p:sldId id="305" r:id="rId4"/>
    <p:sldId id="357" r:id="rId5"/>
    <p:sldId id="406" r:id="rId6"/>
    <p:sldId id="432" r:id="rId7"/>
    <p:sldId id="427" r:id="rId8"/>
    <p:sldId id="428" r:id="rId9"/>
    <p:sldId id="429" r:id="rId10"/>
    <p:sldId id="409" r:id="rId11"/>
    <p:sldId id="413" r:id="rId12"/>
    <p:sldId id="430" r:id="rId13"/>
    <p:sldId id="414" r:id="rId14"/>
    <p:sldId id="415" r:id="rId15"/>
    <p:sldId id="417" r:id="rId16"/>
    <p:sldId id="310" r:id="rId17"/>
    <p:sldId id="431" r:id="rId18"/>
  </p:sldIdLst>
  <p:sldSz cx="9906000" cy="6858000" type="A4"/>
  <p:notesSz cx="6858000" cy="9144000"/>
  <p:defaultTextStyle>
    <a:defPPr>
      <a:defRPr lang="en-US"/>
    </a:defPPr>
    <a:lvl1pPr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8125" indent="219075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77838" indent="436563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17550" indent="654050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57263" indent="871538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B45"/>
    <a:srgbClr val="F99B34"/>
    <a:srgbClr val="DAE3F3"/>
    <a:srgbClr val="F7941E"/>
    <a:srgbClr val="F89C32"/>
    <a:srgbClr val="44749D"/>
    <a:srgbClr val="B56727"/>
    <a:srgbClr val="00A651"/>
    <a:srgbClr val="069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87776" autoAdjust="0"/>
  </p:normalViewPr>
  <p:slideViewPr>
    <p:cSldViewPr snapToGrid="0" snapToObjects="1">
      <p:cViewPr varScale="1">
        <p:scale>
          <a:sx n="44" d="100"/>
          <a:sy n="44" d="100"/>
        </p:scale>
        <p:origin x="-41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8B2537-39AB-4F58-9966-33C68047622C}" type="datetimeFigureOut">
              <a:rPr lang="en-US"/>
              <a:pPr>
                <a:defRPr/>
              </a:pPr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9126A9-6A64-4564-AD00-24F9A994E1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9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B0C28-14D4-4541-9329-F7928A83F5DE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5230C5-E07D-43DD-8553-361D1210CD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90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8125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77838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17550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57263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97407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36888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76370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15851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93205E23-CED8-4ECF-9277-AB48E42015F9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pt-BR" sz="1200" b="1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4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pt-BR" dirty="0"/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49D637FF-E2C1-4D49-91FF-C04DB5F51565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1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77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700" dirty="0">
                <a:latin typeface="Century Gothic" pitchFamily="34" charset="0"/>
              </a:rPr>
              <a:t>Neemias</a:t>
            </a:r>
            <a:r>
              <a:rPr lang="pt-BR" sz="700" baseline="0" dirty="0">
                <a:latin typeface="Century Gothic" pitchFamily="34" charset="0"/>
              </a:rPr>
              <a:t> conhecia a palavra. Ele CITA A PALAVRA. livros de Moisés.</a:t>
            </a:r>
            <a:endParaRPr lang="pt-BR" sz="700" dirty="0"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85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NEGLIGÊNCIA</a:t>
            </a: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6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z="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9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sz="800" dirty="0"/>
              <a:t>EXEMPLO DO CARRO.</a:t>
            </a:r>
          </a:p>
          <a:p>
            <a:pPr>
              <a:lnSpc>
                <a:spcPct val="150000"/>
              </a:lnSpc>
            </a:pPr>
            <a:endParaRPr lang="pt-BR" sz="800" dirty="0"/>
          </a:p>
          <a:p>
            <a:pPr>
              <a:lnSpc>
                <a:spcPct val="150000"/>
              </a:lnSpc>
            </a:pPr>
            <a:r>
              <a:rPr lang="pt-BR" sz="800" dirty="0"/>
              <a:t>REFAZER AGENDA, REDEFINIR PRIORIDADES. </a:t>
            </a: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5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D0A0-4D6D-45DF-9A43-53ED9D34836B}" type="datetimeFigureOut">
              <a:rPr lang="en-US"/>
              <a:pPr>
                <a:defRPr/>
              </a:pPr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BCB-7D30-4F65-9CC2-BF015F6B49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1C77-36F2-462A-A105-78B346D0DD40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ED35-A9C6-47EA-AD4D-82C93D4304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8B6A-7F5F-45BF-8EFA-79DC2F1443EE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0F71-F807-49F7-B30B-8A4F9EB7A4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0543-3D65-404E-8E9D-5A9735EFC7A7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CC19-EED0-4B77-9E44-1DBB3D4DF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E3EA-A1AB-4506-BFBC-C8D1CC96DCC6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3E11-3341-4B0A-93CF-352A349BE0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905D-B144-4F7D-9B1F-94D8EA028E20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E408-BCD5-46CE-98EE-EF7241CA67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6DA1-2900-431B-8E9B-E915C66173B4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1448-5687-4118-967D-DEE83A5BB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4629-578B-4020-90B9-28A9D5B69665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97E3-AD51-4EBC-AD04-B872DAAB0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grpSp>
        <p:nvGrpSpPr>
          <p:cNvPr id="3" name="Agrupar 18"/>
          <p:cNvGrpSpPr>
            <a:grpSpLocks/>
          </p:cNvGrpSpPr>
          <p:nvPr userDrawn="1"/>
        </p:nvGrpSpPr>
        <p:grpSpPr bwMode="auto">
          <a:xfrm>
            <a:off x="6623050" y="6032500"/>
            <a:ext cx="3041650" cy="609600"/>
            <a:chOff x="2058806" y="5195668"/>
            <a:chExt cx="15315827" cy="3324666"/>
          </a:xfrm>
        </p:grpSpPr>
        <p:grpSp>
          <p:nvGrpSpPr>
            <p:cNvPr id="4" name="Agrupar 19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6" name="Imagem 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Imagem 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Imagem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6146-09C4-4F3A-8844-864A8AC9EB84}" type="datetimeFigureOut">
              <a:rPr lang="en-US"/>
              <a:pPr>
                <a:defRPr/>
              </a:pPr>
              <a:t>5/20/2018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941E-3243-4320-BE74-1CE7A4F155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142945" cy="685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4127501"/>
            <a:ext cx="9906001" cy="27305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34094" y="0"/>
            <a:ext cx="3271908" cy="6858000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3271908" cy="6858000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17048" y="0"/>
            <a:ext cx="3271908" cy="6858000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C5D7-6770-4448-823B-D058BB5F0FB0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695B-F6B7-4B0B-95BC-01BFEA331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2A78-B1BB-4002-8365-97DAB3A8A049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2BB1-19A2-4F61-9984-0D5C167898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402E-34BF-493B-81B9-76D3123D8A40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BE40-AA0D-4ABB-BD15-066526A30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D8B6-FB74-4A79-8909-BE7BC70125B2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455C-4232-438F-B466-C4E86168B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6" tIns="23948" rIns="47896" bIns="23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6" tIns="23948" rIns="47896" bIns="23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5E42A-7788-4EDE-B448-F2092F94B048}" type="datetimeFigureOut">
              <a:rPr lang="en-US"/>
              <a:pPr>
                <a:defRPr/>
              </a:pPr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ctr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41394-4B1A-4966-8634-137C3E06C6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tângulo 6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7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grpSp>
        <p:nvGrpSpPr>
          <p:cNvPr id="1034" name="Agrupar 18"/>
          <p:cNvGrpSpPr>
            <a:grpSpLocks/>
          </p:cNvGrpSpPr>
          <p:nvPr userDrawn="1"/>
        </p:nvGrpSpPr>
        <p:grpSpPr bwMode="auto">
          <a:xfrm>
            <a:off x="6623050" y="6032500"/>
            <a:ext cx="3041650" cy="609600"/>
            <a:chOff x="2058806" y="5195668"/>
            <a:chExt cx="15315827" cy="3324666"/>
          </a:xfrm>
        </p:grpSpPr>
        <p:grpSp>
          <p:nvGrpSpPr>
            <p:cNvPr id="1035" name="Agrupar 19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1037" name="Imagem 10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Imagem 11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6" name="Imagem 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2pPr>
      <a:lvl3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3pPr>
      <a:lvl4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4pPr>
      <a:lvl5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5pPr>
      <a:lvl6pPr marL="4572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6pPr>
      <a:lvl7pPr marL="9144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7pPr>
      <a:lvl8pPr marL="13716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8pPr>
      <a:lvl9pPr marL="18288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9pPr>
    </p:titleStyle>
    <p:bodyStyle>
      <a:lvl1pPr marL="238125" indent="-238125" algn="l" defTabSz="957263" rtl="0" fontAlgn="base">
        <a:lnSpc>
          <a:spcPct val="90000"/>
        </a:lnSpc>
        <a:spcBef>
          <a:spcPts val="105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819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7B21D-6A94-4677-A77F-23813697F6D5}" type="datetimeFigureOut">
              <a:rPr lang="pt-BR"/>
              <a:pPr>
                <a:defRPr/>
              </a:pPr>
              <a:t>20/05/2018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3948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0D057-FBA4-4C6E-B8B1-B0C7B7CF97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ne/2/1-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5"/>
          <p:cNvSpPr>
            <a:spLocks noChangeShapeType="1"/>
          </p:cNvSpPr>
          <p:nvPr/>
        </p:nvSpPr>
        <p:spPr bwMode="auto">
          <a:xfrm>
            <a:off x="6080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5763" tIns="47882" rIns="95763" bIns="47882"/>
          <a:lstStyle/>
          <a:p>
            <a:endParaRPr lang="pt-BR"/>
          </a:p>
        </p:txBody>
      </p:sp>
      <p:sp>
        <p:nvSpPr>
          <p:cNvPr id="22530" name="Line 6"/>
          <p:cNvSpPr>
            <a:spLocks noChangeShapeType="1"/>
          </p:cNvSpPr>
          <p:nvPr/>
        </p:nvSpPr>
        <p:spPr bwMode="auto">
          <a:xfrm>
            <a:off x="6080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5763" tIns="47882" rIns="95763" bIns="47882"/>
          <a:lstStyle/>
          <a:p>
            <a:endParaRPr lang="pt-BR"/>
          </a:p>
        </p:txBody>
      </p:sp>
      <p:pic>
        <p:nvPicPr>
          <p:cNvPr id="22531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60963"/>
            <a:ext cx="9906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m 7" descr="Imagem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488" y="2149475"/>
            <a:ext cx="54070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A vitória é possível, apesar as circunstâncias...</a:t>
            </a: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0605" y="1765005"/>
            <a:ext cx="889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Depois de ouvir o chamado de Deus, Neemias chora, ora e jejua durante 4 meses antes de começar a agir. </a:t>
            </a:r>
            <a:endParaRPr lang="pt-BR" sz="1600" b="1" dirty="0"/>
          </a:p>
        </p:txBody>
      </p:sp>
      <p:pic>
        <p:nvPicPr>
          <p:cNvPr id="7170" name="Picture 2" descr="Resultado de imagem para rei artaxerx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5" y="2721935"/>
            <a:ext cx="2055998" cy="36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75098" y="2892055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Neemias compreende que a reconstrução passa pela decisão política do rei.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A soberania de Deus não anula a responsabilidade humana.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O rei </a:t>
            </a:r>
            <a:r>
              <a:rPr lang="pt-BR" sz="1600" dirty="0" err="1" smtClean="0"/>
              <a:t>Artaxerxes</a:t>
            </a:r>
            <a:r>
              <a:rPr lang="pt-BR" sz="1600" dirty="0" smtClean="0"/>
              <a:t> já havia decretado a paralização da reconstrução do templo . ( Ed. 4.21)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Motivar o rei a mudar sua política se constituía uma causa e um sonho humanamente impossíveis.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povo medo per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6" y="254833"/>
            <a:ext cx="4662376" cy="63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261548" y="1084521"/>
            <a:ext cx="4092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 Black" panose="020B0A04020102020204" pitchFamily="34" charset="0"/>
              </a:rPr>
              <a:t>No sistema político medo – persa, a lei era maior que o rei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b="1" dirty="0">
              <a:latin typeface="Arial Black" panose="020B0A04020102020204" pitchFamily="34" charset="0"/>
            </a:endParaRP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 Black" panose="020B0A04020102020204" pitchFamily="34" charset="0"/>
              </a:rPr>
              <a:t>O rei era subalterno à própria lei. </a:t>
            </a:r>
          </a:p>
          <a:p>
            <a:pPr algn="just"/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91115" y="1269999"/>
            <a:ext cx="5939602" cy="5232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lvl="0"/>
            <a:endParaRPr lang="pt-BR" sz="2800" dirty="0"/>
          </a:p>
        </p:txBody>
      </p:sp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lvl="0"/>
            <a:r>
              <a:rPr lang="pt-BR" sz="4000" b="1" dirty="0"/>
              <a:t>4 atitudes de Neemias merecem destaque:</a:t>
            </a:r>
            <a:endParaRPr lang="pt-BR" sz="4000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67561" y="4410563"/>
            <a:ext cx="57481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600" i="1" dirty="0">
              <a:solidFill>
                <a:srgbClr val="000000"/>
              </a:solidFill>
              <a:latin typeface="Century Gothic" pitchFamily="34" charset="0"/>
              <a:ea typeface="Arial" pitchFamily="34" charset="0"/>
              <a:cs typeface="Didact Gothic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600" i="1" dirty="0">
                <a:solidFill>
                  <a:srgbClr val="000000"/>
                </a:solidFill>
                <a:latin typeface="Century Gothic" pitchFamily="34" charset="0"/>
                <a:ea typeface="Arial" pitchFamily="34" charset="0"/>
                <a:cs typeface="Didact Gothic" charset="0"/>
              </a:rPr>
              <a:t>Hernandes Dias Lopes</a:t>
            </a:r>
            <a:r>
              <a:rPr kumimoji="0" lang="pt-BR" sz="2800" b="0" i="1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Century Gothic" pitchFamily="34" charset="0"/>
                <a:ea typeface="Arial" pitchFamily="34" charset="0"/>
                <a:cs typeface="Didact Gothic" charset="0"/>
              </a:rPr>
              <a:t>  </a:t>
            </a:r>
            <a:endParaRPr kumimoji="0" lang="pt-BR" sz="2800" b="0" i="1" strike="noStrike" cap="none" normalizeH="0" baseline="0" dirty="0">
              <a:ln>
                <a:noFill/>
              </a:ln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13" descr="HD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0348" y="1269999"/>
            <a:ext cx="2574352" cy="391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414670" y="2934586"/>
            <a:ext cx="6092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9803" y="1269999"/>
            <a:ext cx="65656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2000" b="1" dirty="0"/>
              <a:t>Demonstra uma tristeza incomum diante do rei (2.1)</a:t>
            </a:r>
          </a:p>
          <a:p>
            <a:pPr algn="just"/>
            <a:endParaRPr lang="pt-BR" sz="2000" b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2000" b="1" dirty="0"/>
              <a:t>Demonstra sua fidelidade ao rei . ( 2.3</a:t>
            </a:r>
            <a:r>
              <a:rPr lang="pt-BR" sz="2000" b="1" dirty="0" smtClean="0"/>
              <a:t>)</a:t>
            </a:r>
          </a:p>
          <a:p>
            <a:pPr algn="just"/>
            <a:r>
              <a:rPr lang="pt-BR" sz="2000" b="1" dirty="0"/>
              <a:t> </a:t>
            </a:r>
            <a:r>
              <a:rPr lang="pt-BR" sz="2000" b="1" dirty="0" smtClean="0"/>
              <a:t> </a:t>
            </a:r>
            <a:r>
              <a:rPr lang="pt-BR" sz="2000" b="1" dirty="0"/>
              <a:t>A fidelidade é a marca dos homens usados por </a:t>
            </a:r>
            <a:r>
              <a:rPr lang="pt-BR" sz="2000" b="1" dirty="0" smtClean="0"/>
              <a:t>  Deus</a:t>
            </a:r>
            <a:r>
              <a:rPr lang="pt-BR" sz="2000" b="1" dirty="0"/>
              <a:t>. Pessoas infiéis não são confiáveis e jamais serão poderosamente usadas por Deus.</a:t>
            </a:r>
          </a:p>
          <a:p>
            <a:pPr algn="just"/>
            <a:endParaRPr lang="pt-BR" sz="2000" b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2000" b="1" dirty="0"/>
              <a:t>Demonstra tato na abordagem.</a:t>
            </a:r>
          </a:p>
          <a:p>
            <a:pPr algn="just"/>
            <a:endParaRPr lang="pt-BR" sz="2000" b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2000" b="1" dirty="0"/>
              <a:t>Demonstra clareza em seus propósitos.</a:t>
            </a:r>
          </a:p>
          <a:p>
            <a:pPr algn="just"/>
            <a:endParaRPr lang="pt-BR" sz="2000" b="1" dirty="0"/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Neemias precisava :</a:t>
            </a: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4912" y="1648047"/>
            <a:ext cx="8474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 smtClean="0"/>
              <a:t>Que o rei mudasse sua política acerca de Jerusalém (2.5). Neemias pede algo que altera um decreto do rei.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 smtClean="0"/>
              <a:t>Ele precisava ser enviado pelo rei com a missão de reconstruir Jerusalém ( 2.5). Neemias recebeu seu chamado de Deus, mas precisava ser enviado pelo rei.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 smtClean="0"/>
              <a:t>Ele precisava de cartas de recomendação do rei  (2.7). Fazer a obra de Deus exige planejamento, estratégia, prudência.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 smtClean="0"/>
              <a:t>Ele precisava de provisão para a obra. (2.8) . Não se faz a obra de Deus sem recursos.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 smtClean="0"/>
              <a:t>Ele precisava de proteção para a viagem (2.9). A proteção divina não anula a prudência humana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 smtClean="0"/>
              <a:t> Teve que enfrentar oposição: Neemias </a:t>
            </a:r>
            <a:r>
              <a:rPr lang="pt-BR" sz="2000" dirty="0" smtClean="0"/>
              <a:t>2.19-20.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4763" y="2402958"/>
            <a:ext cx="77405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Neemias</a:t>
            </a:r>
          </a:p>
          <a:p>
            <a:pPr algn="just"/>
            <a:endParaRPr lang="pt-BR" sz="24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b="1" dirty="0" smtClean="0"/>
              <a:t> Buscou a direção de Deus antes de agir.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 Tributou a Deus o sucesso de sua causa.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/>
              <a:t>Avalie antes de agir; investigue antes de conclamar os outros, mexa com o coração das pessoas antes de mover suas mãos, dependa de Deus, resista aos inimigos, coloque a mão na obra e a reconstrução acontecerá.</a:t>
            </a:r>
          </a:p>
          <a:p>
            <a:pPr algn="just"/>
            <a:r>
              <a:rPr lang="pt-BR" sz="1800" dirty="0" smtClean="0"/>
              <a:t>                                                                                Hernandes Dias Lopes</a:t>
            </a:r>
            <a:endParaRPr lang="pt-BR" sz="1800" dirty="0"/>
          </a:p>
        </p:txBody>
      </p:sp>
      <p:pic>
        <p:nvPicPr>
          <p:cNvPr id="1026" name="Picture 2" descr="http://proavirtualg15.pbworks.com/f/1161632308/conclus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1" y="584616"/>
            <a:ext cx="4400422" cy="14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HD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9933" y="247279"/>
            <a:ext cx="1914785" cy="300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/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19225" y="1704975"/>
            <a:ext cx="6950075" cy="2265363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Que o SENHOR</a:t>
            </a:r>
          </a:p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te abençoe e te guarde!</a:t>
            </a:r>
          </a:p>
          <a:p>
            <a:pPr algn="ctr" defTabSz="23948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-59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Tenha um ótimo domingo!</a:t>
            </a:r>
          </a:p>
        </p:txBody>
      </p:sp>
      <p:sp>
        <p:nvSpPr>
          <p:cNvPr id="74755" name="CaixaDeTexto 7"/>
          <p:cNvSpPr txBox="1">
            <a:spLocks noChangeArrowheads="1"/>
          </p:cNvSpPr>
          <p:nvPr/>
        </p:nvSpPr>
        <p:spPr bwMode="auto">
          <a:xfrm>
            <a:off x="3381375" y="5624513"/>
            <a:ext cx="30257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email@professor.com.br</a:t>
            </a:r>
          </a:p>
        </p:txBody>
      </p:sp>
      <p:sp>
        <p:nvSpPr>
          <p:cNvPr id="2" name="Retângulo 1">
            <a:extLst/>
          </p:cNvPr>
          <p:cNvSpPr/>
          <p:nvPr/>
        </p:nvSpPr>
        <p:spPr>
          <a:xfrm>
            <a:off x="0" y="3868738"/>
            <a:ext cx="9906000" cy="1593850"/>
          </a:xfrm>
          <a:prstGeom prst="rect">
            <a:avLst/>
          </a:prstGeom>
          <a:solidFill>
            <a:srgbClr val="B5672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74757" name="Agrupar 12"/>
          <p:cNvGrpSpPr>
            <a:grpSpLocks/>
          </p:cNvGrpSpPr>
          <p:nvPr/>
        </p:nvGrpSpPr>
        <p:grpSpPr bwMode="auto">
          <a:xfrm>
            <a:off x="2017713" y="4086225"/>
            <a:ext cx="5753100" cy="1152525"/>
            <a:chOff x="2058806" y="5195668"/>
            <a:chExt cx="15315827" cy="3324666"/>
          </a:xfrm>
        </p:grpSpPr>
        <p:grpSp>
          <p:nvGrpSpPr>
            <p:cNvPr id="74758" name="Agrupar 13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74760" name="Imagem 1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1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4759" name="Imagem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8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535431" y="1858863"/>
            <a:ext cx="6129271" cy="817805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59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NEEMIAS</a:t>
            </a: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spc="-59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Vasos de barro usados de modo surpreendente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35432" y="3364173"/>
            <a:ext cx="6129271" cy="1664191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sz="23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endParaRPr lang="pt-BR" sz="23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SERVINDO AO SENHOR COM EXCELÊNCIA</a:t>
            </a:r>
            <a:endParaRPr lang="pt-BR" sz="23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1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ONEIDA MERCADANTE</a:t>
            </a:r>
            <a:endParaRPr lang="pt-BR" sz="15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360488"/>
            <a:ext cx="29940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/>
          </p:cNvPr>
          <p:cNvSpPr/>
          <p:nvPr/>
        </p:nvSpPr>
        <p:spPr>
          <a:xfrm>
            <a:off x="0" y="1"/>
            <a:ext cx="9906000" cy="5170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RECORDANDO...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85222" y="1647930"/>
            <a:ext cx="4200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AULA 01 : Neemias é chamado para uma grande obra.</a:t>
            </a:r>
          </a:p>
          <a:p>
            <a:endParaRPr lang="pt-BR" dirty="0"/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/>
              <a:t>AULA 02: Oração</a:t>
            </a:r>
          </a:p>
          <a:p>
            <a:endParaRPr lang="pt-BR" dirty="0" smtClean="0"/>
          </a:p>
        </p:txBody>
      </p:sp>
      <p:pic>
        <p:nvPicPr>
          <p:cNvPr id="1026" name="Picture 2" descr="Resultado de imagem para or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4" y="517037"/>
            <a:ext cx="3927423" cy="60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27227" y="1416818"/>
            <a:ext cx="5261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 Black" panose="020B0A04020102020204" pitchFamily="34" charset="0"/>
              </a:rPr>
              <a:t> AULA 01: </a:t>
            </a:r>
            <a:endParaRPr lang="pt-BR" sz="2400" b="1" dirty="0">
              <a:latin typeface="Arial Black" panose="020B0A04020102020204" pitchFamily="34" charset="0"/>
            </a:endParaRPr>
          </a:p>
          <a:p>
            <a:endParaRPr lang="pt-BR" sz="2400" b="1" dirty="0" smtClean="0">
              <a:latin typeface="Arial Black" panose="020B0A04020102020204" pitchFamily="34" charset="0"/>
            </a:endParaRPr>
          </a:p>
          <a:p>
            <a:r>
              <a:rPr lang="pt-BR" sz="2400" b="1" dirty="0" smtClean="0">
                <a:latin typeface="Arial Black" panose="020B0A04020102020204" pitchFamily="34" charset="0"/>
              </a:rPr>
              <a:t>Neemias é chamado               para uma grande obra  </a:t>
            </a: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  <a:p>
            <a:pPr algn="just"/>
            <a:endParaRPr lang="pt-BR" sz="2400" b="1" dirty="0" smtClean="0">
              <a:latin typeface="Arial Black" panose="020B0A04020102020204" pitchFamily="34" charset="0"/>
            </a:endParaRPr>
          </a:p>
          <a:p>
            <a:pPr algn="just"/>
            <a:r>
              <a:rPr lang="pt-BR" sz="2400" b="1" dirty="0" smtClean="0">
                <a:latin typeface="Arial Black" panose="020B0A04020102020204" pitchFamily="34" charset="0"/>
              </a:rPr>
              <a:t> AULA 02: </a:t>
            </a:r>
          </a:p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 </a:t>
            </a:r>
            <a:endParaRPr lang="pt-BR" sz="2400" b="1" dirty="0" smtClean="0">
              <a:latin typeface="Arial Black" panose="020B0A04020102020204" pitchFamily="34" charset="0"/>
            </a:endParaRPr>
          </a:p>
          <a:p>
            <a:pPr algn="just"/>
            <a:r>
              <a:rPr lang="pt-BR" sz="2400" b="1" dirty="0" smtClean="0">
                <a:latin typeface="Arial Black" panose="020B0A04020102020204" pitchFamily="34" charset="0"/>
              </a:rPr>
              <a:t>Oração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/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/>
          </p:cNvPr>
          <p:cNvSpPr txBox="1"/>
          <p:nvPr/>
        </p:nvSpPr>
        <p:spPr>
          <a:xfrm>
            <a:off x="28575" y="158750"/>
            <a:ext cx="9877425" cy="596900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COMO ESTAVA A CIDADE DE JERUSALÉM: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5771" y="1582220"/>
            <a:ext cx="82912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5400" dirty="0" smtClean="0"/>
              <a:t>Insegurança pública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5400" dirty="0" smtClean="0"/>
              <a:t>Injustiça social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5400" dirty="0" smtClean="0"/>
              <a:t>Pobreza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5400" dirty="0" smtClean="0"/>
              <a:t>Degradação social</a:t>
            </a:r>
          </a:p>
          <a:p>
            <a:r>
              <a:rPr lang="pt-BR" sz="1600" smtClean="0"/>
              <a:t>                                                                                                         Neemias 2.17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capa do new york times ho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4" y="393936"/>
            <a:ext cx="2398426" cy="29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Resultado de imagem para capa do le monde hoj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23" y="183257"/>
            <a:ext cx="2533337" cy="291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Resultado de imagem para capa do washington post ho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43" y="183260"/>
            <a:ext cx="3954332" cy="62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capa da revista veja de ho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06" y="3306514"/>
            <a:ext cx="2377358" cy="31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pa Folha de S.Paulo 2018-05-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7" y="3347823"/>
            <a:ext cx="2877019" cy="50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john max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79" y="236305"/>
            <a:ext cx="3616575" cy="38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8773" y="842481"/>
            <a:ext cx="5558319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b="1" dirty="0" smtClean="0"/>
          </a:p>
          <a:p>
            <a:pPr algn="just"/>
            <a:endParaRPr lang="pt-BR" sz="2800" b="1" dirty="0"/>
          </a:p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/>
              <a:t>Durante os 120 anos que se seguiram depois dos muros terem sido derrubados pelos caldeus ( 2 Cr 36.19), dezenas de milhares de habitantes de Jerusalém, literalmente, viram aquilo e não fizeram nada.</a:t>
            </a:r>
          </a:p>
          <a:p>
            <a:pPr algn="just"/>
            <a:endParaRPr lang="pt-BR" sz="2800" b="1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12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1658" y="760288"/>
            <a:ext cx="8291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O povo precisava de um líder que os conduzisse por todo o processo de reconstrução.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Neemias, sem ter ido a Jerusalém, visualizou o problema e a solução.</a:t>
            </a:r>
            <a:endParaRPr lang="pt-BR" sz="2400" b="1" dirty="0"/>
          </a:p>
        </p:txBody>
      </p:sp>
      <p:pic>
        <p:nvPicPr>
          <p:cNvPr id="3074" name="Picture 2" descr="Resultado de imagem para muros de jerusalém destru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2" y="3791164"/>
            <a:ext cx="9462498" cy="29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muros de jerusalé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209862"/>
            <a:ext cx="3834693" cy="64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5380074" y="1743740"/>
            <a:ext cx="0" cy="31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4317167" y="0"/>
            <a:ext cx="52561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b="1" dirty="0" smtClean="0">
              <a:latin typeface="Arial Black" panose="020B0A04020102020204" pitchFamily="34" charset="0"/>
            </a:endParaRPr>
          </a:p>
          <a:p>
            <a:pPr algn="just"/>
            <a:r>
              <a:rPr lang="pt-BR" sz="3600" b="1" dirty="0" smtClean="0">
                <a:latin typeface="Arial Black" panose="020B0A04020102020204" pitchFamily="34" charset="0"/>
              </a:rPr>
              <a:t>“ </a:t>
            </a:r>
            <a:r>
              <a:rPr lang="pt-BR" sz="2000" b="1" dirty="0" smtClean="0">
                <a:latin typeface="Arial Black" panose="020B0A04020102020204" pitchFamily="34" charset="0"/>
              </a:rPr>
              <a:t>Um líder vê mais longe que os outros, vê mais que os outros e vê antes dos outros.” </a:t>
            </a:r>
            <a:r>
              <a:rPr lang="pt-BR" sz="1400" b="1" dirty="0" smtClean="0">
                <a:latin typeface="Arial Black" panose="020B0A04020102020204" pitchFamily="34" charset="0"/>
              </a:rPr>
              <a:t>John Maxwell</a:t>
            </a:r>
          </a:p>
          <a:p>
            <a:pPr algn="just"/>
            <a:endParaRPr lang="pt-BR" sz="20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  <a:p>
            <a:pPr algn="ctr"/>
            <a:r>
              <a:rPr lang="pt-BR" sz="4800" b="1" dirty="0" smtClean="0">
                <a:latin typeface="Arial Black" panose="020B0A04020102020204" pitchFamily="34" charset="0"/>
              </a:rPr>
              <a:t>O POVO RECONSTRUIU O MURO EM 52 DIAS!</a:t>
            </a:r>
            <a:endParaRPr lang="pt-BR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4793" y="666766"/>
            <a:ext cx="9278912" cy="5649897"/>
          </a:xfrm>
          <a:prstGeom prst="rect">
            <a:avLst/>
          </a:prstGeom>
          <a:noFill/>
        </p:spPr>
        <p:txBody>
          <a:bodyPr wrap="square" lIns="47896" tIns="23948" rIns="47896" bIns="23948">
            <a:spAutoFit/>
          </a:bodyPr>
          <a:lstStyle/>
          <a:p>
            <a:r>
              <a:rPr lang="pt-BR" sz="1600" b="1" dirty="0"/>
              <a:t>No mês de nisã do vigésimo ano do rei </a:t>
            </a:r>
            <a:r>
              <a:rPr lang="pt-BR" sz="1600" b="1" dirty="0" err="1"/>
              <a:t>Artaxerxes</a:t>
            </a:r>
            <a:r>
              <a:rPr lang="pt-BR" sz="1600" b="1" dirty="0"/>
              <a:t>, na hora de servir-lhe o vinho, levei-o ao rei. Nunca antes eu tinha estado triste na presença dele;</a:t>
            </a:r>
            <a:br>
              <a:rPr lang="pt-BR" sz="1600" b="1" dirty="0"/>
            </a:br>
            <a:r>
              <a:rPr lang="pt-BR" sz="1600" b="1" dirty="0"/>
              <a:t>Por isso o rei me perguntou: "Por que o seu rosto parece tão triste, se você não está doente? Essa tristeza </a:t>
            </a:r>
            <a:r>
              <a:rPr lang="pt-BR" sz="1600" b="1" dirty="0" smtClean="0"/>
              <a:t>só </a:t>
            </a:r>
            <a:r>
              <a:rPr lang="pt-BR" sz="1600" b="1" dirty="0"/>
              <a:t>pode ser do coração! </a:t>
            </a:r>
            <a:r>
              <a:rPr lang="pt-BR" sz="1600" b="1" dirty="0" smtClean="0"/>
              <a:t>“  </a:t>
            </a:r>
            <a:r>
              <a:rPr lang="pt-BR" sz="1600" b="1" dirty="0"/>
              <a:t>Com muito </a:t>
            </a:r>
            <a:r>
              <a:rPr lang="pt-BR" sz="1600" b="1" dirty="0" smtClean="0"/>
              <a:t>medo , eu </a:t>
            </a:r>
            <a:r>
              <a:rPr lang="pt-BR" sz="1600" b="1" dirty="0"/>
              <a:t>disse ao rei: "Que o rei viva para sempre! Como não estaria triste o meu rosto, se a cidade em que estão sepultados os meus pais está em ruínas, e as suas portas foram destruídas pelo fogo? "</a:t>
            </a:r>
            <a:br>
              <a:rPr lang="pt-BR" sz="1600" b="1" dirty="0"/>
            </a:br>
            <a:r>
              <a:rPr lang="pt-BR" sz="1600" b="1" dirty="0"/>
              <a:t>O rei me disse: "O que você gostaria de pedir? " Então orei ao Deus dos </a:t>
            </a:r>
            <a:r>
              <a:rPr lang="pt-BR" sz="1600" b="1" dirty="0" smtClean="0"/>
              <a:t>céus ,e </a:t>
            </a:r>
            <a:r>
              <a:rPr lang="pt-BR" sz="1600" b="1" dirty="0"/>
              <a:t>respondi ao rei: "Se for do agrado do rei e se o seu servo puder contar com a benevolência do rei, que ele me deixe ir à cidade de Judá onde meus pais estão enterrados, para que eu possa reconstruí-la".</a:t>
            </a:r>
            <a:br>
              <a:rPr lang="pt-BR" sz="1600" b="1" dirty="0"/>
            </a:br>
            <a:r>
              <a:rPr lang="pt-BR" sz="1600" b="1" dirty="0"/>
              <a:t>Então o rei, com a rainha sentada ao seu lado, perguntou-me: "Quanto tempo levará a viagem? Quando você voltará? " Marquei um prazo com o rei, e ele concordou que eu fosse.</a:t>
            </a:r>
            <a:br>
              <a:rPr lang="pt-BR" sz="1600" b="1" dirty="0"/>
            </a:br>
            <a:r>
              <a:rPr lang="pt-BR" sz="1600" b="1" dirty="0"/>
              <a:t>E a seguir acrescentei: Se for do agrado do rei, que me dê cartas aos governadores do </a:t>
            </a:r>
            <a:r>
              <a:rPr lang="pt-BR" sz="1600" b="1" dirty="0" err="1"/>
              <a:t>Trans-Eufrates</a:t>
            </a:r>
            <a:r>
              <a:rPr lang="pt-BR" sz="1600" b="1" dirty="0"/>
              <a:t> para que me deixem passar até chegar a Judá.</a:t>
            </a:r>
            <a:br>
              <a:rPr lang="pt-BR" sz="1600" b="1" dirty="0"/>
            </a:br>
            <a:r>
              <a:rPr lang="pt-BR" sz="1600" b="1" dirty="0"/>
              <a:t>Que me dê também uma carta para </a:t>
            </a:r>
            <a:r>
              <a:rPr lang="pt-BR" sz="1600" b="1" dirty="0" err="1"/>
              <a:t>Asafe</a:t>
            </a:r>
            <a:r>
              <a:rPr lang="pt-BR" sz="1600" b="1" dirty="0"/>
              <a:t>, guarda da floresta do rei, para que ele me forneça madeira para as vigas das portas da cidadela que fica junto ao templo, do muro da cidade e da residência que irei ocupar. Visto que a bondosa mão de Deus estava sobre mim, o rei atendeu os meus pedidos.</a:t>
            </a:r>
            <a:br>
              <a:rPr lang="pt-BR" sz="1600" b="1" dirty="0"/>
            </a:br>
            <a:r>
              <a:rPr lang="pt-BR" sz="1600" b="1" dirty="0"/>
              <a:t>Com isso fui aos governadores do </a:t>
            </a:r>
            <a:r>
              <a:rPr lang="pt-BR" sz="1600" b="1" dirty="0" err="1"/>
              <a:t>Trans-Eufrates</a:t>
            </a:r>
            <a:r>
              <a:rPr lang="pt-BR" sz="1600" b="1" dirty="0"/>
              <a:t> e lhes entreguei as cartas do rei. O rei fez-me acompanhar uma escolta de oficiais do exército e de cavaleiros.</a:t>
            </a:r>
            <a:br>
              <a:rPr lang="pt-BR" sz="1600" b="1" dirty="0"/>
            </a:br>
            <a:r>
              <a:rPr lang="pt-BR" sz="1600" b="1" dirty="0"/>
              <a:t/>
            </a:r>
            <a:br>
              <a:rPr lang="pt-BR" sz="1600" b="1" dirty="0"/>
            </a:br>
            <a:r>
              <a:rPr lang="pt-BR" sz="1400" b="1" dirty="0" smtClean="0"/>
              <a:t>                                                                                                                                    </a:t>
            </a:r>
            <a:r>
              <a:rPr lang="pt-BR" sz="1400" b="1" dirty="0" smtClean="0">
                <a:hlinkClick r:id="rId3"/>
              </a:rPr>
              <a:t>Neemias 2:1-9</a:t>
            </a:r>
            <a:r>
              <a:rPr lang="pt-BR" sz="1400" b="1" dirty="0" smtClean="0"/>
              <a:t> NVI</a:t>
            </a: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ea typeface="Montserrat Light"/>
              <a:cs typeface="Montserrat Light"/>
            </a:endParaRPr>
          </a:p>
          <a:p>
            <a:pPr algn="just"/>
            <a:endParaRPr lang="en-US" sz="14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Montserrat Light"/>
              <a:cs typeface="Montserrat Light"/>
            </a:endParaRPr>
          </a:p>
        </p:txBody>
      </p:sp>
      <p:pic>
        <p:nvPicPr>
          <p:cNvPr id="50181" name="Imagem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2563" y="5926138"/>
            <a:ext cx="3255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>
            <a:extLst/>
          </p:cNvPr>
          <p:cNvSpPr txBox="1"/>
          <p:nvPr/>
        </p:nvSpPr>
        <p:spPr>
          <a:xfrm>
            <a:off x="28575" y="158750"/>
            <a:ext cx="9877425" cy="596900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6173</TotalTime>
  <Words>618</Words>
  <Application>Microsoft Office PowerPoint</Application>
  <PresentationFormat>Papel A4 (210 x 297 mm)</PresentationFormat>
  <Paragraphs>115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Office Theme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2018</dc:title>
  <dc:creator>Igreja Presbiteriana Nacional</dc:creator>
  <cp:lastModifiedBy>USUARIO</cp:lastModifiedBy>
  <cp:revision>179</cp:revision>
  <dcterms:created xsi:type="dcterms:W3CDTF">2016-03-02T16:16:57Z</dcterms:created>
  <dcterms:modified xsi:type="dcterms:W3CDTF">2018-05-20T14:54:02Z</dcterms:modified>
</cp:coreProperties>
</file>