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</p:sldMasterIdLst>
  <p:notesMasterIdLst>
    <p:notesMasterId r:id="rId12"/>
  </p:notesMasterIdLst>
  <p:handoutMasterIdLst>
    <p:handoutMasterId r:id="rId13"/>
  </p:handoutMasterIdLst>
  <p:sldIdLst>
    <p:sldId id="287" r:id="rId2"/>
    <p:sldId id="315" r:id="rId3"/>
    <p:sldId id="305" r:id="rId4"/>
    <p:sldId id="317" r:id="rId5"/>
    <p:sldId id="320" r:id="rId6"/>
    <p:sldId id="321" r:id="rId7"/>
    <p:sldId id="298" r:id="rId8"/>
    <p:sldId id="319" r:id="rId9"/>
    <p:sldId id="322" r:id="rId10"/>
    <p:sldId id="278" r:id="rId11"/>
  </p:sldIdLst>
  <p:sldSz cx="18288000" cy="13716000"/>
  <p:notesSz cx="6865938" cy="95408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57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DBE1"/>
    <a:srgbClr val="661B30"/>
    <a:srgbClr val="8E1538"/>
    <a:srgbClr val="4D0B1E"/>
    <a:srgbClr val="5C3D00"/>
    <a:srgbClr val="FFF2D9"/>
    <a:srgbClr val="1F000F"/>
    <a:srgbClr val="6A1C32"/>
    <a:srgbClr val="19964A"/>
    <a:srgbClr val="3979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2" autoAdjust="0"/>
    <p:restoredTop sz="86080" autoAdjust="0"/>
  </p:normalViewPr>
  <p:slideViewPr>
    <p:cSldViewPr snapToGrid="0" snapToObjects="1" showGuides="1">
      <p:cViewPr varScale="1">
        <p:scale>
          <a:sx n="47" d="100"/>
          <a:sy n="47" d="100"/>
        </p:scale>
        <p:origin x="246" y="66"/>
      </p:cViewPr>
      <p:guideLst>
        <p:guide orient="horz" pos="432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91" d="100"/>
          <a:sy n="91" d="100"/>
        </p:scale>
        <p:origin x="328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52CFFC7C-0376-E44D-ACA0-D60DC10B59F7}" type="datetimeFigureOut">
              <a:rPr lang="en-US" smtClean="0"/>
              <a:t>3/16/2017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F856CEB7-CA9E-364F-BFA0-4F3CF7BA902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2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478701"/>
          </a:xfrm>
          <a:prstGeom prst="rect">
            <a:avLst/>
          </a:prstGeom>
        </p:spPr>
        <p:txBody>
          <a:bodyPr vert="horz" lIns="93744" tIns="46872" rIns="93744" bIns="46872" rtlCol="0"/>
          <a:lstStyle>
            <a:lvl1pPr algn="r">
              <a:defRPr sz="1200"/>
            </a:lvl1pPr>
          </a:lstStyle>
          <a:p>
            <a:fld id="{1FF76227-83C6-486A-B993-A75E7CDAC021}" type="datetimeFigureOut">
              <a:rPr lang="pt-BR" smtClean="0"/>
              <a:t>16/03/2017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85875" y="1192213"/>
            <a:ext cx="4294188" cy="3221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744" tIns="46872" rIns="93744" bIns="46872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594" y="4591546"/>
            <a:ext cx="5492750" cy="3756720"/>
          </a:xfrm>
          <a:prstGeom prst="rect">
            <a:avLst/>
          </a:prstGeom>
        </p:spPr>
        <p:txBody>
          <a:bodyPr vert="horz" lIns="93744" tIns="46872" rIns="93744" bIns="46872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9109" y="9062176"/>
            <a:ext cx="2975240" cy="478700"/>
          </a:xfrm>
          <a:prstGeom prst="rect">
            <a:avLst/>
          </a:prstGeom>
        </p:spPr>
        <p:txBody>
          <a:bodyPr vert="horz" lIns="93744" tIns="46872" rIns="93744" bIns="46872" rtlCol="0" anchor="b"/>
          <a:lstStyle>
            <a:lvl1pPr algn="r">
              <a:defRPr sz="1200"/>
            </a:lvl1pPr>
          </a:lstStyle>
          <a:p>
            <a:fld id="{7B69D3A6-2FA6-4367-A327-D3121A1CB53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7135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75815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0895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7471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8536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Orientações para Padronização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1. O título do slide deve estar com todas as letras </a:t>
            </a:r>
            <a:r>
              <a:rPr lang="pt-BR" b="1" dirty="0">
                <a:latin typeface="+mn-lt"/>
              </a:rPr>
              <a:t>MAIÚSCULAS</a:t>
            </a:r>
            <a:r>
              <a:rPr lang="pt-BR" dirty="0">
                <a:latin typeface="+mn-lt"/>
              </a:rPr>
              <a:t>;</a:t>
            </a:r>
          </a:p>
          <a:p>
            <a:r>
              <a:rPr lang="pt-BR" dirty="0">
                <a:latin typeface="+mn-lt"/>
              </a:rPr>
              <a:t>2. Se for colocar referência bíblica, coloque-a por extenso;</a:t>
            </a:r>
          </a:p>
          <a:p>
            <a:r>
              <a:rPr lang="pt-BR" dirty="0">
                <a:latin typeface="+mn-lt"/>
              </a:rPr>
              <a:t>3. Quando colocar a referência numérica, entre o capítulo e o versículo, use (.) e não (:) para separar;</a:t>
            </a:r>
          </a:p>
          <a:p>
            <a:r>
              <a:rPr lang="pt-BR" dirty="0">
                <a:latin typeface="+mn-lt"/>
              </a:rPr>
              <a:t>4. Quando colocar a referência numérica, entre versículos, use (-) sem espaços; Exemplo: Romanos 8.18-25</a:t>
            </a:r>
          </a:p>
          <a:p>
            <a:r>
              <a:rPr lang="pt-BR" dirty="0">
                <a:latin typeface="+mn-lt"/>
              </a:rPr>
              <a:t>5. No texto, negrite os números em referência aos versículos.</a:t>
            </a:r>
          </a:p>
          <a:p>
            <a:r>
              <a:rPr lang="pt-BR" dirty="0">
                <a:latin typeface="+mn-lt"/>
              </a:rPr>
              <a:t>6. Espaçamento entre linhas de 1.5 </a:t>
            </a:r>
            <a:r>
              <a:rPr lang="pt-BR" dirty="0" err="1">
                <a:latin typeface="+mn-lt"/>
              </a:rPr>
              <a:t>pts</a:t>
            </a:r>
            <a:r>
              <a:rPr lang="pt-BR" dirty="0">
                <a:latin typeface="+mn-lt"/>
              </a:rPr>
              <a:t> para melhor leitura.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1421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Orientações para Padronização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1. O título do slide deve estar com todas as letras </a:t>
            </a:r>
            <a:r>
              <a:rPr lang="pt-BR" b="1" dirty="0">
                <a:latin typeface="+mn-lt"/>
              </a:rPr>
              <a:t>MAIÚSCULAS</a:t>
            </a:r>
            <a:r>
              <a:rPr lang="pt-BR" dirty="0">
                <a:latin typeface="+mn-lt"/>
              </a:rPr>
              <a:t>;</a:t>
            </a:r>
          </a:p>
          <a:p>
            <a:r>
              <a:rPr lang="pt-BR" dirty="0">
                <a:latin typeface="+mn-lt"/>
              </a:rPr>
              <a:t>2. Se for colocar referência bíblica, coloque-a por extenso;</a:t>
            </a:r>
          </a:p>
          <a:p>
            <a:r>
              <a:rPr lang="pt-BR" dirty="0">
                <a:latin typeface="+mn-lt"/>
              </a:rPr>
              <a:t>3. Quando colocar a referência numérica, entre o capítulo e o versículo, use (.) e não (:) para separar;</a:t>
            </a:r>
          </a:p>
          <a:p>
            <a:r>
              <a:rPr lang="pt-BR" dirty="0">
                <a:latin typeface="+mn-lt"/>
              </a:rPr>
              <a:t>4. Quando colocar a referência numérica, entre versículos, use (-) sem espaços; Exemplo: Romanos 8.18-25</a:t>
            </a:r>
          </a:p>
          <a:p>
            <a:r>
              <a:rPr lang="pt-BR" dirty="0">
                <a:latin typeface="+mn-lt"/>
              </a:rPr>
              <a:t>5. No texto, negrite os números em referência aos versículos.</a:t>
            </a:r>
          </a:p>
          <a:p>
            <a:r>
              <a:rPr lang="pt-BR" dirty="0">
                <a:latin typeface="+mn-lt"/>
              </a:rPr>
              <a:t>6. Espaçamento entre linhas de 1.5 </a:t>
            </a:r>
            <a:r>
              <a:rPr lang="pt-BR" dirty="0" err="1">
                <a:latin typeface="+mn-lt"/>
              </a:rPr>
              <a:t>pts</a:t>
            </a:r>
            <a:r>
              <a:rPr lang="pt-BR" dirty="0">
                <a:latin typeface="+mn-lt"/>
              </a:rPr>
              <a:t> para melhor leitura.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98903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85875" y="1192213"/>
            <a:ext cx="4294188" cy="3221037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="1" dirty="0">
                <a:latin typeface="+mn-lt"/>
              </a:rPr>
              <a:t>Orientações para Padronização</a:t>
            </a:r>
          </a:p>
          <a:p>
            <a:endParaRPr lang="pt-BR" dirty="0">
              <a:latin typeface="+mn-lt"/>
            </a:endParaRPr>
          </a:p>
          <a:p>
            <a:r>
              <a:rPr lang="pt-BR" dirty="0">
                <a:latin typeface="+mn-lt"/>
              </a:rPr>
              <a:t>1. O título do slide deve estar com todas as letras </a:t>
            </a:r>
            <a:r>
              <a:rPr lang="pt-BR" b="1" dirty="0">
                <a:latin typeface="+mn-lt"/>
              </a:rPr>
              <a:t>MAIÚSCULAS</a:t>
            </a:r>
            <a:r>
              <a:rPr lang="pt-BR" dirty="0">
                <a:latin typeface="+mn-lt"/>
              </a:rPr>
              <a:t>;</a:t>
            </a:r>
          </a:p>
          <a:p>
            <a:r>
              <a:rPr lang="pt-BR" dirty="0">
                <a:latin typeface="+mn-lt"/>
              </a:rPr>
              <a:t>2. Se for colocar referência bíblica, coloque-a por extenso;</a:t>
            </a:r>
          </a:p>
          <a:p>
            <a:r>
              <a:rPr lang="pt-BR" dirty="0">
                <a:latin typeface="+mn-lt"/>
              </a:rPr>
              <a:t>3. Quando colocar a referência numérica, entre o capítulo e o versículo, use (.) e não (:) para separar;</a:t>
            </a:r>
          </a:p>
          <a:p>
            <a:r>
              <a:rPr lang="pt-BR" dirty="0">
                <a:latin typeface="+mn-lt"/>
              </a:rPr>
              <a:t>4. Quando colocar a referência numérica, entre versículos, use (-) sem espaços; Exemplo: Romanos 8.18-25</a:t>
            </a:r>
          </a:p>
          <a:p>
            <a:r>
              <a:rPr lang="pt-BR" dirty="0">
                <a:latin typeface="+mn-lt"/>
              </a:rPr>
              <a:t>5. No texto, negrite os números em referência aos versículos.</a:t>
            </a:r>
          </a:p>
          <a:p>
            <a:r>
              <a:rPr lang="pt-BR" dirty="0">
                <a:latin typeface="+mn-lt"/>
              </a:rPr>
              <a:t>6. Espaçamento entre linhas de 1.5 </a:t>
            </a:r>
            <a:r>
              <a:rPr lang="pt-BR" dirty="0" err="1">
                <a:latin typeface="+mn-lt"/>
              </a:rPr>
              <a:t>pts</a:t>
            </a:r>
            <a:r>
              <a:rPr lang="pt-BR" dirty="0">
                <a:latin typeface="+mn-lt"/>
              </a:rPr>
              <a:t> para melhor leitura.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7571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87629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44500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69D3A6-2FA6-4367-A327-D3121A1CB53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5484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2244726"/>
            <a:ext cx="155448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7204076"/>
            <a:ext cx="13716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291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0437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1" y="730250"/>
            <a:ext cx="3943350" cy="11623676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1" y="730250"/>
            <a:ext cx="11601450" cy="11623676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809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with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2" y="0"/>
            <a:ext cx="5802360" cy="13716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5141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" y="8255001"/>
            <a:ext cx="18288001" cy="5461000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93521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ortfolio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12247558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3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6123781" y="0"/>
            <a:ext cx="6040445" cy="13716000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705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573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6" y="3419479"/>
            <a:ext cx="157734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6" y="9178929"/>
            <a:ext cx="157734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/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001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3651250"/>
            <a:ext cx="77724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3651250"/>
            <a:ext cx="7772400" cy="87026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21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730253"/>
            <a:ext cx="15773400" cy="2651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4" y="3362326"/>
            <a:ext cx="7736680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4" y="5010150"/>
            <a:ext cx="7736680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1" y="3362326"/>
            <a:ext cx="7774782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1" y="5010150"/>
            <a:ext cx="7774782" cy="736917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144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4590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635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974853"/>
            <a:ext cx="92583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771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914400"/>
            <a:ext cx="5898356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774782" y="1974853"/>
            <a:ext cx="9258300" cy="9747250"/>
          </a:xfrm>
        </p:spPr>
        <p:txBody>
          <a:bodyPr anchor="t"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2" y="4114800"/>
            <a:ext cx="5898356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5252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730253"/>
            <a:ext cx="157734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3651250"/>
            <a:ext cx="157734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12712703"/>
            <a:ext cx="61722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12712703"/>
            <a:ext cx="41148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13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6" r:id="rId13"/>
    <p:sldLayoutId id="2147483697" r:id="rId14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gif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82880"/>
            <a:ext cx="18288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52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54730" y="0"/>
            <a:ext cx="5952354" cy="13716000"/>
          </a:xfrm>
          <a:prstGeom prst="rect">
            <a:avLst/>
          </a:prstGeom>
          <a:solidFill>
            <a:srgbClr val="6A1C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srgbClr val="8E1538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154730" cy="13716000"/>
          </a:xfrm>
          <a:solidFill>
            <a:schemeClr val="bg1">
              <a:lumMod val="95000"/>
            </a:schemeClr>
          </a:solidFill>
        </p:spPr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12107082" y="0"/>
            <a:ext cx="6154730" cy="13716000"/>
          </a:xfrm>
          <a:solidFill>
            <a:schemeClr val="bg1">
              <a:lumMod val="95000"/>
            </a:schemeClr>
          </a:solidFill>
        </p:spPr>
      </p: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3"/>
          <a:srcRect l="31248"/>
          <a:stretch/>
        </p:blipFill>
        <p:spPr>
          <a:xfrm>
            <a:off x="7810579" y="12151360"/>
            <a:ext cx="2640654" cy="973298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6959575" y="4557161"/>
            <a:ext cx="4342662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9000" b="1" spc="-112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FIM</a:t>
            </a:r>
            <a:endParaRPr lang="en-US" sz="19000" b="1" spc="-112" dirty="0">
              <a:solidFill>
                <a:schemeClr val="bg1"/>
              </a:solidFill>
              <a:latin typeface="Arial" panose="020B0604020202020204" pitchFamily="34" charset="0"/>
              <a:ea typeface="Montserrat Light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93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586" y="10460080"/>
            <a:ext cx="3827207" cy="1888370"/>
          </a:xfrm>
          <a:prstGeom prst="rect">
            <a:avLst/>
          </a:prstGeom>
        </p:spPr>
      </p:pic>
      <p:sp>
        <p:nvSpPr>
          <p:cNvPr id="2" name="Retângulo 1"/>
          <p:cNvSpPr/>
          <p:nvPr/>
        </p:nvSpPr>
        <p:spPr>
          <a:xfrm>
            <a:off x="766917" y="803977"/>
            <a:ext cx="16931148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spc="-112" smtClean="0">
                <a:latin typeface="Candara" panose="020E0502030303020204" pitchFamily="34" charset="0"/>
              </a:rPr>
              <a:t>Curso </a:t>
            </a:r>
            <a:endParaRPr lang="pt-BR" sz="8000" b="1" spc="-112" dirty="0" smtClean="0">
              <a:latin typeface="Candara" panose="020E0502030303020204" pitchFamily="34" charset="0"/>
            </a:endParaRPr>
          </a:p>
          <a:p>
            <a:pPr algn="ctr"/>
            <a:r>
              <a:rPr lang="pt-BR" sz="13800" b="1" spc="-112" dirty="0" smtClean="0">
                <a:latin typeface="Candara" panose="020E0502030303020204" pitchFamily="34" charset="0"/>
              </a:rPr>
              <a:t>Batalha Espiritual</a:t>
            </a:r>
            <a:endParaRPr lang="pt-BR" sz="13800" b="1" spc="-112" dirty="0">
              <a:latin typeface="Candara" panose="020E0502030303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67314" y="11932952"/>
            <a:ext cx="3830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latin typeface="Candara" panose="020E0502030303020204" pitchFamily="34" charset="0"/>
              </a:rPr>
              <a:t>QR para página do curso no </a:t>
            </a:r>
            <a:r>
              <a:rPr lang="pt-BR" sz="2400" dirty="0" err="1" smtClean="0">
                <a:latin typeface="Candara" panose="020E0502030303020204" pitchFamily="34" charset="0"/>
              </a:rPr>
              <a:t>Moodle</a:t>
            </a:r>
            <a:r>
              <a:rPr lang="pt-BR" sz="2400" dirty="0" smtClean="0">
                <a:latin typeface="Candara" panose="020E0502030303020204" pitchFamily="34" charset="0"/>
              </a:rPr>
              <a:t> da EBD 2017 </a:t>
            </a:r>
            <a:endParaRPr lang="pt-BR" sz="2400" dirty="0">
              <a:latin typeface="Candara" panose="020E0502030303020204" pitchFamily="34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7314" y="8859213"/>
            <a:ext cx="3002177" cy="3193032"/>
          </a:xfrm>
          <a:prstGeom prst="rect">
            <a:avLst/>
          </a:prstGeom>
        </p:spPr>
      </p:pic>
      <p:pic>
        <p:nvPicPr>
          <p:cNvPr id="14" name="Picture 4" descr="Resultado de imagem para lego knigh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5733" y="6189461"/>
            <a:ext cx="6222427" cy="6129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6702792" y="4343105"/>
            <a:ext cx="505939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3600" dirty="0" err="1">
                <a:latin typeface="Candara" panose="020E0502030303020204" pitchFamily="34" charset="0"/>
              </a:rPr>
              <a:t>Preb</a:t>
            </a:r>
            <a:r>
              <a:rPr lang="pt-BR" sz="3600" dirty="0">
                <a:latin typeface="Candara" panose="020E0502030303020204" pitchFamily="34" charset="0"/>
              </a:rPr>
              <a:t>. E</a:t>
            </a:r>
            <a:r>
              <a:rPr lang="pt-BR" sz="3600" dirty="0" smtClean="0">
                <a:latin typeface="Candara" panose="020E0502030303020204" pitchFamily="34" charset="0"/>
              </a:rPr>
              <a:t>ber Hávila Rose</a:t>
            </a:r>
            <a:endParaRPr lang="pt-BR" sz="3600" dirty="0">
              <a:latin typeface="Candara" panose="020E0502030303020204" pitchFamily="34" charset="0"/>
            </a:endParaRPr>
          </a:p>
          <a:p>
            <a:pPr algn="ctr"/>
            <a:r>
              <a:rPr lang="pt-BR" sz="3600" dirty="0" err="1" smtClean="0">
                <a:latin typeface="Candara" panose="020E0502030303020204" pitchFamily="34" charset="0"/>
              </a:rPr>
              <a:t>Mission</a:t>
            </a:r>
            <a:r>
              <a:rPr lang="pt-BR" sz="3600" dirty="0" smtClean="0">
                <a:latin typeface="Candara" panose="020E0502030303020204" pitchFamily="34" charset="0"/>
              </a:rPr>
              <a:t>. </a:t>
            </a:r>
            <a:r>
              <a:rPr lang="pt-BR" sz="3600" dirty="0">
                <a:latin typeface="Candara" panose="020E0502030303020204" pitchFamily="34" charset="0"/>
              </a:rPr>
              <a:t>Ana Maria Costa</a:t>
            </a:r>
          </a:p>
          <a:p>
            <a:pPr algn="ctr"/>
            <a:endParaRPr lang="pt-BR" sz="36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62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5" name="Agrupar 14"/>
          <p:cNvGrpSpPr/>
          <p:nvPr/>
        </p:nvGrpSpPr>
        <p:grpSpPr>
          <a:xfrm>
            <a:off x="14271455" y="12123155"/>
            <a:ext cx="3261856" cy="1115771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sp>
        <p:nvSpPr>
          <p:cNvPr id="18" name="CaixaDeTexto 17"/>
          <p:cNvSpPr txBox="1"/>
          <p:nvPr/>
        </p:nvSpPr>
        <p:spPr>
          <a:xfrm>
            <a:off x="6526950" y="5196225"/>
            <a:ext cx="11315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600" b="1" spc="-112" dirty="0" smtClean="0"/>
              <a:t>LIÇÃO 5</a:t>
            </a:r>
            <a:endParaRPr lang="pt-BR" sz="9600" b="1" spc="-112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856" y="3378880"/>
            <a:ext cx="5428177" cy="7271709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6540807" y="6797619"/>
            <a:ext cx="10359792" cy="6539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VITÓRIA DE CRISTO</a:t>
            </a:r>
          </a:p>
          <a:p>
            <a:endParaRPr lang="pt-BR" sz="40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TEXTO BÁSICO: Cl 2.15;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2.14-15; 1 </a:t>
            </a:r>
            <a:r>
              <a:rPr lang="pt-BR" sz="3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3.22</a:t>
            </a:r>
            <a:endParaRPr 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4049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Professores:</a:t>
            </a:r>
          </a:p>
          <a:p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Presb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Eber Hávila Rose</a:t>
            </a:r>
          </a:p>
          <a:p>
            <a:r>
              <a:rPr lang="pt-BR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Mission</a:t>
            </a:r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 Ana Maria Costa</a:t>
            </a: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123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2066391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21982" y="1978090"/>
            <a:ext cx="866601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vitória de Cristo x Batalha Espiritual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Forças do mal derrotadas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Duas verdades que coexistem</a:t>
            </a:r>
          </a:p>
          <a:p>
            <a:pPr marL="571500" indent="-571500"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Textos bíblicos sobre a vitória de Cristo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tp://1.bp.blogspot.com/-lTJASc9R60k/Trnn-ecTHcI/AAAAAAAAAPc/Z2W0D7tGbp8/s1600/endemoniado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3193"/>
            <a:ext cx="9711389" cy="7872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915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179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TEXTOS BÍBLICOS SOBRE A VITÓRIA DE CRISTO</a:t>
            </a:r>
            <a:endParaRPr lang="pt-BR" sz="54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9621982" y="1978090"/>
            <a:ext cx="8666019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Gn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3.15</a:t>
            </a:r>
          </a:p>
          <a:p>
            <a:pPr>
              <a:spcBef>
                <a:spcPts val="1200"/>
              </a:spcBef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	O Protoevangelho</a:t>
            </a:r>
          </a:p>
          <a:p>
            <a:pPr marL="685800" indent="-68580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Cl 2.14-15</a:t>
            </a:r>
          </a:p>
          <a:p>
            <a:pPr>
              <a:spcBef>
                <a:spcPts val="1200"/>
              </a:spcBef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		O escrito de dívida</a:t>
            </a:r>
          </a:p>
          <a:p>
            <a:pPr>
              <a:spcBef>
                <a:spcPts val="1200"/>
              </a:spcBef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		Encravando-o na cruz</a:t>
            </a:r>
          </a:p>
          <a:p>
            <a:pPr>
              <a:spcBef>
                <a:spcPts val="1200"/>
              </a:spcBef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		Despojando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Jo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12.31-33</a:t>
            </a:r>
          </a:p>
          <a:p>
            <a:pPr>
              <a:spcBef>
                <a:spcPts val="1200"/>
              </a:spcBef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	A cruz significa a vitória 				definitiva de Cristo</a:t>
            </a:r>
          </a:p>
        </p:txBody>
      </p:sp>
      <p:pic>
        <p:nvPicPr>
          <p:cNvPr id="1026" name="Picture 2" descr="https://principlesforlifeministries.files.wordpress.com/2015/12/crush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713192"/>
            <a:ext cx="9044607" cy="678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orig03.deviantart.net/c6a8/f/2007/344/1/b/christ_cross_by_artsjedi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64" b="10456"/>
          <a:stretch/>
        </p:blipFill>
        <p:spPr bwMode="auto">
          <a:xfrm>
            <a:off x="0" y="8488018"/>
            <a:ext cx="9044607" cy="5227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953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15"/>
          <p:cNvSpPr/>
          <p:nvPr/>
        </p:nvSpPr>
        <p:spPr>
          <a:xfrm>
            <a:off x="-819558" y="2319485"/>
            <a:ext cx="648645" cy="2513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grpSp>
        <p:nvGrpSpPr>
          <p:cNvPr id="19" name="Agrupar 18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20" name="Imagem 1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1" name="Imagem 2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3" name="Conector reto 22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179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TEXTOS BÍBLICOS SOBRE A VITÓRIA DE CRISTO</a:t>
            </a:r>
            <a:endParaRPr lang="pt-BR" sz="5400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12192002" y="1978090"/>
            <a:ext cx="6095999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pt-B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Hb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2.14-15</a:t>
            </a:r>
          </a:p>
          <a:p>
            <a:pPr>
              <a:spcBef>
                <a:spcPts val="1200"/>
              </a:spcBef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Destruir o diabo</a:t>
            </a:r>
          </a:p>
          <a:p>
            <a:pPr>
              <a:spcBef>
                <a:spcPts val="1200"/>
              </a:spcBef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	Pavor da morte</a:t>
            </a:r>
          </a:p>
        </p:txBody>
      </p:sp>
      <p:pic>
        <p:nvPicPr>
          <p:cNvPr id="2052" name="Picture 4" descr="https://i.ytimg.com/vi/sxi5Q3tmBtg/maxresdefaul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1713192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792942" y="8998650"/>
            <a:ext cx="16600978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Mc 3.26-27</a:t>
            </a:r>
            <a:endParaRPr lang="pt-BR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		O valente amarrado</a:t>
            </a:r>
          </a:p>
          <a:p>
            <a:pPr>
              <a:spcBef>
                <a:spcPts val="1200"/>
              </a:spcBef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	O moderno movimento de batalha espiritual</a:t>
            </a:r>
          </a:p>
          <a:p>
            <a:pPr>
              <a:spcBef>
                <a:spcPts val="1200"/>
              </a:spcBef>
            </a:pP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		Cristo foi quem amarrou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12243263" y="5879530"/>
            <a:ext cx="578057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4200"/>
              </a:spcBef>
              <a:buFont typeface="Arial" panose="020B0604020202020204" pitchFamily="34" charset="0"/>
              <a:buChar char="•"/>
            </a:pPr>
            <a:r>
              <a:rPr lang="pt-BR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20.1-3</a:t>
            </a:r>
          </a:p>
          <a:p>
            <a:pPr>
              <a:spcBef>
                <a:spcPts val="1200"/>
              </a:spcBef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		A questão do 				milênio</a:t>
            </a:r>
          </a:p>
        </p:txBody>
      </p:sp>
    </p:spTree>
    <p:extLst>
      <p:ext uri="{BB962C8B-B14F-4D97-AF65-F5344CB8AC3E}">
        <p14:creationId xmlns:p14="http://schemas.microsoft.com/office/powerpoint/2010/main" val="167117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-155570" y="8226986"/>
            <a:ext cx="6725336" cy="2977727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4" name="Retângulo 13"/>
          <p:cNvSpPr/>
          <p:nvPr/>
        </p:nvSpPr>
        <p:spPr>
          <a:xfrm>
            <a:off x="10489343" y="2112112"/>
            <a:ext cx="7303368" cy="97872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5200" dirty="0" smtClean="0"/>
              <a:t>A visão da história</a:t>
            </a:r>
          </a:p>
          <a:p>
            <a:pPr marL="725488" algn="just">
              <a:lnSpc>
                <a:spcPct val="150000"/>
              </a:lnSpc>
            </a:pPr>
            <a:r>
              <a:rPr lang="pt-BR" sz="4400" dirty="0" smtClean="0"/>
              <a:t>Os gregos</a:t>
            </a:r>
          </a:p>
          <a:p>
            <a:pPr marL="725488" algn="just">
              <a:lnSpc>
                <a:spcPct val="150000"/>
              </a:lnSpc>
            </a:pPr>
            <a:r>
              <a:rPr lang="pt-BR" sz="4400" dirty="0" smtClean="0"/>
              <a:t>Os judeus</a:t>
            </a:r>
          </a:p>
          <a:p>
            <a:pPr marL="725488" algn="just">
              <a:lnSpc>
                <a:spcPct val="150000"/>
              </a:lnSpc>
            </a:pPr>
            <a:r>
              <a:rPr lang="pt-BR" sz="4400" dirty="0" smtClean="0"/>
              <a:t>Os cristãos</a:t>
            </a:r>
          </a:p>
          <a:p>
            <a:pPr algn="just">
              <a:lnSpc>
                <a:spcPct val="150000"/>
              </a:lnSpc>
            </a:pPr>
            <a:endParaRPr lang="pt-BR" sz="5200" dirty="0" smtClean="0"/>
          </a:p>
          <a:p>
            <a:pPr algn="just">
              <a:lnSpc>
                <a:spcPct val="150000"/>
              </a:lnSpc>
            </a:pPr>
            <a:r>
              <a:rPr lang="pt-BR" sz="5200" dirty="0" smtClean="0"/>
              <a:t>A </a:t>
            </a:r>
            <a:r>
              <a:rPr lang="pt-BR" sz="5200" dirty="0"/>
              <a:t>nova era havia chegado</a:t>
            </a:r>
          </a:p>
          <a:p>
            <a:pPr marL="725488" algn="just">
              <a:lnSpc>
                <a:spcPct val="150000"/>
              </a:lnSpc>
            </a:pPr>
            <a:r>
              <a:rPr lang="pt-BR" sz="4400" dirty="0"/>
              <a:t>At 2.17; 1 </a:t>
            </a:r>
            <a:r>
              <a:rPr lang="pt-BR" sz="4400" dirty="0" err="1"/>
              <a:t>Co</a:t>
            </a:r>
            <a:r>
              <a:rPr lang="pt-BR" sz="4400" dirty="0"/>
              <a:t> 1.10; 1 </a:t>
            </a:r>
            <a:r>
              <a:rPr lang="pt-BR" sz="4400" dirty="0" err="1"/>
              <a:t>Jo</a:t>
            </a:r>
            <a:r>
              <a:rPr lang="pt-BR" sz="4400" dirty="0"/>
              <a:t> 2.18</a:t>
            </a:r>
          </a:p>
          <a:p>
            <a:pPr marL="725488" algn="just">
              <a:lnSpc>
                <a:spcPct val="150000"/>
              </a:lnSpc>
            </a:pPr>
            <a:r>
              <a:rPr lang="pt-BR" sz="4400" dirty="0"/>
              <a:t>A tensão entre o “já” e o “ainda não”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47933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 DUAS ERAS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2.bp.blogspot.com/-DUJyPDKKCU0/Tz_I2XfjahI/AAAAAAAAAK4/eh-7RUPnbO0/s1600/EndlessCycl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2" y="1753833"/>
            <a:ext cx="3677918" cy="3677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eta para a direita 1"/>
          <p:cNvSpPr/>
          <p:nvPr/>
        </p:nvSpPr>
        <p:spPr>
          <a:xfrm>
            <a:off x="3306352" y="5241914"/>
            <a:ext cx="6868160" cy="7869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Seta para baixo 2"/>
          <p:cNvSpPr/>
          <p:nvPr/>
        </p:nvSpPr>
        <p:spPr>
          <a:xfrm>
            <a:off x="6498116" y="3207386"/>
            <a:ext cx="201676" cy="209509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3611152" y="4647983"/>
            <a:ext cx="27853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A era presente</a:t>
            </a:r>
            <a:endParaRPr lang="pt-BR" sz="32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6865979" y="4669755"/>
            <a:ext cx="2785364" cy="5847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A era vindoura</a:t>
            </a:r>
            <a:endParaRPr lang="pt-BR" sz="32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4996542" y="5930847"/>
            <a:ext cx="32657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800" dirty="0" smtClean="0"/>
              <a:t>O MESSIAS</a:t>
            </a:r>
            <a:endParaRPr lang="pt-BR" sz="4800" dirty="0"/>
          </a:p>
        </p:txBody>
      </p:sp>
      <p:sp>
        <p:nvSpPr>
          <p:cNvPr id="6" name="Retângulo 5"/>
          <p:cNvSpPr/>
          <p:nvPr/>
        </p:nvSpPr>
        <p:spPr>
          <a:xfrm>
            <a:off x="228607" y="12058146"/>
            <a:ext cx="7047104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Seta para baixo 18"/>
          <p:cNvSpPr/>
          <p:nvPr/>
        </p:nvSpPr>
        <p:spPr>
          <a:xfrm>
            <a:off x="7009749" y="8291008"/>
            <a:ext cx="468000" cy="374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Retângulo 19"/>
          <p:cNvSpPr/>
          <p:nvPr/>
        </p:nvSpPr>
        <p:spPr>
          <a:xfrm>
            <a:off x="3026235" y="8193721"/>
            <a:ext cx="7047104" cy="18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Seta para baixo 20"/>
          <p:cNvSpPr/>
          <p:nvPr/>
        </p:nvSpPr>
        <p:spPr>
          <a:xfrm rot="10800000">
            <a:off x="2818750" y="8378094"/>
            <a:ext cx="468000" cy="3744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CaixaDeTexto 6"/>
          <p:cNvSpPr txBox="1"/>
          <p:nvPr/>
        </p:nvSpPr>
        <p:spPr>
          <a:xfrm>
            <a:off x="228607" y="8752115"/>
            <a:ext cx="2555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Ascensão de Cristo</a:t>
            </a:r>
            <a:endParaRPr lang="pt-BR" sz="44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630886" y="8741230"/>
            <a:ext cx="25552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2ª vinda de Cristo</a:t>
            </a:r>
            <a:endParaRPr lang="pt-BR" sz="44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2928264" y="12170223"/>
            <a:ext cx="4702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Era presente</a:t>
            </a:r>
            <a:endParaRPr lang="pt-BR" sz="44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4615547" y="7456711"/>
            <a:ext cx="47026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/>
              <a:t>Era vindoura</a:t>
            </a:r>
            <a:endParaRPr lang="pt-BR" sz="4400" dirty="0"/>
          </a:p>
        </p:txBody>
      </p:sp>
      <p:sp>
        <p:nvSpPr>
          <p:cNvPr id="29" name="CaixaDeTexto 28"/>
          <p:cNvSpPr txBox="1"/>
          <p:nvPr/>
        </p:nvSpPr>
        <p:spPr>
          <a:xfrm>
            <a:off x="3276606" y="8567050"/>
            <a:ext cx="399910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/>
              <a:t>Superposição das duas eras</a:t>
            </a:r>
            <a:br>
              <a:rPr lang="pt-BR" sz="4400" dirty="0" smtClean="0"/>
            </a:br>
            <a:r>
              <a:rPr lang="pt-BR" sz="4400" dirty="0" smtClean="0"/>
              <a:t>(Estamos aqui AGORA)</a:t>
            </a:r>
            <a:endParaRPr lang="pt-BR" sz="4400" dirty="0"/>
          </a:p>
        </p:txBody>
      </p:sp>
      <p:sp>
        <p:nvSpPr>
          <p:cNvPr id="30" name="Seta em curva para a direita 29"/>
          <p:cNvSpPr/>
          <p:nvPr/>
        </p:nvSpPr>
        <p:spPr>
          <a:xfrm rot="-2220000">
            <a:off x="1404256" y="10285751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32" name="Seta em curva para a direita 31"/>
          <p:cNvSpPr/>
          <p:nvPr/>
        </p:nvSpPr>
        <p:spPr>
          <a:xfrm rot="2220000" flipH="1">
            <a:off x="8186052" y="10242209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1631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7" grpId="0" animBg="1"/>
      <p:bldP spid="5" grpId="0"/>
      <p:bldP spid="6" grpId="0" animBg="1"/>
      <p:bldP spid="19" grpId="0" animBg="1"/>
      <p:bldP spid="20" grpId="0" animBg="1"/>
      <p:bldP spid="21" grpId="0" animBg="1"/>
      <p:bldP spid="7" grpId="0"/>
      <p:bldP spid="26" grpId="0"/>
      <p:bldP spid="27" grpId="0"/>
      <p:bldP spid="28" grpId="0"/>
      <p:bldP spid="29" grpId="0"/>
      <p:bldP spid="30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4" name="Retângulo 13"/>
          <p:cNvSpPr/>
          <p:nvPr/>
        </p:nvSpPr>
        <p:spPr>
          <a:xfrm>
            <a:off x="687003" y="2068777"/>
            <a:ext cx="1697431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dirty="0"/>
              <a:t>A Bíblia apresenta inúmeros textos mostrando a vitória definitiva de Cristo sobre Satanás. A intercessão da era presente e da futura nos ensina, no entanto, que mesmo derrotado, amarrado, Satanás continua ativo, mesmo que vencido e derrotado por Cristo, derrotado e limitado em sua atividade. É a serpente com a cabeça esmagada, mas em rodopios durante sua era final, é o leão que ruge, mas acorrentado, é o adversário astuto, mas a sua derrota definitiva é uma questão de tempo. 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47933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 E APLICAÇÃO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9181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tângulo 12"/>
          <p:cNvSpPr/>
          <p:nvPr/>
        </p:nvSpPr>
        <p:spPr>
          <a:xfrm>
            <a:off x="0" y="3430339"/>
            <a:ext cx="18288000" cy="10285661"/>
          </a:xfrm>
          <a:prstGeom prst="rect">
            <a:avLst/>
          </a:prstGeom>
          <a:blipFill dpi="0" rotWithShape="1">
            <a:blip r:embed="rId3">
              <a:alphaModFix amt="64000"/>
            </a:blip>
            <a:srcRect/>
            <a:stretch>
              <a:fillRect t="20997" b="-2099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700"/>
          </a:p>
        </p:txBody>
      </p:sp>
      <p:sp>
        <p:nvSpPr>
          <p:cNvPr id="14" name="Retângulo 13"/>
          <p:cNvSpPr/>
          <p:nvPr/>
        </p:nvSpPr>
        <p:spPr>
          <a:xfrm>
            <a:off x="687003" y="2068777"/>
            <a:ext cx="16974310" cy="9233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5400" dirty="0"/>
              <a:t>“O diabo pode tentar o crente a pecar, mas não pode arrancá-lo das mãos de Cristo, nem exigir a sua morte eterna... Ele pode afligir o crente, mas não pode possuí-lo. Ele pode colocar obstáculos à obra missionária, mas não pode impedir que o evangelho se espalhe pelo mundo conforme a vontade de Deus. Ele pode semear o erro religioso na igreja... mas não pode destruí-la. O diabo está limitado, reduzido em sua atividade.”</a:t>
            </a:r>
            <a:r>
              <a:rPr lang="pt-BR" sz="5400" baseline="30000" dirty="0"/>
              <a:t> [1]</a:t>
            </a:r>
            <a:r>
              <a:rPr lang="pt-BR" sz="5400" dirty="0"/>
              <a:t> O moderno movimento de batalha espiritual está exagerando o poder atual de Satanás e, consequentemente, minimizando a vitória do Senhor Jesus.</a:t>
            </a:r>
          </a:p>
        </p:txBody>
      </p:sp>
      <p:grpSp>
        <p:nvGrpSpPr>
          <p:cNvPr id="15" name="Agrupar 14"/>
          <p:cNvGrpSpPr/>
          <p:nvPr/>
        </p:nvGrpSpPr>
        <p:grpSpPr>
          <a:xfrm>
            <a:off x="15845795" y="12677630"/>
            <a:ext cx="1982619" cy="678187"/>
            <a:chOff x="7930850" y="3391317"/>
            <a:chExt cx="12960844" cy="4433466"/>
          </a:xfrm>
        </p:grpSpPr>
        <p:pic>
          <p:nvPicPr>
            <p:cNvPr id="16" name="Imagem 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906272" y="3391317"/>
              <a:ext cx="8985422" cy="4433466"/>
            </a:xfrm>
            <a:prstGeom prst="rect">
              <a:avLst/>
            </a:prstGeom>
          </p:spPr>
        </p:pic>
        <p:pic>
          <p:nvPicPr>
            <p:cNvPr id="22" name="Imagem 2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930850" y="3391317"/>
              <a:ext cx="3137349" cy="4433466"/>
            </a:xfrm>
            <a:prstGeom prst="rect">
              <a:avLst/>
            </a:prstGeom>
          </p:spPr>
        </p:pic>
      </p:grpSp>
      <p:cxnSp>
        <p:nvCxnSpPr>
          <p:cNvPr id="24" name="Conector reto 23"/>
          <p:cNvCxnSpPr/>
          <p:nvPr/>
        </p:nvCxnSpPr>
        <p:spPr>
          <a:xfrm>
            <a:off x="2" y="1713192"/>
            <a:ext cx="18288000" cy="0"/>
          </a:xfrm>
          <a:prstGeom prst="line">
            <a:avLst/>
          </a:prstGeom>
          <a:ln w="28575">
            <a:solidFill>
              <a:srgbClr val="8E153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ixaDeTexto 24"/>
          <p:cNvSpPr txBox="1"/>
          <p:nvPr/>
        </p:nvSpPr>
        <p:spPr>
          <a:xfrm>
            <a:off x="648646" y="144874"/>
            <a:ext cx="17479334" cy="1419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624" b="1" spc="-112" dirty="0" smtClean="0">
                <a:solidFill>
                  <a:srgbClr val="6A1C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 E APLICAÇÃO</a:t>
            </a:r>
            <a:endParaRPr lang="pt-BR" sz="8624" b="1" spc="-112" dirty="0">
              <a:solidFill>
                <a:srgbClr val="6A1C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02914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3295</TotalTime>
  <Words>677</Words>
  <Application>Microsoft Office PowerPoint</Application>
  <PresentationFormat>Personalizar</PresentationFormat>
  <Paragraphs>97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Candara</vt:lpstr>
      <vt:lpstr>Montserrat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Modelo EBD IPN 2017</dc:title>
  <dc:creator>Igreja Presbiteriana Nacional</dc:creator>
  <cp:lastModifiedBy>Eber Hávila</cp:lastModifiedBy>
  <cp:revision>194</cp:revision>
  <cp:lastPrinted>2017-02-05T03:53:32Z</cp:lastPrinted>
  <dcterms:created xsi:type="dcterms:W3CDTF">2016-03-02T16:16:57Z</dcterms:created>
  <dcterms:modified xsi:type="dcterms:W3CDTF">2017-03-17T00:16:49Z</dcterms:modified>
</cp:coreProperties>
</file>