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notesMasterIdLst>
    <p:notesMasterId r:id="rId28"/>
  </p:notesMasterIdLst>
  <p:handoutMasterIdLst>
    <p:handoutMasterId r:id="rId29"/>
  </p:handoutMasterIdLst>
  <p:sldIdLst>
    <p:sldId id="305" r:id="rId2"/>
    <p:sldId id="335" r:id="rId3"/>
    <p:sldId id="353" r:id="rId4"/>
    <p:sldId id="356" r:id="rId5"/>
    <p:sldId id="357" r:id="rId6"/>
    <p:sldId id="375" r:id="rId7"/>
    <p:sldId id="358" r:id="rId8"/>
    <p:sldId id="359" r:id="rId9"/>
    <p:sldId id="379" r:id="rId10"/>
    <p:sldId id="376" r:id="rId11"/>
    <p:sldId id="377" r:id="rId12"/>
    <p:sldId id="373" r:id="rId13"/>
    <p:sldId id="374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9" r:id="rId22"/>
    <p:sldId id="372" r:id="rId23"/>
    <p:sldId id="370" r:id="rId24"/>
    <p:sldId id="371" r:id="rId25"/>
    <p:sldId id="378" r:id="rId26"/>
    <p:sldId id="313" r:id="rId27"/>
  </p:sldIdLst>
  <p:sldSz cx="18288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49D"/>
    <a:srgbClr val="F89C32"/>
    <a:srgbClr val="F7941E"/>
    <a:srgbClr val="B56727"/>
    <a:srgbClr val="A97B45"/>
    <a:srgbClr val="00A651"/>
    <a:srgbClr val="069542"/>
    <a:srgbClr val="F99B34"/>
    <a:srgbClr val="0087D1"/>
    <a:srgbClr val="7F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8" autoAdjust="0"/>
    <p:restoredTop sz="66874" autoAdjust="0"/>
  </p:normalViewPr>
  <p:slideViewPr>
    <p:cSldViewPr snapToGrid="0" snapToObjects="1" showGuides="1">
      <p:cViewPr varScale="1">
        <p:scale>
          <a:sx n="29" d="100"/>
          <a:sy n="29" d="100"/>
        </p:scale>
        <p:origin x="1354" y="48"/>
      </p:cViewPr>
      <p:guideLst>
        <p:guide orient="horz" pos="4320"/>
        <p:guide pos="576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3134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FFC7C-0376-E44D-ACA0-D60DC10B59F7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6CEB7-CA9E-364F-BFA0-4F3CF7BA90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8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76227-83C6-486A-B993-A75E7CDAC021}" type="datetimeFigureOut">
              <a:rPr lang="pt-BR" smtClean="0"/>
              <a:t>14/04/2018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9D3A6-2FA6-4367-A327-D3121A1CB5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135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8536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6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 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44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6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 </a:t>
            </a:r>
            <a:r>
              <a:rPr lang="pt-BR" sz="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aparência também se tornou uma mercadoria e causa gastos descontrolados e transtornos:</a:t>
            </a:r>
          </a:p>
          <a:p>
            <a:pPr marL="171450" indent="-171450">
              <a:buFontTx/>
              <a:buChar char="-"/>
            </a:pPr>
            <a:r>
              <a:rPr lang="pt-BR" sz="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Provérbios 31.30-3</a:t>
            </a:r>
            <a:r>
              <a:rPr lang="pt-BR" sz="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“Enganosa é a graça, e vã, a formosura, mas a mulher que teme ao Senhor, essa será louvada”.</a:t>
            </a:r>
          </a:p>
          <a:p>
            <a:pPr marL="171450" indent="-171450">
              <a:buFontTx/>
              <a:buChar char="-"/>
            </a:pPr>
            <a:r>
              <a:rPr lang="pt-BR" sz="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Pedro 3.1-6 </a:t>
            </a:r>
            <a:r>
              <a:rPr lang="pt-BR" sz="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“Mulheres, sede vós, igualmente, submissas a vosso próprio marido, para que, se ele ainda não obedece à palavra, seja ganho, sem palavra alguma, por meio do procedimento de sua esposa, ao observar o vosso honesto comportamento cheio de temor. Não seja o adorno da esposa o que é exterior, como frisado de cabelos, adereços de ouro, aparato de vestuário, seja, porem o homem interior do coração, unido ao incorruptível trajo de um espírito manso e tranquilo, que é de grande valor diante de Deus.”</a:t>
            </a:r>
          </a:p>
          <a:p>
            <a:pPr marL="171450" indent="-171450">
              <a:buFontTx/>
              <a:buChar char="-"/>
            </a:pPr>
            <a:r>
              <a:rPr lang="pt-BR" sz="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verdadeira beleza não teme, ela nunca é devastada pelo tempo. Ela melhora com o tempo, não se deteriora.</a:t>
            </a:r>
          </a:p>
          <a:p>
            <a:pPr marL="171450" indent="-171450">
              <a:buFontTx/>
              <a:buChar char="-"/>
            </a:pPr>
            <a:r>
              <a:rPr lang="pt-BR" sz="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Isaías 55.8-9 : </a:t>
            </a:r>
            <a:r>
              <a:rPr lang="pt-BR" sz="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Porque os meus pensamentos não são os vossos pensamentos, nem os vossos caminhos, os meus caminhos, diz o Senhor, porque, assim como os céus são mais altos do que a terra, assim são os meus caminhos mais altos do que os vossos caminhos, e os meus pensamentos, mais altos do que os vossos pensamentos.”</a:t>
            </a:r>
            <a:endParaRPr lang="pt-BR" sz="6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600" b="0" i="0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1004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6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 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7530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6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 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108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6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 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883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6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 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1Ora, o Espírito afirma expressamente que, nos últimos tempos, alguns apostatarão da fé, por obedecerem a espíritos enganadores e a ensinos de demônios, 2pela hipocrisia dos que falam mentiras e que têm cauterizada a própria consciência, 3que proíbem o casamento e exigem abstinência de alimentos que Deus criou para serem recebidos, com ações de graças, pelos fiéis e por quantos conhecem plenamente a verdade; 4pois tudo que Deus criou é bom, e, recebido com ações de graças, nada é recusável, 5porque, pela palavra de Deus e pela oração, é santificado.</a:t>
            </a:r>
            <a:endParaRPr lang="pt-BR" sz="600" b="0" i="0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9352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6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 Contentamento</a:t>
            </a:r>
          </a:p>
          <a:p>
            <a:pPr marL="171450" indent="-171450">
              <a:buFontTx/>
              <a:buChar char="-"/>
            </a:pPr>
            <a:r>
              <a:rPr lang="pt-BR" sz="6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Confiança na bondade divina</a:t>
            </a:r>
          </a:p>
          <a:p>
            <a:pPr marL="171450" indent="-171450">
              <a:buFontTx/>
              <a:buChar char="-"/>
            </a:pPr>
            <a:r>
              <a:rPr lang="pt-BR" sz="6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Mesmo em situações adversas o cristão desfruta de paz e alegria</a:t>
            </a:r>
          </a:p>
          <a:p>
            <a:pPr marL="171450" indent="-171450">
              <a:buFontTx/>
              <a:buChar char="-"/>
            </a:pPr>
            <a:r>
              <a:rPr lang="pt-BR" sz="6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O senhor permite que passemos por dificuldades para que aprendamos a encontrar nele a paz, a longanimidade e a mansidão que precisamos.</a:t>
            </a:r>
          </a:p>
          <a:p>
            <a:pPr marL="171450" indent="-171450">
              <a:buFontTx/>
              <a:buChar char="-"/>
            </a:pPr>
            <a:r>
              <a:rPr lang="pt-BR" sz="6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Ele bloqueia o consumismo que nos leva a fazer compras para aliviar a ansiedade e ter uma alegria imediata e passageira.</a:t>
            </a:r>
          </a:p>
          <a:p>
            <a:pPr marL="171450" indent="-171450">
              <a:buFontTx/>
              <a:buChar char="-"/>
            </a:pPr>
            <a:r>
              <a:rPr lang="pt-BR" sz="6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Por outro lado, em tempos de abundância, o contentamento se manifestará como frugalidade, vida simples, sem ostentação nem luxo excessivo.</a:t>
            </a:r>
          </a:p>
          <a:p>
            <a:pPr marL="171450" indent="-171450">
              <a:buFontTx/>
              <a:buChar char="-"/>
            </a:pPr>
            <a:endParaRPr lang="pt-BR" sz="600" b="0" i="0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pt-BR" sz="6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GENEROSIDADE</a:t>
            </a:r>
          </a:p>
          <a:p>
            <a:pPr marL="0" indent="0">
              <a:buFontTx/>
              <a:buNone/>
            </a:pPr>
            <a:r>
              <a:rPr lang="pt-BR" sz="6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 - virtude de compartilhar com quem tem menos</a:t>
            </a:r>
          </a:p>
          <a:p>
            <a:pPr marL="171450" indent="-171450">
              <a:buFontTx/>
              <a:buChar char="-"/>
            </a:pPr>
            <a:r>
              <a:rPr lang="pt-BR" sz="6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O cristão generoso imita Cristo e o próprio Deus, que sustenta até os ímpios.</a:t>
            </a:r>
          </a:p>
          <a:p>
            <a:pPr marL="0" indent="0">
              <a:buFontTx/>
              <a:buNone/>
            </a:pPr>
            <a:r>
              <a:rPr lang="pt-BR" sz="6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- A generosidade anula o consumismo desviando o foco dos nossos desejos e mudando para as necessidades dos outros.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0467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6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 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2314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6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 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0747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6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 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6478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6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 </a:t>
            </a:r>
          </a:p>
          <a:p>
            <a:endParaRPr lang="pt-BR" dirty="0">
              <a:latin typeface="+mn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5890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6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 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89350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6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 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93496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600" b="0" i="0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75770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6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 </a:t>
            </a:r>
            <a:r>
              <a:rPr lang="pt-BR" sz="800" dirty="0"/>
              <a:t>Donald Watson (1910-2005) fundou a Sociedade Vegana em 1944 porque se indispôs com a Sociedade Vegetariana dos EUA</a:t>
            </a:r>
          </a:p>
          <a:p>
            <a:endParaRPr lang="pt-BR" sz="600" b="0" i="0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07478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6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A meditação esotérica: faz parte do tripé do ocultismo: meditação-iluminação-reencarnação</a:t>
            </a:r>
          </a:p>
          <a:p>
            <a:r>
              <a:rPr lang="pt-BR" sz="6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Ela tenta se conectar com o “ser interior”, o “Eu interior”, o “eu divino”. O objetivo é liberar a consciência da divindade que existe dentro da própria pessoa.</a:t>
            </a:r>
          </a:p>
          <a:p>
            <a:endParaRPr lang="pt-BR" sz="600" b="0" i="0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pt-BR" sz="6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A meditação cristã é ativa, o </a:t>
            </a:r>
            <a:r>
              <a:rPr lang="pt-BR" sz="600" b="0" i="0" kern="1200" dirty="0" err="1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individíduo</a:t>
            </a:r>
            <a:r>
              <a:rPr lang="pt-BR" sz="6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 deve ler a bíblia, meditar nela e aplica-la no seu dia-a-dia.</a:t>
            </a:r>
          </a:p>
          <a:p>
            <a:r>
              <a:rPr lang="pt-BR" sz="6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A meditação aqui implica um processo </a:t>
            </a:r>
            <a:r>
              <a:rPr lang="pt-BR" sz="600" b="0" i="0" kern="1200" dirty="0" err="1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ruminativo</a:t>
            </a:r>
            <a:r>
              <a:rPr lang="pt-BR" sz="6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 de uma digestão vagarosa de verdades de Deus.</a:t>
            </a:r>
          </a:p>
          <a:p>
            <a:r>
              <a:rPr lang="pt-BR" sz="6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Medite n’Ele , dizem as Escrituras.</a:t>
            </a:r>
          </a:p>
          <a:p>
            <a:endParaRPr lang="pt-BR" sz="600" b="0" i="0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pt-BR" sz="6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A meditação mística cultua o próprio ser, a Bíblia nos leva ao encontro de um Deus transcendental.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5422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6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A meditação esotérica: faz parte do tripé do ocultismo: meditação-iluminação-reencarnação</a:t>
            </a:r>
          </a:p>
          <a:p>
            <a:r>
              <a:rPr lang="pt-BR" sz="6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Ela tenta se conectar com o “ser interior”, o “Eu interior”, o “eu divino”. O objetivo é liberar a consciência da divindade que existe dentro da própria pessoa.</a:t>
            </a:r>
          </a:p>
          <a:p>
            <a:endParaRPr lang="pt-BR" sz="600" b="0" i="0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pt-BR" sz="6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A meditação cristã é ativa, o </a:t>
            </a:r>
            <a:r>
              <a:rPr lang="pt-BR" sz="600" b="0" i="0" kern="1200" dirty="0" err="1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individíduo</a:t>
            </a:r>
            <a:r>
              <a:rPr lang="pt-BR" sz="6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 deve ler a bíblia, meditar nela e aplica-la no seu dia-a-dia.</a:t>
            </a:r>
          </a:p>
          <a:p>
            <a:r>
              <a:rPr lang="pt-BR" sz="6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A meditação aqui implica um processo </a:t>
            </a:r>
            <a:r>
              <a:rPr lang="pt-BR" sz="600" b="0" i="0" kern="1200" dirty="0" err="1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ruminativo</a:t>
            </a:r>
            <a:r>
              <a:rPr lang="pt-BR" sz="6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 de uma digestão vagarosa de verdades de Deus.</a:t>
            </a:r>
          </a:p>
          <a:p>
            <a:r>
              <a:rPr lang="pt-BR" sz="6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Medite n’Ele , dizem as Escrituras.</a:t>
            </a:r>
          </a:p>
          <a:p>
            <a:endParaRPr lang="pt-BR" sz="600" b="0" i="0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pt-BR" sz="6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A meditação mística cultua o próprio ser, a Bíblia nos leva ao encontro de um Deus transcendental.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96641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5975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6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 </a:t>
            </a:r>
          </a:p>
          <a:p>
            <a:endParaRPr lang="pt-BR" dirty="0">
              <a:latin typeface="+mn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7857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6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 </a:t>
            </a:r>
          </a:p>
          <a:p>
            <a:r>
              <a:rPr lang="pt-BR" dirty="0">
                <a:latin typeface="+mn-lt"/>
              </a:rPr>
              <a:t>Não é à toda que a Lei Mosaica traz tantas referências que proíbem a desonestidade no comércio</a:t>
            </a:r>
          </a:p>
          <a:p>
            <a:endParaRPr lang="pt-BR" dirty="0">
              <a:latin typeface="+mn-lt"/>
            </a:endParaRPr>
          </a:p>
          <a:p>
            <a:r>
              <a:rPr lang="pt-BR" dirty="0">
                <a:latin typeface="+mn-lt"/>
              </a:rPr>
              <a:t>Levíticos 19.35-37: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35Não cometereis injustiça no juízo, nem na vara, nem no peso, nem na medida. 36Balanças justas, pesos justos,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efa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justo e justo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him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tereis. Eu sou o </a:t>
            </a:r>
            <a:r>
              <a:rPr lang="pt-BR" sz="1200" b="0" i="0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Senhor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vosso Deus, que vos tirei da terra do Egito.</a:t>
            </a:r>
          </a:p>
          <a:p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>
              <a:latin typeface="+mn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2863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6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 idolatria: -exemplo Elvis</a:t>
            </a:r>
          </a:p>
          <a:p>
            <a:endParaRPr lang="pt-BR" sz="600" b="0" i="0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pt-BR" sz="6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Salmo 115 :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pt-BR" sz="800" dirty="0">
                <a:effectLst/>
              </a:rPr>
              <a:t>Prata e ouro são os ídolos deles, obra das mãos de homens.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pt-BR" sz="800" dirty="0">
                <a:effectLst/>
              </a:rPr>
              <a:t>Têm boca e não falam; têm olhos e não veem;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pt-BR" sz="800" dirty="0">
                <a:effectLst/>
              </a:rPr>
              <a:t>têm ouvidos e não ouvem; têm nariz e não cheiram.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pt-BR" sz="800" dirty="0">
                <a:effectLst/>
              </a:rPr>
              <a:t>Suas mãos não apalpam; seus pés não andam; som nenhum lhes sai da garganta.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pt-BR" sz="800" dirty="0">
                <a:effectLst/>
              </a:rPr>
              <a:t>Tornem-se semelhantes a eles os que os fazem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quantos neles confiam.</a:t>
            </a:r>
            <a:b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t-BR" sz="600" b="0" i="0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pt-BR" sz="6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A alegria em Deus tomam o lugar da escravidão, superstição e ilusão da adoração falsa.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101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6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 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0138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6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 O consumismo é uma religião secular, que promete redenção e bem-aventurança por meio de bens materiais.</a:t>
            </a:r>
          </a:p>
          <a:p>
            <a:endParaRPr lang="pt-BR" sz="600" b="0" i="0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pt-BR" sz="5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O imediatismo afasta nossas mentes da expectativa da volta de Cristo e dos valores do Reino dos Céus, que devem ser buscados com perseverança, paciência e disciplina.</a:t>
            </a:r>
          </a:p>
          <a:p>
            <a:endParaRPr lang="pt-BR" sz="600" b="0" i="0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1401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6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 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9114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6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 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3519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44726"/>
            <a:ext cx="155448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7204076"/>
            <a:ext cx="13716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291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437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730250"/>
            <a:ext cx="3943350" cy="1162367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730250"/>
            <a:ext cx="11601450" cy="1162367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809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5802360" cy="13716000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5141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2247558" y="0"/>
            <a:ext cx="6040445" cy="137160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" y="0"/>
            <a:ext cx="6040445" cy="137160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123781" y="0"/>
            <a:ext cx="6040445" cy="137160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0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573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3419479"/>
            <a:ext cx="157734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9178929"/>
            <a:ext cx="157734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001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3651250"/>
            <a:ext cx="7772400" cy="87026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3651250"/>
            <a:ext cx="7772400" cy="87026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521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730253"/>
            <a:ext cx="15773400" cy="2651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3362326"/>
            <a:ext cx="7736680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5010150"/>
            <a:ext cx="7736680" cy="73691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3362326"/>
            <a:ext cx="7774782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5010150"/>
            <a:ext cx="7774782" cy="73691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144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590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635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974853"/>
            <a:ext cx="92583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718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974853"/>
            <a:ext cx="92583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25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730253"/>
            <a:ext cx="157734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3651250"/>
            <a:ext cx="157734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12712703"/>
            <a:ext cx="61722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13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7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8" name="CaixaDeTexto 17"/>
          <p:cNvSpPr txBox="1"/>
          <p:nvPr/>
        </p:nvSpPr>
        <p:spPr>
          <a:xfrm>
            <a:off x="6417651" y="1535234"/>
            <a:ext cx="113155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b="1" spc="-112" dirty="0">
                <a:solidFill>
                  <a:schemeClr val="accent4">
                    <a:lumMod val="50000"/>
                  </a:schemeClr>
                </a:solidFill>
              </a:rPr>
              <a:t>CALVINISMO &amp; RESPONSABILIDADE AMBIENTAL 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6417651" y="6950116"/>
            <a:ext cx="11315578" cy="1961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49" dirty="0">
                <a:solidFill>
                  <a:srgbClr val="F99B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DESVIO DE ADORAÇÃO</a:t>
            </a:r>
          </a:p>
          <a:p>
            <a:r>
              <a:rPr lang="pt-BR" sz="4049" dirty="0">
                <a:solidFill>
                  <a:srgbClr val="F99B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Professores Márcio Dionísio e Camilla Marques</a:t>
            </a:r>
          </a:p>
          <a:p>
            <a:r>
              <a:rPr lang="pt-BR" sz="4049" dirty="0">
                <a:solidFill>
                  <a:srgbClr val="F99B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15/04/2018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4506B851-2B8C-48AE-BA52-5591F8CB8CCD}"/>
              </a:ext>
            </a:extLst>
          </p:cNvPr>
          <p:cNvGrpSpPr/>
          <p:nvPr/>
        </p:nvGrpSpPr>
        <p:grpSpPr>
          <a:xfrm>
            <a:off x="12226066" y="12064531"/>
            <a:ext cx="5616462" cy="1219187"/>
            <a:chOff x="2058806" y="5195668"/>
            <a:chExt cx="15315827" cy="3324666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5AD042BB-D34B-4BAA-B801-A75C5869B197}"/>
                </a:ext>
              </a:extLst>
            </p:cNvPr>
            <p:cNvGrpSpPr/>
            <p:nvPr/>
          </p:nvGrpSpPr>
          <p:grpSpPr>
            <a:xfrm>
              <a:off x="7655266" y="5195668"/>
              <a:ext cx="9719367" cy="3324666"/>
              <a:chOff x="7930850" y="3391317"/>
              <a:chExt cx="12960844" cy="4433466"/>
            </a:xfrm>
          </p:grpSpPr>
          <p:pic>
            <p:nvPicPr>
              <p:cNvPr id="14" name="Imagem 13">
                <a:extLst>
                  <a:ext uri="{FF2B5EF4-FFF2-40B4-BE49-F238E27FC236}">
                    <a16:creationId xmlns:a16="http://schemas.microsoft.com/office/drawing/2014/main" id="{8F861CAE-2EEF-4A62-A8AD-48B166C3B6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06272" y="3391317"/>
                <a:ext cx="8985422" cy="4433466"/>
              </a:xfrm>
              <a:prstGeom prst="rect">
                <a:avLst/>
              </a:prstGeom>
            </p:spPr>
          </p:pic>
          <p:pic>
            <p:nvPicPr>
              <p:cNvPr id="20" name="Imagem 19">
                <a:extLst>
                  <a:ext uri="{FF2B5EF4-FFF2-40B4-BE49-F238E27FC236}">
                    <a16:creationId xmlns:a16="http://schemas.microsoft.com/office/drawing/2014/main" id="{DD9CFA9C-04E9-4DDF-892E-4DE3176E6A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30850" y="3391317"/>
                <a:ext cx="3137349" cy="4433466"/>
              </a:xfrm>
              <a:prstGeom prst="rect">
                <a:avLst/>
              </a:prstGeom>
            </p:spPr>
          </p:pic>
        </p:grpSp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B76A6178-09C7-4E7B-90D0-F8DA6D611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58806" y="5586775"/>
              <a:ext cx="4967987" cy="2542450"/>
            </a:xfrm>
            <a:prstGeom prst="rect">
              <a:avLst/>
            </a:prstGeom>
          </p:spPr>
        </p:pic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FC719D61-289B-406C-8C75-2A8F308BD8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771" y="2721428"/>
            <a:ext cx="5526707" cy="827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1238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648644" y="4242569"/>
            <a:ext cx="18288000" cy="10668000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 dirty="0"/>
          </a:p>
        </p:txBody>
      </p:sp>
      <p:sp>
        <p:nvSpPr>
          <p:cNvPr id="16" name="Retângulo 15"/>
          <p:cNvSpPr/>
          <p:nvPr/>
        </p:nvSpPr>
        <p:spPr>
          <a:xfrm>
            <a:off x="-1258243" y="2293658"/>
            <a:ext cx="648645" cy="25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DF02759F-410A-44DA-BCA2-25AC090A20A8}"/>
              </a:ext>
            </a:extLst>
          </p:cNvPr>
          <p:cNvGrpSpPr/>
          <p:nvPr/>
        </p:nvGrpSpPr>
        <p:grpSpPr>
          <a:xfrm>
            <a:off x="12226066" y="12064531"/>
            <a:ext cx="5616462" cy="1219187"/>
            <a:chOff x="2058806" y="5195668"/>
            <a:chExt cx="15315827" cy="3324666"/>
          </a:xfrm>
        </p:grpSpPr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3D9471F5-173B-4981-A31A-95D89F2FFDEB}"/>
                </a:ext>
              </a:extLst>
            </p:cNvPr>
            <p:cNvGrpSpPr/>
            <p:nvPr/>
          </p:nvGrpSpPr>
          <p:grpSpPr>
            <a:xfrm>
              <a:off x="7655266" y="5195668"/>
              <a:ext cx="9719367" cy="3324666"/>
              <a:chOff x="7930850" y="3391317"/>
              <a:chExt cx="12960844" cy="4433466"/>
            </a:xfrm>
          </p:grpSpPr>
          <p:pic>
            <p:nvPicPr>
              <p:cNvPr id="23" name="Imagem 22">
                <a:extLst>
                  <a:ext uri="{FF2B5EF4-FFF2-40B4-BE49-F238E27FC236}">
                    <a16:creationId xmlns:a16="http://schemas.microsoft.com/office/drawing/2014/main" id="{C6C05C28-89A3-4CCF-9A09-4EE1443189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06272" y="3391317"/>
                <a:ext cx="8985422" cy="4433466"/>
              </a:xfrm>
              <a:prstGeom prst="rect">
                <a:avLst/>
              </a:prstGeom>
            </p:spPr>
          </p:pic>
          <p:pic>
            <p:nvPicPr>
              <p:cNvPr id="24" name="Imagem 23">
                <a:extLst>
                  <a:ext uri="{FF2B5EF4-FFF2-40B4-BE49-F238E27FC236}">
                    <a16:creationId xmlns:a16="http://schemas.microsoft.com/office/drawing/2014/main" id="{AB03EEC1-BCD7-4847-84B2-FAE74E012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30850" y="3391317"/>
                <a:ext cx="3137349" cy="4433466"/>
              </a:xfrm>
              <a:prstGeom prst="rect">
                <a:avLst/>
              </a:prstGeom>
            </p:spPr>
          </p:pic>
        </p:grpSp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5F51DE7E-04CF-422A-9E84-D167F4B21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58806" y="5586775"/>
              <a:ext cx="4967987" cy="2542450"/>
            </a:xfrm>
            <a:prstGeom prst="rect">
              <a:avLst/>
            </a:prstGeom>
          </p:spPr>
        </p:pic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id="{14FF687C-8F0C-4B70-A4B1-AAAB5609E963}"/>
              </a:ext>
            </a:extLst>
          </p:cNvPr>
          <p:cNvSpPr/>
          <p:nvPr/>
        </p:nvSpPr>
        <p:spPr>
          <a:xfrm>
            <a:off x="0" y="0"/>
            <a:ext cx="18288000" cy="171795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66B52CCC-2249-4F7C-8329-F007E109A70E}"/>
              </a:ext>
            </a:extLst>
          </p:cNvPr>
          <p:cNvSpPr txBox="1"/>
          <p:nvPr/>
        </p:nvSpPr>
        <p:spPr>
          <a:xfrm>
            <a:off x="648644" y="117263"/>
            <a:ext cx="15231435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Consumo e consumismo</a:t>
            </a:r>
          </a:p>
        </p:txBody>
      </p:sp>
      <p:pic>
        <p:nvPicPr>
          <p:cNvPr id="6146" name="Picture 2" descr="Resultado de imagem para contentamento e generosidade crista">
            <a:extLst>
              <a:ext uri="{FF2B5EF4-FFF2-40B4-BE49-F238E27FC236}">
                <a16:creationId xmlns:a16="http://schemas.microsoft.com/office/drawing/2014/main" id="{D69A2B77-E26A-433E-ADB8-9A8A5CF7D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15240000" cy="100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202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0" y="2293658"/>
            <a:ext cx="18288000" cy="10668000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400" dirty="0">
                <a:solidFill>
                  <a:schemeClr val="tx1"/>
                </a:solidFill>
              </a:rPr>
              <a:t>A aparência também se tornou uma mercadoria e causa gastos descontrolados e transtornos:</a:t>
            </a:r>
          </a:p>
          <a:p>
            <a:endParaRPr lang="pt-BR" sz="4400" dirty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pt-BR" sz="4400" b="1" dirty="0">
                <a:solidFill>
                  <a:schemeClr val="tx1"/>
                </a:solidFill>
              </a:rPr>
              <a:t>Provérbios 31.30-31 </a:t>
            </a:r>
          </a:p>
          <a:p>
            <a:pPr marL="171450" indent="-171450">
              <a:buFontTx/>
              <a:buChar char="-"/>
            </a:pPr>
            <a:endParaRPr lang="pt-BR" sz="4400" dirty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pt-BR" sz="4400" b="1" dirty="0">
                <a:solidFill>
                  <a:schemeClr val="tx1"/>
                </a:solidFill>
              </a:rPr>
              <a:t>1 Pedro 3.1-6 </a:t>
            </a:r>
          </a:p>
          <a:p>
            <a:pPr marL="171450" indent="-171450">
              <a:buFontTx/>
              <a:buChar char="-"/>
            </a:pPr>
            <a:endParaRPr lang="pt-BR" sz="4400" dirty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pt-BR" sz="4400" dirty="0">
                <a:solidFill>
                  <a:schemeClr val="tx1"/>
                </a:solidFill>
              </a:rPr>
              <a:t>A verdadeira beleza não teme, ela nunca é devastada pelo tempo. Ela melhora com o passar dos anos.</a:t>
            </a:r>
          </a:p>
          <a:p>
            <a:pPr marL="171450" indent="-171450">
              <a:buFontTx/>
              <a:buChar char="-"/>
            </a:pPr>
            <a:endParaRPr lang="pt-BR" sz="4400" dirty="0">
              <a:solidFill>
                <a:schemeClr val="tx1"/>
              </a:solidFill>
            </a:endParaRPr>
          </a:p>
          <a:p>
            <a:pPr marL="171450" indent="-171450" algn="just">
              <a:buFontTx/>
              <a:buChar char="-"/>
            </a:pPr>
            <a:r>
              <a:rPr lang="pt-BR" sz="4400" b="1" dirty="0">
                <a:solidFill>
                  <a:schemeClr val="tx1"/>
                </a:solidFill>
              </a:rPr>
              <a:t>Isaías 55.8-9 : </a:t>
            </a:r>
            <a:r>
              <a:rPr lang="pt-BR" sz="4400" dirty="0">
                <a:solidFill>
                  <a:schemeClr val="tx1"/>
                </a:solidFill>
              </a:rPr>
              <a:t>Porque os meus pensamentos não são os vossos pensamentos, nem os vossos caminhos, os meus caminhos, diz o Senhor, porque, assim como os céus são mais altos do que a terra, assim são os meus caminhos mais altos do que os vossos caminhos, e os meus pensamentos, mais altos do que os vossos pensamentos.”</a:t>
            </a:r>
            <a:endParaRPr lang="pt-BR" sz="4400" b="1" dirty="0">
              <a:solidFill>
                <a:schemeClr val="tx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-1258243" y="2293658"/>
            <a:ext cx="648645" cy="25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DF02759F-410A-44DA-BCA2-25AC090A20A8}"/>
              </a:ext>
            </a:extLst>
          </p:cNvPr>
          <p:cNvGrpSpPr/>
          <p:nvPr/>
        </p:nvGrpSpPr>
        <p:grpSpPr>
          <a:xfrm>
            <a:off x="12226066" y="12064531"/>
            <a:ext cx="5616462" cy="1219187"/>
            <a:chOff x="2058806" y="5195668"/>
            <a:chExt cx="15315827" cy="3324666"/>
          </a:xfrm>
        </p:grpSpPr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3D9471F5-173B-4981-A31A-95D89F2FFDEB}"/>
                </a:ext>
              </a:extLst>
            </p:cNvPr>
            <p:cNvGrpSpPr/>
            <p:nvPr/>
          </p:nvGrpSpPr>
          <p:grpSpPr>
            <a:xfrm>
              <a:off x="7655266" y="5195668"/>
              <a:ext cx="9719367" cy="3324666"/>
              <a:chOff x="7930850" y="3391317"/>
              <a:chExt cx="12960844" cy="4433466"/>
            </a:xfrm>
          </p:grpSpPr>
          <p:pic>
            <p:nvPicPr>
              <p:cNvPr id="23" name="Imagem 22">
                <a:extLst>
                  <a:ext uri="{FF2B5EF4-FFF2-40B4-BE49-F238E27FC236}">
                    <a16:creationId xmlns:a16="http://schemas.microsoft.com/office/drawing/2014/main" id="{C6C05C28-89A3-4CCF-9A09-4EE1443189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06272" y="3391317"/>
                <a:ext cx="8985422" cy="4433466"/>
              </a:xfrm>
              <a:prstGeom prst="rect">
                <a:avLst/>
              </a:prstGeom>
            </p:spPr>
          </p:pic>
          <p:pic>
            <p:nvPicPr>
              <p:cNvPr id="24" name="Imagem 23">
                <a:extLst>
                  <a:ext uri="{FF2B5EF4-FFF2-40B4-BE49-F238E27FC236}">
                    <a16:creationId xmlns:a16="http://schemas.microsoft.com/office/drawing/2014/main" id="{AB03EEC1-BCD7-4847-84B2-FAE74E012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30850" y="3391317"/>
                <a:ext cx="3137349" cy="4433466"/>
              </a:xfrm>
              <a:prstGeom prst="rect">
                <a:avLst/>
              </a:prstGeom>
            </p:spPr>
          </p:pic>
        </p:grpSp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5F51DE7E-04CF-422A-9E84-D167F4B21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58806" y="5586775"/>
              <a:ext cx="4967987" cy="2542450"/>
            </a:xfrm>
            <a:prstGeom prst="rect">
              <a:avLst/>
            </a:prstGeom>
          </p:spPr>
        </p:pic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id="{14FF687C-8F0C-4B70-A4B1-AAAB5609E963}"/>
              </a:ext>
            </a:extLst>
          </p:cNvPr>
          <p:cNvSpPr/>
          <p:nvPr/>
        </p:nvSpPr>
        <p:spPr>
          <a:xfrm>
            <a:off x="0" y="0"/>
            <a:ext cx="18288000" cy="171795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66B52CCC-2249-4F7C-8329-F007E109A70E}"/>
              </a:ext>
            </a:extLst>
          </p:cNvPr>
          <p:cNvSpPr txBox="1"/>
          <p:nvPr/>
        </p:nvSpPr>
        <p:spPr>
          <a:xfrm>
            <a:off x="648644" y="117263"/>
            <a:ext cx="15231435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Consumo e consumismo</a:t>
            </a:r>
          </a:p>
        </p:txBody>
      </p:sp>
    </p:spTree>
    <p:extLst>
      <p:ext uri="{BB962C8B-B14F-4D97-AF65-F5344CB8AC3E}">
        <p14:creationId xmlns:p14="http://schemas.microsoft.com/office/powerpoint/2010/main" val="4177497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648644" y="4242569"/>
            <a:ext cx="18288000" cy="10668000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 dirty="0"/>
          </a:p>
        </p:txBody>
      </p:sp>
      <p:sp>
        <p:nvSpPr>
          <p:cNvPr id="16" name="Retângulo 15"/>
          <p:cNvSpPr/>
          <p:nvPr/>
        </p:nvSpPr>
        <p:spPr>
          <a:xfrm>
            <a:off x="-1258243" y="2293658"/>
            <a:ext cx="648645" cy="25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DF02759F-410A-44DA-BCA2-25AC090A20A8}"/>
              </a:ext>
            </a:extLst>
          </p:cNvPr>
          <p:cNvGrpSpPr/>
          <p:nvPr/>
        </p:nvGrpSpPr>
        <p:grpSpPr>
          <a:xfrm>
            <a:off x="12226066" y="12064531"/>
            <a:ext cx="5616462" cy="1219187"/>
            <a:chOff x="2058806" y="5195668"/>
            <a:chExt cx="15315827" cy="3324666"/>
          </a:xfrm>
        </p:grpSpPr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3D9471F5-173B-4981-A31A-95D89F2FFDEB}"/>
                </a:ext>
              </a:extLst>
            </p:cNvPr>
            <p:cNvGrpSpPr/>
            <p:nvPr/>
          </p:nvGrpSpPr>
          <p:grpSpPr>
            <a:xfrm>
              <a:off x="7655266" y="5195668"/>
              <a:ext cx="9719367" cy="3324666"/>
              <a:chOff x="7930850" y="3391317"/>
              <a:chExt cx="12960844" cy="4433466"/>
            </a:xfrm>
          </p:grpSpPr>
          <p:pic>
            <p:nvPicPr>
              <p:cNvPr id="23" name="Imagem 22">
                <a:extLst>
                  <a:ext uri="{FF2B5EF4-FFF2-40B4-BE49-F238E27FC236}">
                    <a16:creationId xmlns:a16="http://schemas.microsoft.com/office/drawing/2014/main" id="{C6C05C28-89A3-4CCF-9A09-4EE1443189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06272" y="3391317"/>
                <a:ext cx="8985422" cy="4433466"/>
              </a:xfrm>
              <a:prstGeom prst="rect">
                <a:avLst/>
              </a:prstGeom>
            </p:spPr>
          </p:pic>
          <p:pic>
            <p:nvPicPr>
              <p:cNvPr id="24" name="Imagem 23">
                <a:extLst>
                  <a:ext uri="{FF2B5EF4-FFF2-40B4-BE49-F238E27FC236}">
                    <a16:creationId xmlns:a16="http://schemas.microsoft.com/office/drawing/2014/main" id="{AB03EEC1-BCD7-4847-84B2-FAE74E012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30850" y="3391317"/>
                <a:ext cx="3137349" cy="4433466"/>
              </a:xfrm>
              <a:prstGeom prst="rect">
                <a:avLst/>
              </a:prstGeom>
            </p:spPr>
          </p:pic>
        </p:grpSp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5F51DE7E-04CF-422A-9E84-D167F4B21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58806" y="5586775"/>
              <a:ext cx="4967987" cy="2542450"/>
            </a:xfrm>
            <a:prstGeom prst="rect">
              <a:avLst/>
            </a:prstGeom>
          </p:spPr>
        </p:pic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id="{14FF687C-8F0C-4B70-A4B1-AAAB5609E963}"/>
              </a:ext>
            </a:extLst>
          </p:cNvPr>
          <p:cNvSpPr/>
          <p:nvPr/>
        </p:nvSpPr>
        <p:spPr>
          <a:xfrm>
            <a:off x="0" y="0"/>
            <a:ext cx="18288000" cy="171795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66B52CCC-2249-4F7C-8329-F007E109A70E}"/>
              </a:ext>
            </a:extLst>
          </p:cNvPr>
          <p:cNvSpPr txBox="1"/>
          <p:nvPr/>
        </p:nvSpPr>
        <p:spPr>
          <a:xfrm>
            <a:off x="648644" y="117263"/>
            <a:ext cx="15231435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Consumo e consumismo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AD51FE5-CA15-4727-B646-DCCAF4D584C8}"/>
              </a:ext>
            </a:extLst>
          </p:cNvPr>
          <p:cNvSpPr txBox="1"/>
          <p:nvPr/>
        </p:nvSpPr>
        <p:spPr>
          <a:xfrm>
            <a:off x="663755" y="1943018"/>
            <a:ext cx="16960489" cy="10310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7200" dirty="0"/>
              <a:t>“Não acumuleis para vós outros tesouros sobre a terra, onde a traça e a ferrugem corroem e onde ladrões escavam e roubam; mas ajuntai para vós outros tesouros no céu, onde traça nem ferrugem corrói, e onde ladrões não escavam, nem roubam; porque onde está o teu tesouro, aí estará também o teu coração.” Mateus 6.19-21</a:t>
            </a:r>
          </a:p>
          <a:p>
            <a:pPr algn="just"/>
            <a:endParaRPr lang="pt-BR" sz="8800" dirty="0"/>
          </a:p>
        </p:txBody>
      </p:sp>
    </p:spTree>
    <p:extLst>
      <p:ext uri="{BB962C8B-B14F-4D97-AF65-F5344CB8AC3E}">
        <p14:creationId xmlns:p14="http://schemas.microsoft.com/office/powerpoint/2010/main" val="63354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648644" y="4242569"/>
            <a:ext cx="18288000" cy="10668000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 dirty="0"/>
          </a:p>
        </p:txBody>
      </p:sp>
      <p:sp>
        <p:nvSpPr>
          <p:cNvPr id="16" name="Retângulo 15"/>
          <p:cNvSpPr/>
          <p:nvPr/>
        </p:nvSpPr>
        <p:spPr>
          <a:xfrm>
            <a:off x="-1258243" y="2293658"/>
            <a:ext cx="648645" cy="25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DF02759F-410A-44DA-BCA2-25AC090A20A8}"/>
              </a:ext>
            </a:extLst>
          </p:cNvPr>
          <p:cNvGrpSpPr/>
          <p:nvPr/>
        </p:nvGrpSpPr>
        <p:grpSpPr>
          <a:xfrm>
            <a:off x="12226066" y="12064531"/>
            <a:ext cx="5616462" cy="1219187"/>
            <a:chOff x="2058806" y="5195668"/>
            <a:chExt cx="15315827" cy="3324666"/>
          </a:xfrm>
        </p:grpSpPr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3D9471F5-173B-4981-A31A-95D89F2FFDEB}"/>
                </a:ext>
              </a:extLst>
            </p:cNvPr>
            <p:cNvGrpSpPr/>
            <p:nvPr/>
          </p:nvGrpSpPr>
          <p:grpSpPr>
            <a:xfrm>
              <a:off x="7655266" y="5195668"/>
              <a:ext cx="9719367" cy="3324666"/>
              <a:chOff x="7930850" y="3391317"/>
              <a:chExt cx="12960844" cy="4433466"/>
            </a:xfrm>
          </p:grpSpPr>
          <p:pic>
            <p:nvPicPr>
              <p:cNvPr id="23" name="Imagem 22">
                <a:extLst>
                  <a:ext uri="{FF2B5EF4-FFF2-40B4-BE49-F238E27FC236}">
                    <a16:creationId xmlns:a16="http://schemas.microsoft.com/office/drawing/2014/main" id="{C6C05C28-89A3-4CCF-9A09-4EE1443189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06272" y="3391317"/>
                <a:ext cx="8985422" cy="4433466"/>
              </a:xfrm>
              <a:prstGeom prst="rect">
                <a:avLst/>
              </a:prstGeom>
            </p:spPr>
          </p:pic>
          <p:pic>
            <p:nvPicPr>
              <p:cNvPr id="24" name="Imagem 23">
                <a:extLst>
                  <a:ext uri="{FF2B5EF4-FFF2-40B4-BE49-F238E27FC236}">
                    <a16:creationId xmlns:a16="http://schemas.microsoft.com/office/drawing/2014/main" id="{AB03EEC1-BCD7-4847-84B2-FAE74E012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30850" y="3391317"/>
                <a:ext cx="3137349" cy="4433466"/>
              </a:xfrm>
              <a:prstGeom prst="rect">
                <a:avLst/>
              </a:prstGeom>
            </p:spPr>
          </p:pic>
        </p:grpSp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5F51DE7E-04CF-422A-9E84-D167F4B21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58806" y="5586775"/>
              <a:ext cx="4967987" cy="2542450"/>
            </a:xfrm>
            <a:prstGeom prst="rect">
              <a:avLst/>
            </a:prstGeom>
          </p:spPr>
        </p:pic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id="{14FF687C-8F0C-4B70-A4B1-AAAB5609E963}"/>
              </a:ext>
            </a:extLst>
          </p:cNvPr>
          <p:cNvSpPr/>
          <p:nvPr/>
        </p:nvSpPr>
        <p:spPr>
          <a:xfrm>
            <a:off x="0" y="0"/>
            <a:ext cx="18288000" cy="171795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66B52CCC-2249-4F7C-8329-F007E109A70E}"/>
              </a:ext>
            </a:extLst>
          </p:cNvPr>
          <p:cNvSpPr txBox="1"/>
          <p:nvPr/>
        </p:nvSpPr>
        <p:spPr>
          <a:xfrm>
            <a:off x="648644" y="117263"/>
            <a:ext cx="15231435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Consumo e consumismo</a:t>
            </a:r>
          </a:p>
        </p:txBody>
      </p:sp>
      <p:pic>
        <p:nvPicPr>
          <p:cNvPr id="4098" name="Picture 2" descr="Resultado de imagem para consumismo">
            <a:extLst>
              <a:ext uri="{FF2B5EF4-FFF2-40B4-BE49-F238E27FC236}">
                <a16:creationId xmlns:a16="http://schemas.microsoft.com/office/drawing/2014/main" id="{BCFC31C1-A548-4A27-82FE-D0797AFD4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58426"/>
            <a:ext cx="11991453" cy="1074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539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648644" y="4242569"/>
            <a:ext cx="18288000" cy="10668000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 dirty="0"/>
          </a:p>
        </p:txBody>
      </p:sp>
      <p:sp>
        <p:nvSpPr>
          <p:cNvPr id="16" name="Retângulo 15"/>
          <p:cNvSpPr/>
          <p:nvPr/>
        </p:nvSpPr>
        <p:spPr>
          <a:xfrm>
            <a:off x="-1258243" y="2293658"/>
            <a:ext cx="648645" cy="25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DF02759F-410A-44DA-BCA2-25AC090A20A8}"/>
              </a:ext>
            </a:extLst>
          </p:cNvPr>
          <p:cNvGrpSpPr/>
          <p:nvPr/>
        </p:nvGrpSpPr>
        <p:grpSpPr>
          <a:xfrm>
            <a:off x="12226066" y="12064531"/>
            <a:ext cx="5616462" cy="1219187"/>
            <a:chOff x="2058806" y="5195668"/>
            <a:chExt cx="15315827" cy="3324666"/>
          </a:xfrm>
        </p:grpSpPr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3D9471F5-173B-4981-A31A-95D89F2FFDEB}"/>
                </a:ext>
              </a:extLst>
            </p:cNvPr>
            <p:cNvGrpSpPr/>
            <p:nvPr/>
          </p:nvGrpSpPr>
          <p:grpSpPr>
            <a:xfrm>
              <a:off x="7655266" y="5195668"/>
              <a:ext cx="9719367" cy="3324666"/>
              <a:chOff x="7930850" y="3391317"/>
              <a:chExt cx="12960844" cy="4433466"/>
            </a:xfrm>
          </p:grpSpPr>
          <p:pic>
            <p:nvPicPr>
              <p:cNvPr id="23" name="Imagem 22">
                <a:extLst>
                  <a:ext uri="{FF2B5EF4-FFF2-40B4-BE49-F238E27FC236}">
                    <a16:creationId xmlns:a16="http://schemas.microsoft.com/office/drawing/2014/main" id="{C6C05C28-89A3-4CCF-9A09-4EE1443189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06272" y="3391317"/>
                <a:ext cx="8985422" cy="4433466"/>
              </a:xfrm>
              <a:prstGeom prst="rect">
                <a:avLst/>
              </a:prstGeom>
            </p:spPr>
          </p:pic>
          <p:pic>
            <p:nvPicPr>
              <p:cNvPr id="24" name="Imagem 23">
                <a:extLst>
                  <a:ext uri="{FF2B5EF4-FFF2-40B4-BE49-F238E27FC236}">
                    <a16:creationId xmlns:a16="http://schemas.microsoft.com/office/drawing/2014/main" id="{AB03EEC1-BCD7-4847-84B2-FAE74E012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30850" y="3391317"/>
                <a:ext cx="3137349" cy="4433466"/>
              </a:xfrm>
              <a:prstGeom prst="rect">
                <a:avLst/>
              </a:prstGeom>
            </p:spPr>
          </p:pic>
        </p:grpSp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5F51DE7E-04CF-422A-9E84-D167F4B21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58806" y="5586775"/>
              <a:ext cx="4967987" cy="2542450"/>
            </a:xfrm>
            <a:prstGeom prst="rect">
              <a:avLst/>
            </a:prstGeom>
          </p:spPr>
        </p:pic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id="{14FF687C-8F0C-4B70-A4B1-AAAB5609E963}"/>
              </a:ext>
            </a:extLst>
          </p:cNvPr>
          <p:cNvSpPr/>
          <p:nvPr/>
        </p:nvSpPr>
        <p:spPr>
          <a:xfrm>
            <a:off x="0" y="0"/>
            <a:ext cx="18288000" cy="171795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66B52CCC-2249-4F7C-8329-F007E109A70E}"/>
              </a:ext>
            </a:extLst>
          </p:cNvPr>
          <p:cNvSpPr txBox="1"/>
          <p:nvPr/>
        </p:nvSpPr>
        <p:spPr>
          <a:xfrm>
            <a:off x="648644" y="117263"/>
            <a:ext cx="15231435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Consumo e consumismo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AD51FE5-CA15-4727-B646-DCCAF4D584C8}"/>
              </a:ext>
            </a:extLst>
          </p:cNvPr>
          <p:cNvSpPr txBox="1"/>
          <p:nvPr/>
        </p:nvSpPr>
        <p:spPr>
          <a:xfrm>
            <a:off x="663755" y="1943018"/>
            <a:ext cx="16960489" cy="12526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7200" dirty="0"/>
              <a:t>O consumismo também enfatiza o poder pessoal. Cristãos influenciados por essa mentalidade tenderão a ver a igreja como mais um fornecedor: avaliam as instalações, o louvor, a recepção, e mudam de igreja em igreja como clientes exigentes.</a:t>
            </a:r>
          </a:p>
          <a:p>
            <a:pPr algn="just"/>
            <a:endParaRPr lang="pt-BR" sz="7200" dirty="0"/>
          </a:p>
          <a:p>
            <a:pPr algn="just"/>
            <a:r>
              <a:rPr lang="pt-BR" sz="7200" dirty="0"/>
              <a:t>O consumismo produz uma mentalidade contrária à fé cristã. Filipenses 2.3-4 (humildade).</a:t>
            </a:r>
          </a:p>
          <a:p>
            <a:pPr algn="just"/>
            <a:endParaRPr lang="pt-BR" sz="8800" dirty="0"/>
          </a:p>
        </p:txBody>
      </p:sp>
    </p:spTree>
    <p:extLst>
      <p:ext uri="{BB962C8B-B14F-4D97-AF65-F5344CB8AC3E}">
        <p14:creationId xmlns:p14="http://schemas.microsoft.com/office/powerpoint/2010/main" val="111786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648644" y="4242569"/>
            <a:ext cx="18288000" cy="10668000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 dirty="0"/>
          </a:p>
        </p:txBody>
      </p:sp>
      <p:sp>
        <p:nvSpPr>
          <p:cNvPr id="16" name="Retângulo 15"/>
          <p:cNvSpPr/>
          <p:nvPr/>
        </p:nvSpPr>
        <p:spPr>
          <a:xfrm>
            <a:off x="-1258243" y="2293658"/>
            <a:ext cx="648645" cy="25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DF02759F-410A-44DA-BCA2-25AC090A20A8}"/>
              </a:ext>
            </a:extLst>
          </p:cNvPr>
          <p:cNvGrpSpPr/>
          <p:nvPr/>
        </p:nvGrpSpPr>
        <p:grpSpPr>
          <a:xfrm>
            <a:off x="12226066" y="12064531"/>
            <a:ext cx="5616462" cy="1219187"/>
            <a:chOff x="2058806" y="5195668"/>
            <a:chExt cx="15315827" cy="3324666"/>
          </a:xfrm>
        </p:grpSpPr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3D9471F5-173B-4981-A31A-95D89F2FFDEB}"/>
                </a:ext>
              </a:extLst>
            </p:cNvPr>
            <p:cNvGrpSpPr/>
            <p:nvPr/>
          </p:nvGrpSpPr>
          <p:grpSpPr>
            <a:xfrm>
              <a:off x="7655266" y="5195668"/>
              <a:ext cx="9719367" cy="3324666"/>
              <a:chOff x="7930850" y="3391317"/>
              <a:chExt cx="12960844" cy="4433466"/>
            </a:xfrm>
          </p:grpSpPr>
          <p:pic>
            <p:nvPicPr>
              <p:cNvPr id="23" name="Imagem 22">
                <a:extLst>
                  <a:ext uri="{FF2B5EF4-FFF2-40B4-BE49-F238E27FC236}">
                    <a16:creationId xmlns:a16="http://schemas.microsoft.com/office/drawing/2014/main" id="{C6C05C28-89A3-4CCF-9A09-4EE1443189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06272" y="3391317"/>
                <a:ext cx="8985422" cy="4433466"/>
              </a:xfrm>
              <a:prstGeom prst="rect">
                <a:avLst/>
              </a:prstGeom>
            </p:spPr>
          </p:pic>
          <p:pic>
            <p:nvPicPr>
              <p:cNvPr id="24" name="Imagem 23">
                <a:extLst>
                  <a:ext uri="{FF2B5EF4-FFF2-40B4-BE49-F238E27FC236}">
                    <a16:creationId xmlns:a16="http://schemas.microsoft.com/office/drawing/2014/main" id="{AB03EEC1-BCD7-4847-84B2-FAE74E012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30850" y="3391317"/>
                <a:ext cx="3137349" cy="4433466"/>
              </a:xfrm>
              <a:prstGeom prst="rect">
                <a:avLst/>
              </a:prstGeom>
            </p:spPr>
          </p:pic>
        </p:grpSp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5F51DE7E-04CF-422A-9E84-D167F4B21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58806" y="5586775"/>
              <a:ext cx="4967987" cy="2542450"/>
            </a:xfrm>
            <a:prstGeom prst="rect">
              <a:avLst/>
            </a:prstGeom>
          </p:spPr>
        </p:pic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id="{14FF687C-8F0C-4B70-A4B1-AAAB5609E963}"/>
              </a:ext>
            </a:extLst>
          </p:cNvPr>
          <p:cNvSpPr/>
          <p:nvPr/>
        </p:nvSpPr>
        <p:spPr>
          <a:xfrm>
            <a:off x="0" y="0"/>
            <a:ext cx="18288000" cy="171795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66B52CCC-2249-4F7C-8329-F007E109A70E}"/>
              </a:ext>
            </a:extLst>
          </p:cNvPr>
          <p:cNvSpPr txBox="1"/>
          <p:nvPr/>
        </p:nvSpPr>
        <p:spPr>
          <a:xfrm>
            <a:off x="648644" y="117263"/>
            <a:ext cx="15231435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Consumo e consumismo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AD51FE5-CA15-4727-B646-DCCAF4D584C8}"/>
              </a:ext>
            </a:extLst>
          </p:cNvPr>
          <p:cNvSpPr txBox="1"/>
          <p:nvPr/>
        </p:nvSpPr>
        <p:spPr>
          <a:xfrm>
            <a:off x="663755" y="1943018"/>
            <a:ext cx="16960489" cy="11418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7200" dirty="0"/>
              <a:t>Qual o remédio para o consumismo?</a:t>
            </a:r>
          </a:p>
          <a:p>
            <a:pPr algn="just"/>
            <a:endParaRPr lang="pt-BR" sz="7200" dirty="0"/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pt-BR" sz="7200" dirty="0"/>
              <a:t>Vida monástica? </a:t>
            </a:r>
          </a:p>
          <a:p>
            <a:pPr algn="just"/>
            <a:endParaRPr lang="pt-BR" sz="7200" dirty="0"/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pt-BR" sz="7200" dirty="0"/>
              <a:t>Grupo religioso </a:t>
            </a:r>
            <a:r>
              <a:rPr lang="pt-BR" sz="7200" dirty="0" err="1"/>
              <a:t>Amish</a:t>
            </a:r>
            <a:r>
              <a:rPr lang="pt-BR" sz="7200" dirty="0"/>
              <a:t>?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endParaRPr lang="pt-BR" sz="7200" dirty="0"/>
          </a:p>
          <a:p>
            <a:pPr marL="857250" indent="-857250" algn="just">
              <a:buFont typeface="Arial" panose="020B0604020202020204" pitchFamily="34" charset="0"/>
              <a:buChar char="•"/>
            </a:pPr>
            <a:endParaRPr lang="pt-BR" sz="7200" dirty="0"/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pt-BR" sz="7200" dirty="0"/>
              <a:t>Ler: 1 Timóteo 4.1-5 (rejeição do dualismo)</a:t>
            </a:r>
          </a:p>
          <a:p>
            <a:pPr algn="just"/>
            <a:endParaRPr lang="pt-BR" sz="88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90F1245-9079-4568-838B-F545FD8820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29295" y="6827441"/>
            <a:ext cx="3962400" cy="264985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BA09238-76C9-4928-8F10-FDE614B2F5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29295" y="3303931"/>
            <a:ext cx="3842274" cy="288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648644" y="4242569"/>
            <a:ext cx="18288000" cy="10668000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 dirty="0"/>
          </a:p>
        </p:txBody>
      </p:sp>
      <p:sp>
        <p:nvSpPr>
          <p:cNvPr id="16" name="Retângulo 15"/>
          <p:cNvSpPr/>
          <p:nvPr/>
        </p:nvSpPr>
        <p:spPr>
          <a:xfrm>
            <a:off x="-1258243" y="2293658"/>
            <a:ext cx="648645" cy="25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DF02759F-410A-44DA-BCA2-25AC090A20A8}"/>
              </a:ext>
            </a:extLst>
          </p:cNvPr>
          <p:cNvGrpSpPr/>
          <p:nvPr/>
        </p:nvGrpSpPr>
        <p:grpSpPr>
          <a:xfrm>
            <a:off x="12226066" y="12064531"/>
            <a:ext cx="5616462" cy="1219187"/>
            <a:chOff x="2058806" y="5195668"/>
            <a:chExt cx="15315827" cy="3324666"/>
          </a:xfrm>
        </p:grpSpPr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3D9471F5-173B-4981-A31A-95D89F2FFDEB}"/>
                </a:ext>
              </a:extLst>
            </p:cNvPr>
            <p:cNvGrpSpPr/>
            <p:nvPr/>
          </p:nvGrpSpPr>
          <p:grpSpPr>
            <a:xfrm>
              <a:off x="7655266" y="5195668"/>
              <a:ext cx="9719367" cy="3324666"/>
              <a:chOff x="7930850" y="3391317"/>
              <a:chExt cx="12960844" cy="4433466"/>
            </a:xfrm>
          </p:grpSpPr>
          <p:pic>
            <p:nvPicPr>
              <p:cNvPr id="23" name="Imagem 22">
                <a:extLst>
                  <a:ext uri="{FF2B5EF4-FFF2-40B4-BE49-F238E27FC236}">
                    <a16:creationId xmlns:a16="http://schemas.microsoft.com/office/drawing/2014/main" id="{C6C05C28-89A3-4CCF-9A09-4EE1443189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06272" y="3391317"/>
                <a:ext cx="8985422" cy="4433466"/>
              </a:xfrm>
              <a:prstGeom prst="rect">
                <a:avLst/>
              </a:prstGeom>
            </p:spPr>
          </p:pic>
          <p:pic>
            <p:nvPicPr>
              <p:cNvPr id="24" name="Imagem 23">
                <a:extLst>
                  <a:ext uri="{FF2B5EF4-FFF2-40B4-BE49-F238E27FC236}">
                    <a16:creationId xmlns:a16="http://schemas.microsoft.com/office/drawing/2014/main" id="{AB03EEC1-BCD7-4847-84B2-FAE74E012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30850" y="3391317"/>
                <a:ext cx="3137349" cy="4433466"/>
              </a:xfrm>
              <a:prstGeom prst="rect">
                <a:avLst/>
              </a:prstGeom>
            </p:spPr>
          </p:pic>
        </p:grpSp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5F51DE7E-04CF-422A-9E84-D167F4B21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58806" y="5586775"/>
              <a:ext cx="4967987" cy="2542450"/>
            </a:xfrm>
            <a:prstGeom prst="rect">
              <a:avLst/>
            </a:prstGeom>
          </p:spPr>
        </p:pic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id="{14FF687C-8F0C-4B70-A4B1-AAAB5609E963}"/>
              </a:ext>
            </a:extLst>
          </p:cNvPr>
          <p:cNvSpPr/>
          <p:nvPr/>
        </p:nvSpPr>
        <p:spPr>
          <a:xfrm>
            <a:off x="0" y="0"/>
            <a:ext cx="18288000" cy="171795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66B52CCC-2249-4F7C-8329-F007E109A70E}"/>
              </a:ext>
            </a:extLst>
          </p:cNvPr>
          <p:cNvSpPr txBox="1"/>
          <p:nvPr/>
        </p:nvSpPr>
        <p:spPr>
          <a:xfrm>
            <a:off x="648644" y="117263"/>
            <a:ext cx="15231435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Consumo e consumismo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AD51FE5-CA15-4727-B646-DCCAF4D584C8}"/>
              </a:ext>
            </a:extLst>
          </p:cNvPr>
          <p:cNvSpPr txBox="1"/>
          <p:nvPr/>
        </p:nvSpPr>
        <p:spPr>
          <a:xfrm>
            <a:off x="663755" y="1943018"/>
            <a:ext cx="16960489" cy="1474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7200" dirty="0"/>
              <a:t>A fé cristã tem dupla resposta para o consumismo: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pt-BR" sz="7200" dirty="0"/>
              <a:t>Contentamento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pt-BR" sz="7200" dirty="0"/>
              <a:t>Generosidade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endParaRPr lang="pt-BR" sz="7200" dirty="0"/>
          </a:p>
          <a:p>
            <a:pPr algn="just"/>
            <a:r>
              <a:rPr lang="pt-BR" sz="7200" dirty="0"/>
              <a:t>Contentamento: </a:t>
            </a:r>
            <a:r>
              <a:rPr lang="pt-BR" sz="7200" dirty="0" err="1"/>
              <a:t>Fp</a:t>
            </a:r>
            <a:r>
              <a:rPr lang="pt-BR" sz="7200" dirty="0"/>
              <a:t> 4.11-12; </a:t>
            </a:r>
            <a:r>
              <a:rPr lang="pt-BR" sz="7200" dirty="0" err="1"/>
              <a:t>Hb</a:t>
            </a:r>
            <a:r>
              <a:rPr lang="pt-BR" sz="7200" dirty="0"/>
              <a:t> 13.5-6, 1 </a:t>
            </a:r>
            <a:r>
              <a:rPr lang="pt-BR" sz="7200" dirty="0" err="1"/>
              <a:t>Tm</a:t>
            </a:r>
            <a:r>
              <a:rPr lang="pt-BR" sz="7200" dirty="0"/>
              <a:t> 6.6-8</a:t>
            </a:r>
          </a:p>
          <a:p>
            <a:pPr algn="just"/>
            <a:r>
              <a:rPr lang="pt-BR" sz="7200" dirty="0"/>
              <a:t> </a:t>
            </a:r>
          </a:p>
          <a:p>
            <a:pPr algn="just"/>
            <a:r>
              <a:rPr lang="pt-BR" sz="7200" dirty="0"/>
              <a:t>Generosidade: 2Co 8.1-5; Atos 20.35; Lucas 10.33-37.</a:t>
            </a:r>
          </a:p>
          <a:p>
            <a:pPr algn="just"/>
            <a:endParaRPr lang="pt-BR" sz="7200" dirty="0"/>
          </a:p>
          <a:p>
            <a:pPr algn="just"/>
            <a:endParaRPr lang="pt-BR" sz="7200" dirty="0"/>
          </a:p>
          <a:p>
            <a:pPr algn="just"/>
            <a:endParaRPr lang="pt-BR" sz="8800" dirty="0"/>
          </a:p>
        </p:txBody>
      </p:sp>
    </p:spTree>
    <p:extLst>
      <p:ext uri="{BB962C8B-B14F-4D97-AF65-F5344CB8AC3E}">
        <p14:creationId xmlns:p14="http://schemas.microsoft.com/office/powerpoint/2010/main" val="406062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648644" y="4242569"/>
            <a:ext cx="18288000" cy="10668000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 dirty="0"/>
          </a:p>
        </p:txBody>
      </p:sp>
      <p:sp>
        <p:nvSpPr>
          <p:cNvPr id="16" name="Retângulo 15"/>
          <p:cNvSpPr/>
          <p:nvPr/>
        </p:nvSpPr>
        <p:spPr>
          <a:xfrm>
            <a:off x="-1258243" y="2293658"/>
            <a:ext cx="648645" cy="25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DF02759F-410A-44DA-BCA2-25AC090A20A8}"/>
              </a:ext>
            </a:extLst>
          </p:cNvPr>
          <p:cNvGrpSpPr/>
          <p:nvPr/>
        </p:nvGrpSpPr>
        <p:grpSpPr>
          <a:xfrm>
            <a:off x="12226066" y="12064531"/>
            <a:ext cx="5616462" cy="1219187"/>
            <a:chOff x="2058806" y="5195668"/>
            <a:chExt cx="15315827" cy="3324666"/>
          </a:xfrm>
        </p:grpSpPr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3D9471F5-173B-4981-A31A-95D89F2FFDEB}"/>
                </a:ext>
              </a:extLst>
            </p:cNvPr>
            <p:cNvGrpSpPr/>
            <p:nvPr/>
          </p:nvGrpSpPr>
          <p:grpSpPr>
            <a:xfrm>
              <a:off x="7655266" y="5195668"/>
              <a:ext cx="9719367" cy="3324666"/>
              <a:chOff x="7930850" y="3391317"/>
              <a:chExt cx="12960844" cy="4433466"/>
            </a:xfrm>
          </p:grpSpPr>
          <p:pic>
            <p:nvPicPr>
              <p:cNvPr id="23" name="Imagem 22">
                <a:extLst>
                  <a:ext uri="{FF2B5EF4-FFF2-40B4-BE49-F238E27FC236}">
                    <a16:creationId xmlns:a16="http://schemas.microsoft.com/office/drawing/2014/main" id="{C6C05C28-89A3-4CCF-9A09-4EE1443189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06272" y="3391317"/>
                <a:ext cx="8985422" cy="4433466"/>
              </a:xfrm>
              <a:prstGeom prst="rect">
                <a:avLst/>
              </a:prstGeom>
            </p:spPr>
          </p:pic>
          <p:pic>
            <p:nvPicPr>
              <p:cNvPr id="24" name="Imagem 23">
                <a:extLst>
                  <a:ext uri="{FF2B5EF4-FFF2-40B4-BE49-F238E27FC236}">
                    <a16:creationId xmlns:a16="http://schemas.microsoft.com/office/drawing/2014/main" id="{AB03EEC1-BCD7-4847-84B2-FAE74E012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30850" y="3391317"/>
                <a:ext cx="3137349" cy="4433466"/>
              </a:xfrm>
              <a:prstGeom prst="rect">
                <a:avLst/>
              </a:prstGeom>
            </p:spPr>
          </p:pic>
        </p:grpSp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5F51DE7E-04CF-422A-9E84-D167F4B21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58806" y="5586775"/>
              <a:ext cx="4967987" cy="2542450"/>
            </a:xfrm>
            <a:prstGeom prst="rect">
              <a:avLst/>
            </a:prstGeom>
          </p:spPr>
        </p:pic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id="{14FF687C-8F0C-4B70-A4B1-AAAB5609E963}"/>
              </a:ext>
            </a:extLst>
          </p:cNvPr>
          <p:cNvSpPr/>
          <p:nvPr/>
        </p:nvSpPr>
        <p:spPr>
          <a:xfrm>
            <a:off x="0" y="0"/>
            <a:ext cx="18288000" cy="171795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66B52CCC-2249-4F7C-8329-F007E109A70E}"/>
              </a:ext>
            </a:extLst>
          </p:cNvPr>
          <p:cNvSpPr txBox="1"/>
          <p:nvPr/>
        </p:nvSpPr>
        <p:spPr>
          <a:xfrm>
            <a:off x="648644" y="117263"/>
            <a:ext cx="15231435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Consumo e consumismo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AD51FE5-CA15-4727-B646-DCCAF4D584C8}"/>
              </a:ext>
            </a:extLst>
          </p:cNvPr>
          <p:cNvSpPr txBox="1"/>
          <p:nvPr/>
        </p:nvSpPr>
        <p:spPr>
          <a:xfrm>
            <a:off x="663755" y="1943018"/>
            <a:ext cx="16960489" cy="10310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7200" dirty="0"/>
              <a:t>A sociedade de consumo permite ao homem trabalhar com criatividade e eficiência, e desfrutar do resultado desse trabalho.</a:t>
            </a:r>
          </a:p>
          <a:p>
            <a:pPr algn="just"/>
            <a:endParaRPr lang="pt-BR" sz="7200" dirty="0"/>
          </a:p>
          <a:p>
            <a:pPr algn="just"/>
            <a:r>
              <a:rPr lang="pt-BR" sz="7200" dirty="0"/>
              <a:t>Avalie-se antes de consumir: quais os motivos da compra? Isso está de acordo com o seu compromisso com Cristo? Você tem sido generoso?</a:t>
            </a:r>
          </a:p>
          <a:p>
            <a:pPr algn="just"/>
            <a:endParaRPr lang="pt-BR" sz="8800" dirty="0"/>
          </a:p>
        </p:txBody>
      </p:sp>
    </p:spTree>
    <p:extLst>
      <p:ext uri="{BB962C8B-B14F-4D97-AF65-F5344CB8AC3E}">
        <p14:creationId xmlns:p14="http://schemas.microsoft.com/office/powerpoint/2010/main" val="95838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648644" y="4242569"/>
            <a:ext cx="18288000" cy="10668000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 dirty="0"/>
          </a:p>
        </p:txBody>
      </p:sp>
      <p:sp>
        <p:nvSpPr>
          <p:cNvPr id="16" name="Retângulo 15"/>
          <p:cNvSpPr/>
          <p:nvPr/>
        </p:nvSpPr>
        <p:spPr>
          <a:xfrm>
            <a:off x="-1258243" y="2293658"/>
            <a:ext cx="648645" cy="25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DF02759F-410A-44DA-BCA2-25AC090A20A8}"/>
              </a:ext>
            </a:extLst>
          </p:cNvPr>
          <p:cNvGrpSpPr/>
          <p:nvPr/>
        </p:nvGrpSpPr>
        <p:grpSpPr>
          <a:xfrm>
            <a:off x="12226066" y="12064531"/>
            <a:ext cx="5616462" cy="1219187"/>
            <a:chOff x="2058806" y="5195668"/>
            <a:chExt cx="15315827" cy="3324666"/>
          </a:xfrm>
        </p:grpSpPr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3D9471F5-173B-4981-A31A-95D89F2FFDEB}"/>
                </a:ext>
              </a:extLst>
            </p:cNvPr>
            <p:cNvGrpSpPr/>
            <p:nvPr/>
          </p:nvGrpSpPr>
          <p:grpSpPr>
            <a:xfrm>
              <a:off x="7655266" y="5195668"/>
              <a:ext cx="9719367" cy="3324666"/>
              <a:chOff x="7930850" y="3391317"/>
              <a:chExt cx="12960844" cy="4433466"/>
            </a:xfrm>
          </p:grpSpPr>
          <p:pic>
            <p:nvPicPr>
              <p:cNvPr id="23" name="Imagem 22">
                <a:extLst>
                  <a:ext uri="{FF2B5EF4-FFF2-40B4-BE49-F238E27FC236}">
                    <a16:creationId xmlns:a16="http://schemas.microsoft.com/office/drawing/2014/main" id="{C6C05C28-89A3-4CCF-9A09-4EE1443189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06272" y="3391317"/>
                <a:ext cx="8985422" cy="4433466"/>
              </a:xfrm>
              <a:prstGeom prst="rect">
                <a:avLst/>
              </a:prstGeom>
            </p:spPr>
          </p:pic>
          <p:pic>
            <p:nvPicPr>
              <p:cNvPr id="24" name="Imagem 23">
                <a:extLst>
                  <a:ext uri="{FF2B5EF4-FFF2-40B4-BE49-F238E27FC236}">
                    <a16:creationId xmlns:a16="http://schemas.microsoft.com/office/drawing/2014/main" id="{AB03EEC1-BCD7-4847-84B2-FAE74E012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30850" y="3391317"/>
                <a:ext cx="3137349" cy="4433466"/>
              </a:xfrm>
              <a:prstGeom prst="rect">
                <a:avLst/>
              </a:prstGeom>
            </p:spPr>
          </p:pic>
        </p:grpSp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5F51DE7E-04CF-422A-9E84-D167F4B21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58806" y="5586775"/>
              <a:ext cx="4967987" cy="2542450"/>
            </a:xfrm>
            <a:prstGeom prst="rect">
              <a:avLst/>
            </a:prstGeom>
          </p:spPr>
        </p:pic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id="{14FF687C-8F0C-4B70-A4B1-AAAB5609E963}"/>
              </a:ext>
            </a:extLst>
          </p:cNvPr>
          <p:cNvSpPr/>
          <p:nvPr/>
        </p:nvSpPr>
        <p:spPr>
          <a:xfrm>
            <a:off x="0" y="0"/>
            <a:ext cx="18288000" cy="171795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66B52CCC-2249-4F7C-8329-F007E109A70E}"/>
              </a:ext>
            </a:extLst>
          </p:cNvPr>
          <p:cNvSpPr txBox="1"/>
          <p:nvPr/>
        </p:nvSpPr>
        <p:spPr>
          <a:xfrm>
            <a:off x="648644" y="117263"/>
            <a:ext cx="15231435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Cosmovisão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AD51FE5-CA15-4727-B646-DCCAF4D584C8}"/>
              </a:ext>
            </a:extLst>
          </p:cNvPr>
          <p:cNvSpPr txBox="1"/>
          <p:nvPr/>
        </p:nvSpPr>
        <p:spPr>
          <a:xfrm>
            <a:off x="663755" y="1943018"/>
            <a:ext cx="16960489" cy="1024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6600" dirty="0"/>
              <a:t>A sua cosmovisão diz muito sobre as suas escolhas. </a:t>
            </a:r>
          </a:p>
          <a:p>
            <a:pPr algn="just"/>
            <a:r>
              <a:rPr lang="pt-BR" sz="6600" dirty="0"/>
              <a:t>Algumas visões do mundo são:</a:t>
            </a:r>
          </a:p>
          <a:p>
            <a:pPr algn="just"/>
            <a:endParaRPr lang="pt-BR" sz="6600" dirty="0"/>
          </a:p>
          <a:p>
            <a:pPr marL="1143000" indent="-1143000" algn="just">
              <a:buFont typeface="+mj-lt"/>
              <a:buAutoNum type="arabicPeriod"/>
            </a:pPr>
            <a:r>
              <a:rPr lang="pt-BR" sz="6600" dirty="0"/>
              <a:t>Teísmo: um Deus infinito e pessoal existe “além do” e “no” Universo. O universo físico não é tudo que existe, há um Deus que o criou, que o sustenta e que age nele de forma sobrenatural (Judaísmo tradicional, Cristianismo).</a:t>
            </a:r>
          </a:p>
        </p:txBody>
      </p:sp>
    </p:spTree>
    <p:extLst>
      <p:ext uri="{BB962C8B-B14F-4D97-AF65-F5344CB8AC3E}">
        <p14:creationId xmlns:p14="http://schemas.microsoft.com/office/powerpoint/2010/main" val="107241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648644" y="4242569"/>
            <a:ext cx="18288000" cy="10668000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 dirty="0"/>
          </a:p>
        </p:txBody>
      </p:sp>
      <p:sp>
        <p:nvSpPr>
          <p:cNvPr id="16" name="Retângulo 15"/>
          <p:cNvSpPr/>
          <p:nvPr/>
        </p:nvSpPr>
        <p:spPr>
          <a:xfrm>
            <a:off x="-1258243" y="2293658"/>
            <a:ext cx="648645" cy="25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DF02759F-410A-44DA-BCA2-25AC090A20A8}"/>
              </a:ext>
            </a:extLst>
          </p:cNvPr>
          <p:cNvGrpSpPr/>
          <p:nvPr/>
        </p:nvGrpSpPr>
        <p:grpSpPr>
          <a:xfrm>
            <a:off x="12226066" y="12064531"/>
            <a:ext cx="5616462" cy="1219187"/>
            <a:chOff x="2058806" y="5195668"/>
            <a:chExt cx="15315827" cy="3324666"/>
          </a:xfrm>
        </p:grpSpPr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3D9471F5-173B-4981-A31A-95D89F2FFDEB}"/>
                </a:ext>
              </a:extLst>
            </p:cNvPr>
            <p:cNvGrpSpPr/>
            <p:nvPr/>
          </p:nvGrpSpPr>
          <p:grpSpPr>
            <a:xfrm>
              <a:off x="7655266" y="5195668"/>
              <a:ext cx="9719367" cy="3324666"/>
              <a:chOff x="7930850" y="3391317"/>
              <a:chExt cx="12960844" cy="4433466"/>
            </a:xfrm>
          </p:grpSpPr>
          <p:pic>
            <p:nvPicPr>
              <p:cNvPr id="23" name="Imagem 22">
                <a:extLst>
                  <a:ext uri="{FF2B5EF4-FFF2-40B4-BE49-F238E27FC236}">
                    <a16:creationId xmlns:a16="http://schemas.microsoft.com/office/drawing/2014/main" id="{C6C05C28-89A3-4CCF-9A09-4EE1443189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06272" y="3391317"/>
                <a:ext cx="8985422" cy="4433466"/>
              </a:xfrm>
              <a:prstGeom prst="rect">
                <a:avLst/>
              </a:prstGeom>
            </p:spPr>
          </p:pic>
          <p:pic>
            <p:nvPicPr>
              <p:cNvPr id="24" name="Imagem 23">
                <a:extLst>
                  <a:ext uri="{FF2B5EF4-FFF2-40B4-BE49-F238E27FC236}">
                    <a16:creationId xmlns:a16="http://schemas.microsoft.com/office/drawing/2014/main" id="{AB03EEC1-BCD7-4847-84B2-FAE74E012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30850" y="3391317"/>
                <a:ext cx="3137349" cy="4433466"/>
              </a:xfrm>
              <a:prstGeom prst="rect">
                <a:avLst/>
              </a:prstGeom>
            </p:spPr>
          </p:pic>
        </p:grpSp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5F51DE7E-04CF-422A-9E84-D167F4B21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58806" y="5586775"/>
              <a:ext cx="4967987" cy="2542450"/>
            </a:xfrm>
            <a:prstGeom prst="rect">
              <a:avLst/>
            </a:prstGeom>
          </p:spPr>
        </p:pic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id="{14FF687C-8F0C-4B70-A4B1-AAAB5609E963}"/>
              </a:ext>
            </a:extLst>
          </p:cNvPr>
          <p:cNvSpPr/>
          <p:nvPr/>
        </p:nvSpPr>
        <p:spPr>
          <a:xfrm>
            <a:off x="0" y="0"/>
            <a:ext cx="18288000" cy="171795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AD51FE5-CA15-4727-B646-DCCAF4D584C8}"/>
              </a:ext>
            </a:extLst>
          </p:cNvPr>
          <p:cNvSpPr txBox="1"/>
          <p:nvPr/>
        </p:nvSpPr>
        <p:spPr>
          <a:xfrm>
            <a:off x="308155" y="1904021"/>
            <a:ext cx="16960489" cy="1024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6600" dirty="0"/>
              <a:t>Algumas visões do mundo são:</a:t>
            </a:r>
          </a:p>
          <a:p>
            <a:pPr algn="just"/>
            <a:endParaRPr lang="pt-BR" sz="6600" dirty="0"/>
          </a:p>
          <a:p>
            <a:pPr algn="just"/>
            <a:r>
              <a:rPr lang="pt-BR" sz="6600" dirty="0"/>
              <a:t>2. Deísmo: Deus esta além do Universo mas não nele. O deísmo é o teísmo sem milagre. Deus fez o mundo, mas não age mais nele.</a:t>
            </a:r>
          </a:p>
          <a:p>
            <a:pPr algn="just"/>
            <a:endParaRPr lang="pt-BR" sz="6600" dirty="0"/>
          </a:p>
          <a:p>
            <a:pPr algn="just"/>
            <a:r>
              <a:rPr lang="pt-BR" sz="6600" dirty="0"/>
              <a:t>3. Ateísmo: não existe nenhum Deus além ou no universo. O universo físico é tudo o que existe.</a:t>
            </a:r>
          </a:p>
          <a:p>
            <a:pPr algn="just"/>
            <a:endParaRPr lang="pt-BR" sz="6600" dirty="0"/>
          </a:p>
          <a:p>
            <a:pPr algn="just"/>
            <a:endParaRPr lang="pt-BR" sz="66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2D586AD-B6EB-4406-BDE9-F9ECAC0AE74C}"/>
              </a:ext>
            </a:extLst>
          </p:cNvPr>
          <p:cNvSpPr txBox="1"/>
          <p:nvPr/>
        </p:nvSpPr>
        <p:spPr>
          <a:xfrm>
            <a:off x="648644" y="117263"/>
            <a:ext cx="15231435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Cosmovisão</a:t>
            </a:r>
          </a:p>
        </p:txBody>
      </p:sp>
    </p:spTree>
    <p:extLst>
      <p:ext uri="{BB962C8B-B14F-4D97-AF65-F5344CB8AC3E}">
        <p14:creationId xmlns:p14="http://schemas.microsoft.com/office/powerpoint/2010/main" val="36331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648644" y="4242569"/>
            <a:ext cx="18288000" cy="10668000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 dirty="0"/>
          </a:p>
        </p:txBody>
      </p:sp>
      <p:sp>
        <p:nvSpPr>
          <p:cNvPr id="16" name="Retângulo 15"/>
          <p:cNvSpPr/>
          <p:nvPr/>
        </p:nvSpPr>
        <p:spPr>
          <a:xfrm>
            <a:off x="-1258243" y="2293658"/>
            <a:ext cx="648645" cy="25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DF02759F-410A-44DA-BCA2-25AC090A20A8}"/>
              </a:ext>
            </a:extLst>
          </p:cNvPr>
          <p:cNvGrpSpPr/>
          <p:nvPr/>
        </p:nvGrpSpPr>
        <p:grpSpPr>
          <a:xfrm>
            <a:off x="12226066" y="12064531"/>
            <a:ext cx="5616462" cy="1219187"/>
            <a:chOff x="2058806" y="5195668"/>
            <a:chExt cx="15315827" cy="3324666"/>
          </a:xfrm>
        </p:grpSpPr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3D9471F5-173B-4981-A31A-95D89F2FFDEB}"/>
                </a:ext>
              </a:extLst>
            </p:cNvPr>
            <p:cNvGrpSpPr/>
            <p:nvPr/>
          </p:nvGrpSpPr>
          <p:grpSpPr>
            <a:xfrm>
              <a:off x="7655266" y="5195668"/>
              <a:ext cx="9719367" cy="3324666"/>
              <a:chOff x="7930850" y="3391317"/>
              <a:chExt cx="12960844" cy="4433466"/>
            </a:xfrm>
          </p:grpSpPr>
          <p:pic>
            <p:nvPicPr>
              <p:cNvPr id="23" name="Imagem 22">
                <a:extLst>
                  <a:ext uri="{FF2B5EF4-FFF2-40B4-BE49-F238E27FC236}">
                    <a16:creationId xmlns:a16="http://schemas.microsoft.com/office/drawing/2014/main" id="{C6C05C28-89A3-4CCF-9A09-4EE1443189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06272" y="3391317"/>
                <a:ext cx="8985422" cy="4433466"/>
              </a:xfrm>
              <a:prstGeom prst="rect">
                <a:avLst/>
              </a:prstGeom>
            </p:spPr>
          </p:pic>
          <p:pic>
            <p:nvPicPr>
              <p:cNvPr id="24" name="Imagem 23">
                <a:extLst>
                  <a:ext uri="{FF2B5EF4-FFF2-40B4-BE49-F238E27FC236}">
                    <a16:creationId xmlns:a16="http://schemas.microsoft.com/office/drawing/2014/main" id="{AB03EEC1-BCD7-4847-84B2-FAE74E012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30850" y="3391317"/>
                <a:ext cx="3137349" cy="4433466"/>
              </a:xfrm>
              <a:prstGeom prst="rect">
                <a:avLst/>
              </a:prstGeom>
            </p:spPr>
          </p:pic>
        </p:grpSp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5F51DE7E-04CF-422A-9E84-D167F4B21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58806" y="5586775"/>
              <a:ext cx="4967987" cy="2542450"/>
            </a:xfrm>
            <a:prstGeom prst="rect">
              <a:avLst/>
            </a:prstGeom>
          </p:spPr>
        </p:pic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id="{14FF687C-8F0C-4B70-A4B1-AAAB5609E963}"/>
              </a:ext>
            </a:extLst>
          </p:cNvPr>
          <p:cNvSpPr/>
          <p:nvPr/>
        </p:nvSpPr>
        <p:spPr>
          <a:xfrm>
            <a:off x="0" y="0"/>
            <a:ext cx="18288000" cy="171795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66B52CCC-2249-4F7C-8329-F007E109A70E}"/>
              </a:ext>
            </a:extLst>
          </p:cNvPr>
          <p:cNvSpPr txBox="1"/>
          <p:nvPr/>
        </p:nvSpPr>
        <p:spPr>
          <a:xfrm>
            <a:off x="648644" y="117263"/>
            <a:ext cx="15231435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Consumo e consumismo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AD51FE5-CA15-4727-B646-DCCAF4D584C8}"/>
              </a:ext>
            </a:extLst>
          </p:cNvPr>
          <p:cNvSpPr txBox="1"/>
          <p:nvPr/>
        </p:nvSpPr>
        <p:spPr>
          <a:xfrm>
            <a:off x="451211" y="2948010"/>
            <a:ext cx="16960489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8800" dirty="0"/>
              <a:t>“Então, (Jesus) lhes recomendou: Tende cuidado e guardai-vos de toda e qualquer avareza; porque a vida de um homem não consiste na abundância dos bens que ele possui.” Lucas 12.15</a:t>
            </a:r>
          </a:p>
        </p:txBody>
      </p:sp>
    </p:spTree>
    <p:extLst>
      <p:ext uri="{BB962C8B-B14F-4D97-AF65-F5344CB8AC3E}">
        <p14:creationId xmlns:p14="http://schemas.microsoft.com/office/powerpoint/2010/main" val="411747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648644" y="4242569"/>
            <a:ext cx="18288000" cy="10668000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 dirty="0"/>
          </a:p>
        </p:txBody>
      </p:sp>
      <p:sp>
        <p:nvSpPr>
          <p:cNvPr id="16" name="Retângulo 15"/>
          <p:cNvSpPr/>
          <p:nvPr/>
        </p:nvSpPr>
        <p:spPr>
          <a:xfrm>
            <a:off x="-1258243" y="2293658"/>
            <a:ext cx="648645" cy="25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DF02759F-410A-44DA-BCA2-25AC090A20A8}"/>
              </a:ext>
            </a:extLst>
          </p:cNvPr>
          <p:cNvGrpSpPr/>
          <p:nvPr/>
        </p:nvGrpSpPr>
        <p:grpSpPr>
          <a:xfrm>
            <a:off x="12226066" y="12064531"/>
            <a:ext cx="5616462" cy="1219187"/>
            <a:chOff x="2058806" y="5195668"/>
            <a:chExt cx="15315827" cy="3324666"/>
          </a:xfrm>
        </p:grpSpPr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3D9471F5-173B-4981-A31A-95D89F2FFDEB}"/>
                </a:ext>
              </a:extLst>
            </p:cNvPr>
            <p:cNvGrpSpPr/>
            <p:nvPr/>
          </p:nvGrpSpPr>
          <p:grpSpPr>
            <a:xfrm>
              <a:off x="7655266" y="5195668"/>
              <a:ext cx="9719367" cy="3324666"/>
              <a:chOff x="7930850" y="3391317"/>
              <a:chExt cx="12960844" cy="4433466"/>
            </a:xfrm>
          </p:grpSpPr>
          <p:pic>
            <p:nvPicPr>
              <p:cNvPr id="23" name="Imagem 22">
                <a:extLst>
                  <a:ext uri="{FF2B5EF4-FFF2-40B4-BE49-F238E27FC236}">
                    <a16:creationId xmlns:a16="http://schemas.microsoft.com/office/drawing/2014/main" id="{C6C05C28-89A3-4CCF-9A09-4EE1443189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06272" y="3391317"/>
                <a:ext cx="8985422" cy="4433466"/>
              </a:xfrm>
              <a:prstGeom prst="rect">
                <a:avLst/>
              </a:prstGeom>
            </p:spPr>
          </p:pic>
          <p:pic>
            <p:nvPicPr>
              <p:cNvPr id="24" name="Imagem 23">
                <a:extLst>
                  <a:ext uri="{FF2B5EF4-FFF2-40B4-BE49-F238E27FC236}">
                    <a16:creationId xmlns:a16="http://schemas.microsoft.com/office/drawing/2014/main" id="{AB03EEC1-BCD7-4847-84B2-FAE74E012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30850" y="3391317"/>
                <a:ext cx="3137349" cy="4433466"/>
              </a:xfrm>
              <a:prstGeom prst="rect">
                <a:avLst/>
              </a:prstGeom>
            </p:spPr>
          </p:pic>
        </p:grpSp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5F51DE7E-04CF-422A-9E84-D167F4B21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58806" y="5586775"/>
              <a:ext cx="4967987" cy="2542450"/>
            </a:xfrm>
            <a:prstGeom prst="rect">
              <a:avLst/>
            </a:prstGeom>
          </p:spPr>
        </p:pic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id="{14FF687C-8F0C-4B70-A4B1-AAAB5609E963}"/>
              </a:ext>
            </a:extLst>
          </p:cNvPr>
          <p:cNvSpPr/>
          <p:nvPr/>
        </p:nvSpPr>
        <p:spPr>
          <a:xfrm>
            <a:off x="0" y="0"/>
            <a:ext cx="18288000" cy="171795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AD51FE5-CA15-4727-B646-DCCAF4D584C8}"/>
              </a:ext>
            </a:extLst>
          </p:cNvPr>
          <p:cNvSpPr txBox="1"/>
          <p:nvPr/>
        </p:nvSpPr>
        <p:spPr>
          <a:xfrm>
            <a:off x="308155" y="1904021"/>
            <a:ext cx="16960489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6600" dirty="0"/>
              <a:t>Algumas visões do mundo são:</a:t>
            </a:r>
          </a:p>
          <a:p>
            <a:pPr algn="just"/>
            <a:endParaRPr lang="pt-BR" sz="6600" dirty="0"/>
          </a:p>
          <a:p>
            <a:pPr algn="just"/>
            <a:r>
              <a:rPr lang="pt-BR" sz="6600" dirty="0"/>
              <a:t>4. Panteísmo: Deus é o todo/universo. Tudo é Deus. O Criador e a criação são o mesmo. </a:t>
            </a:r>
            <a:r>
              <a:rPr lang="pt-BR" sz="6600" dirty="0" err="1"/>
              <a:t>Ex</a:t>
            </a:r>
            <a:r>
              <a:rPr lang="pt-BR" sz="6600" dirty="0"/>
              <a:t>: Hinduísmo (e sua forma budista).</a:t>
            </a:r>
          </a:p>
          <a:p>
            <a:pPr algn="just"/>
            <a:endParaRPr lang="pt-BR" sz="6600" dirty="0"/>
          </a:p>
          <a:p>
            <a:pPr algn="just"/>
            <a:r>
              <a:rPr lang="pt-BR" sz="6600" dirty="0"/>
              <a:t>5. Politeísmo: muitos deuses existem além do mundo e no mundo. </a:t>
            </a:r>
            <a:r>
              <a:rPr lang="pt-BR" sz="6600" dirty="0" err="1"/>
              <a:t>Ex</a:t>
            </a:r>
            <a:r>
              <a:rPr lang="pt-BR" sz="6600" dirty="0"/>
              <a:t>: Mitologia grega, Mórmons, religião Wicca (alta magia).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6D4BAEB-BAC3-4D88-8C63-19D5EDC0E7BD}"/>
              </a:ext>
            </a:extLst>
          </p:cNvPr>
          <p:cNvSpPr txBox="1"/>
          <p:nvPr/>
        </p:nvSpPr>
        <p:spPr>
          <a:xfrm>
            <a:off x="648644" y="117263"/>
            <a:ext cx="15231435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Cosmovisão</a:t>
            </a:r>
          </a:p>
        </p:txBody>
      </p:sp>
    </p:spTree>
    <p:extLst>
      <p:ext uri="{BB962C8B-B14F-4D97-AF65-F5344CB8AC3E}">
        <p14:creationId xmlns:p14="http://schemas.microsoft.com/office/powerpoint/2010/main" val="340002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648644" y="4242569"/>
            <a:ext cx="18288000" cy="10668000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 dirty="0"/>
          </a:p>
        </p:txBody>
      </p:sp>
      <p:sp>
        <p:nvSpPr>
          <p:cNvPr id="16" name="Retângulo 15"/>
          <p:cNvSpPr/>
          <p:nvPr/>
        </p:nvSpPr>
        <p:spPr>
          <a:xfrm>
            <a:off x="-1258243" y="2293658"/>
            <a:ext cx="648645" cy="25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DF02759F-410A-44DA-BCA2-25AC090A20A8}"/>
              </a:ext>
            </a:extLst>
          </p:cNvPr>
          <p:cNvGrpSpPr/>
          <p:nvPr/>
        </p:nvGrpSpPr>
        <p:grpSpPr>
          <a:xfrm>
            <a:off x="12226066" y="12064531"/>
            <a:ext cx="5616462" cy="1219187"/>
            <a:chOff x="2058806" y="5195668"/>
            <a:chExt cx="15315827" cy="3324666"/>
          </a:xfrm>
        </p:grpSpPr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3D9471F5-173B-4981-A31A-95D89F2FFDEB}"/>
                </a:ext>
              </a:extLst>
            </p:cNvPr>
            <p:cNvGrpSpPr/>
            <p:nvPr/>
          </p:nvGrpSpPr>
          <p:grpSpPr>
            <a:xfrm>
              <a:off x="7655266" y="5195668"/>
              <a:ext cx="9719367" cy="3324666"/>
              <a:chOff x="7930850" y="3391317"/>
              <a:chExt cx="12960844" cy="4433466"/>
            </a:xfrm>
          </p:grpSpPr>
          <p:pic>
            <p:nvPicPr>
              <p:cNvPr id="23" name="Imagem 22">
                <a:extLst>
                  <a:ext uri="{FF2B5EF4-FFF2-40B4-BE49-F238E27FC236}">
                    <a16:creationId xmlns:a16="http://schemas.microsoft.com/office/drawing/2014/main" id="{C6C05C28-89A3-4CCF-9A09-4EE1443189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06272" y="3391317"/>
                <a:ext cx="8985422" cy="4433466"/>
              </a:xfrm>
              <a:prstGeom prst="rect">
                <a:avLst/>
              </a:prstGeom>
            </p:spPr>
          </p:pic>
          <p:pic>
            <p:nvPicPr>
              <p:cNvPr id="24" name="Imagem 23">
                <a:extLst>
                  <a:ext uri="{FF2B5EF4-FFF2-40B4-BE49-F238E27FC236}">
                    <a16:creationId xmlns:a16="http://schemas.microsoft.com/office/drawing/2014/main" id="{AB03EEC1-BCD7-4847-84B2-FAE74E012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30850" y="3391317"/>
                <a:ext cx="3137349" cy="4433466"/>
              </a:xfrm>
              <a:prstGeom prst="rect">
                <a:avLst/>
              </a:prstGeom>
            </p:spPr>
          </p:pic>
        </p:grpSp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5F51DE7E-04CF-422A-9E84-D167F4B21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58806" y="5586775"/>
              <a:ext cx="4967987" cy="2542450"/>
            </a:xfrm>
            <a:prstGeom prst="rect">
              <a:avLst/>
            </a:prstGeom>
          </p:spPr>
        </p:pic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id="{14FF687C-8F0C-4B70-A4B1-AAAB5609E963}"/>
              </a:ext>
            </a:extLst>
          </p:cNvPr>
          <p:cNvSpPr/>
          <p:nvPr/>
        </p:nvSpPr>
        <p:spPr>
          <a:xfrm>
            <a:off x="0" y="-181199"/>
            <a:ext cx="18288000" cy="171795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AD51FE5-CA15-4727-B646-DCCAF4D584C8}"/>
              </a:ext>
            </a:extLst>
          </p:cNvPr>
          <p:cNvSpPr txBox="1"/>
          <p:nvPr/>
        </p:nvSpPr>
        <p:spPr>
          <a:xfrm>
            <a:off x="308155" y="1904021"/>
            <a:ext cx="16960489" cy="1126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6600" dirty="0"/>
              <a:t>“Cuidado que ninguém vos venha a enredar com sua filosofia e vãs sutilezas, conforme a tradição dos homens, conforme os rudimentos do mundo e não segundo Cristo.” Colossenses 2.8</a:t>
            </a:r>
          </a:p>
          <a:p>
            <a:pPr algn="just"/>
            <a:endParaRPr lang="pt-BR" sz="6600" dirty="0"/>
          </a:p>
          <a:p>
            <a:pPr algn="just"/>
            <a:r>
              <a:rPr lang="pt-BR" sz="6600" dirty="0"/>
              <a:t>Temas para exemplificar:</a:t>
            </a:r>
          </a:p>
          <a:p>
            <a:pPr algn="just"/>
            <a:endParaRPr lang="pt-BR" sz="6600" dirty="0"/>
          </a:p>
          <a:p>
            <a:pPr marL="1143000" indent="-1143000" algn="just">
              <a:buFont typeface="+mj-lt"/>
              <a:buAutoNum type="arabicPeriod"/>
            </a:pPr>
            <a:r>
              <a:rPr lang="pt-BR" sz="6600" dirty="0" err="1"/>
              <a:t>Veganismo</a:t>
            </a:r>
            <a:endParaRPr lang="pt-BR" sz="6600" dirty="0"/>
          </a:p>
          <a:p>
            <a:pPr marL="1143000" indent="-1143000" algn="just">
              <a:buFont typeface="+mj-lt"/>
              <a:buAutoNum type="arabicPeriod"/>
            </a:pPr>
            <a:r>
              <a:rPr lang="pt-BR" sz="6600" dirty="0"/>
              <a:t>Yoga</a:t>
            </a:r>
          </a:p>
          <a:p>
            <a:pPr algn="just"/>
            <a:endParaRPr lang="pt-BR" sz="6600" dirty="0"/>
          </a:p>
          <a:p>
            <a:pPr algn="just"/>
            <a:endParaRPr lang="pt-BR" sz="66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754D952-4BAD-4C53-9334-7DEAD4771DAE}"/>
              </a:ext>
            </a:extLst>
          </p:cNvPr>
          <p:cNvSpPr txBox="1"/>
          <p:nvPr/>
        </p:nvSpPr>
        <p:spPr>
          <a:xfrm>
            <a:off x="648644" y="117263"/>
            <a:ext cx="15231435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Falsas doutrinas</a:t>
            </a:r>
          </a:p>
        </p:txBody>
      </p:sp>
    </p:spTree>
    <p:extLst>
      <p:ext uri="{BB962C8B-B14F-4D97-AF65-F5344CB8AC3E}">
        <p14:creationId xmlns:p14="http://schemas.microsoft.com/office/powerpoint/2010/main" val="182563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648644" y="4242569"/>
            <a:ext cx="18288000" cy="10668000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 dirty="0"/>
          </a:p>
        </p:txBody>
      </p:sp>
      <p:sp>
        <p:nvSpPr>
          <p:cNvPr id="16" name="Retângulo 15"/>
          <p:cNvSpPr/>
          <p:nvPr/>
        </p:nvSpPr>
        <p:spPr>
          <a:xfrm>
            <a:off x="-1258243" y="2293658"/>
            <a:ext cx="648645" cy="25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DF02759F-410A-44DA-BCA2-25AC090A20A8}"/>
              </a:ext>
            </a:extLst>
          </p:cNvPr>
          <p:cNvGrpSpPr/>
          <p:nvPr/>
        </p:nvGrpSpPr>
        <p:grpSpPr>
          <a:xfrm>
            <a:off x="12226066" y="12064531"/>
            <a:ext cx="5616462" cy="1219187"/>
            <a:chOff x="2058806" y="5195668"/>
            <a:chExt cx="15315827" cy="3324666"/>
          </a:xfrm>
        </p:grpSpPr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3D9471F5-173B-4981-A31A-95D89F2FFDEB}"/>
                </a:ext>
              </a:extLst>
            </p:cNvPr>
            <p:cNvGrpSpPr/>
            <p:nvPr/>
          </p:nvGrpSpPr>
          <p:grpSpPr>
            <a:xfrm>
              <a:off x="7655266" y="5195668"/>
              <a:ext cx="9719367" cy="3324666"/>
              <a:chOff x="7930850" y="3391317"/>
              <a:chExt cx="12960844" cy="4433466"/>
            </a:xfrm>
          </p:grpSpPr>
          <p:pic>
            <p:nvPicPr>
              <p:cNvPr id="23" name="Imagem 22">
                <a:extLst>
                  <a:ext uri="{FF2B5EF4-FFF2-40B4-BE49-F238E27FC236}">
                    <a16:creationId xmlns:a16="http://schemas.microsoft.com/office/drawing/2014/main" id="{C6C05C28-89A3-4CCF-9A09-4EE1443189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06272" y="3391317"/>
                <a:ext cx="8985422" cy="4433466"/>
              </a:xfrm>
              <a:prstGeom prst="rect">
                <a:avLst/>
              </a:prstGeom>
            </p:spPr>
          </p:pic>
          <p:pic>
            <p:nvPicPr>
              <p:cNvPr id="24" name="Imagem 23">
                <a:extLst>
                  <a:ext uri="{FF2B5EF4-FFF2-40B4-BE49-F238E27FC236}">
                    <a16:creationId xmlns:a16="http://schemas.microsoft.com/office/drawing/2014/main" id="{AB03EEC1-BCD7-4847-84B2-FAE74E012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30850" y="3391317"/>
                <a:ext cx="3137349" cy="4433466"/>
              </a:xfrm>
              <a:prstGeom prst="rect">
                <a:avLst/>
              </a:prstGeom>
            </p:spPr>
          </p:pic>
        </p:grpSp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5F51DE7E-04CF-422A-9E84-D167F4B21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58806" y="5586775"/>
              <a:ext cx="4967987" cy="2542450"/>
            </a:xfrm>
            <a:prstGeom prst="rect">
              <a:avLst/>
            </a:prstGeom>
          </p:spPr>
        </p:pic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id="{14FF687C-8F0C-4B70-A4B1-AAAB5609E963}"/>
              </a:ext>
            </a:extLst>
          </p:cNvPr>
          <p:cNvSpPr/>
          <p:nvPr/>
        </p:nvSpPr>
        <p:spPr>
          <a:xfrm>
            <a:off x="0" y="-181199"/>
            <a:ext cx="18288000" cy="171795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AD51FE5-CA15-4727-B646-DCCAF4D584C8}"/>
              </a:ext>
            </a:extLst>
          </p:cNvPr>
          <p:cNvSpPr txBox="1"/>
          <p:nvPr/>
        </p:nvSpPr>
        <p:spPr>
          <a:xfrm>
            <a:off x="-15470366" y="1642292"/>
            <a:ext cx="396474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6600" dirty="0"/>
          </a:p>
          <a:p>
            <a:pPr algn="just"/>
            <a:endParaRPr lang="pt-BR" sz="66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754D952-4BAD-4C53-9334-7DEAD4771DAE}"/>
              </a:ext>
            </a:extLst>
          </p:cNvPr>
          <p:cNvSpPr txBox="1"/>
          <p:nvPr/>
        </p:nvSpPr>
        <p:spPr>
          <a:xfrm>
            <a:off x="648644" y="117263"/>
            <a:ext cx="15231435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Falsas doutrinas</a:t>
            </a:r>
          </a:p>
        </p:txBody>
      </p:sp>
      <p:pic>
        <p:nvPicPr>
          <p:cNvPr id="2050" name="Picture 2" descr="Resultado de imagem para imagens veganismo">
            <a:extLst>
              <a:ext uri="{FF2B5EF4-FFF2-40B4-BE49-F238E27FC236}">
                <a16:creationId xmlns:a16="http://schemas.microsoft.com/office/drawing/2014/main" id="{BCF0D550-B8BC-40DE-818D-735F3D1D8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78" y="3307976"/>
            <a:ext cx="17235550" cy="795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75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648644" y="4242569"/>
            <a:ext cx="18288000" cy="10668000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 dirty="0"/>
          </a:p>
        </p:txBody>
      </p:sp>
      <p:sp>
        <p:nvSpPr>
          <p:cNvPr id="16" name="Retângulo 15"/>
          <p:cNvSpPr/>
          <p:nvPr/>
        </p:nvSpPr>
        <p:spPr>
          <a:xfrm>
            <a:off x="-1258243" y="2293658"/>
            <a:ext cx="648645" cy="25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DF02759F-410A-44DA-BCA2-25AC090A20A8}"/>
              </a:ext>
            </a:extLst>
          </p:cNvPr>
          <p:cNvGrpSpPr/>
          <p:nvPr/>
        </p:nvGrpSpPr>
        <p:grpSpPr>
          <a:xfrm>
            <a:off x="12226066" y="12064531"/>
            <a:ext cx="5616462" cy="1219187"/>
            <a:chOff x="2058806" y="5195668"/>
            <a:chExt cx="15315827" cy="3324666"/>
          </a:xfrm>
        </p:grpSpPr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3D9471F5-173B-4981-A31A-95D89F2FFDEB}"/>
                </a:ext>
              </a:extLst>
            </p:cNvPr>
            <p:cNvGrpSpPr/>
            <p:nvPr/>
          </p:nvGrpSpPr>
          <p:grpSpPr>
            <a:xfrm>
              <a:off x="7655266" y="5195668"/>
              <a:ext cx="9719367" cy="3324666"/>
              <a:chOff x="7930850" y="3391317"/>
              <a:chExt cx="12960844" cy="4433466"/>
            </a:xfrm>
          </p:grpSpPr>
          <p:pic>
            <p:nvPicPr>
              <p:cNvPr id="23" name="Imagem 22">
                <a:extLst>
                  <a:ext uri="{FF2B5EF4-FFF2-40B4-BE49-F238E27FC236}">
                    <a16:creationId xmlns:a16="http://schemas.microsoft.com/office/drawing/2014/main" id="{C6C05C28-89A3-4CCF-9A09-4EE1443189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06272" y="3391317"/>
                <a:ext cx="8985422" cy="4433466"/>
              </a:xfrm>
              <a:prstGeom prst="rect">
                <a:avLst/>
              </a:prstGeom>
            </p:spPr>
          </p:pic>
          <p:pic>
            <p:nvPicPr>
              <p:cNvPr id="24" name="Imagem 23">
                <a:extLst>
                  <a:ext uri="{FF2B5EF4-FFF2-40B4-BE49-F238E27FC236}">
                    <a16:creationId xmlns:a16="http://schemas.microsoft.com/office/drawing/2014/main" id="{AB03EEC1-BCD7-4847-84B2-FAE74E012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30850" y="3391317"/>
                <a:ext cx="3137349" cy="4433466"/>
              </a:xfrm>
              <a:prstGeom prst="rect">
                <a:avLst/>
              </a:prstGeom>
            </p:spPr>
          </p:pic>
        </p:grpSp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5F51DE7E-04CF-422A-9E84-D167F4B21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58806" y="5586775"/>
              <a:ext cx="4967987" cy="2542450"/>
            </a:xfrm>
            <a:prstGeom prst="rect">
              <a:avLst/>
            </a:prstGeom>
          </p:spPr>
        </p:pic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id="{14FF687C-8F0C-4B70-A4B1-AAAB5609E963}"/>
              </a:ext>
            </a:extLst>
          </p:cNvPr>
          <p:cNvSpPr/>
          <p:nvPr/>
        </p:nvSpPr>
        <p:spPr>
          <a:xfrm>
            <a:off x="0" y="-181199"/>
            <a:ext cx="18288000" cy="171795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AD51FE5-CA15-4727-B646-DCCAF4D584C8}"/>
              </a:ext>
            </a:extLst>
          </p:cNvPr>
          <p:cNvSpPr txBox="1"/>
          <p:nvPr/>
        </p:nvSpPr>
        <p:spPr>
          <a:xfrm>
            <a:off x="308155" y="1904021"/>
            <a:ext cx="16960489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just">
              <a:buFont typeface="+mj-lt"/>
              <a:buAutoNum type="arabicPeriod"/>
            </a:pPr>
            <a:r>
              <a:rPr lang="pt-BR" sz="6000" dirty="0" err="1"/>
              <a:t>Veganismo</a:t>
            </a:r>
            <a:endParaRPr lang="pt-BR" sz="6000" dirty="0"/>
          </a:p>
          <a:p>
            <a:pPr algn="just"/>
            <a:endParaRPr lang="pt-BR" sz="6000" dirty="0"/>
          </a:p>
          <a:p>
            <a:pPr algn="just"/>
            <a:r>
              <a:rPr lang="pt-BR" sz="6000" dirty="0"/>
              <a:t>“Não é a comida que vos recomendará a Deus, pois nada perderemos se não comermos e nada ganharemos se comermos.” 1 Coríntios 8.8</a:t>
            </a:r>
          </a:p>
          <a:p>
            <a:pPr algn="just"/>
            <a:endParaRPr lang="pt-BR" sz="6000" dirty="0"/>
          </a:p>
          <a:p>
            <a:pPr marL="857250" indent="-857250" algn="just">
              <a:buFontTx/>
              <a:buChar char="-"/>
            </a:pPr>
            <a:r>
              <a:rPr lang="pt-BR" sz="6000" dirty="0"/>
              <a:t>É a religião “do momento”</a:t>
            </a:r>
          </a:p>
          <a:p>
            <a:pPr marL="857250" indent="-857250" algn="just">
              <a:buFontTx/>
              <a:buChar char="-"/>
            </a:pPr>
            <a:r>
              <a:rPr lang="pt-BR" sz="6000" dirty="0"/>
              <a:t>Deriva da tradição religiosa budista</a:t>
            </a:r>
          </a:p>
          <a:p>
            <a:pPr marL="857250" indent="-857250" algn="just">
              <a:buFontTx/>
              <a:buChar char="-"/>
            </a:pPr>
            <a:r>
              <a:rPr lang="pt-BR" sz="6000" dirty="0"/>
              <a:t>A Bíblia não proíbe o consumo de alimentos de origem animal, mas a cosmovisão bíblica é contra o exagero ao consumir alimentos danosos à saúde.</a:t>
            </a:r>
          </a:p>
          <a:p>
            <a:pPr algn="just"/>
            <a:endParaRPr lang="pt-BR" sz="6600" dirty="0"/>
          </a:p>
          <a:p>
            <a:pPr algn="just"/>
            <a:endParaRPr lang="pt-BR" sz="66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754D952-4BAD-4C53-9334-7DEAD4771DAE}"/>
              </a:ext>
            </a:extLst>
          </p:cNvPr>
          <p:cNvSpPr txBox="1"/>
          <p:nvPr/>
        </p:nvSpPr>
        <p:spPr>
          <a:xfrm>
            <a:off x="648644" y="117263"/>
            <a:ext cx="15231435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Falsas doutrinas</a:t>
            </a:r>
          </a:p>
        </p:txBody>
      </p:sp>
    </p:spTree>
    <p:extLst>
      <p:ext uri="{BB962C8B-B14F-4D97-AF65-F5344CB8AC3E}">
        <p14:creationId xmlns:p14="http://schemas.microsoft.com/office/powerpoint/2010/main" val="364883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308155" y="3571848"/>
            <a:ext cx="18288000" cy="10668000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 dirty="0"/>
          </a:p>
        </p:txBody>
      </p:sp>
      <p:sp>
        <p:nvSpPr>
          <p:cNvPr id="16" name="Retângulo 15"/>
          <p:cNvSpPr/>
          <p:nvPr/>
        </p:nvSpPr>
        <p:spPr>
          <a:xfrm>
            <a:off x="-1258243" y="2293658"/>
            <a:ext cx="648645" cy="25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DF02759F-410A-44DA-BCA2-25AC090A20A8}"/>
              </a:ext>
            </a:extLst>
          </p:cNvPr>
          <p:cNvGrpSpPr/>
          <p:nvPr/>
        </p:nvGrpSpPr>
        <p:grpSpPr>
          <a:xfrm>
            <a:off x="12226066" y="12064531"/>
            <a:ext cx="5616462" cy="1219187"/>
            <a:chOff x="2058806" y="5195668"/>
            <a:chExt cx="15315827" cy="3324666"/>
          </a:xfrm>
        </p:grpSpPr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3D9471F5-173B-4981-A31A-95D89F2FFDEB}"/>
                </a:ext>
              </a:extLst>
            </p:cNvPr>
            <p:cNvGrpSpPr/>
            <p:nvPr/>
          </p:nvGrpSpPr>
          <p:grpSpPr>
            <a:xfrm>
              <a:off x="7655266" y="5195668"/>
              <a:ext cx="9719367" cy="3324666"/>
              <a:chOff x="7930850" y="3391317"/>
              <a:chExt cx="12960844" cy="4433466"/>
            </a:xfrm>
          </p:grpSpPr>
          <p:pic>
            <p:nvPicPr>
              <p:cNvPr id="23" name="Imagem 22">
                <a:extLst>
                  <a:ext uri="{FF2B5EF4-FFF2-40B4-BE49-F238E27FC236}">
                    <a16:creationId xmlns:a16="http://schemas.microsoft.com/office/drawing/2014/main" id="{C6C05C28-89A3-4CCF-9A09-4EE1443189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06272" y="3391317"/>
                <a:ext cx="8985422" cy="4433466"/>
              </a:xfrm>
              <a:prstGeom prst="rect">
                <a:avLst/>
              </a:prstGeom>
            </p:spPr>
          </p:pic>
          <p:pic>
            <p:nvPicPr>
              <p:cNvPr id="24" name="Imagem 23">
                <a:extLst>
                  <a:ext uri="{FF2B5EF4-FFF2-40B4-BE49-F238E27FC236}">
                    <a16:creationId xmlns:a16="http://schemas.microsoft.com/office/drawing/2014/main" id="{AB03EEC1-BCD7-4847-84B2-FAE74E012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30850" y="3391317"/>
                <a:ext cx="3137349" cy="4433466"/>
              </a:xfrm>
              <a:prstGeom prst="rect">
                <a:avLst/>
              </a:prstGeom>
            </p:spPr>
          </p:pic>
        </p:grpSp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5F51DE7E-04CF-422A-9E84-D167F4B21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58806" y="5586775"/>
              <a:ext cx="4967987" cy="2542450"/>
            </a:xfrm>
            <a:prstGeom prst="rect">
              <a:avLst/>
            </a:prstGeom>
          </p:spPr>
        </p:pic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id="{14FF687C-8F0C-4B70-A4B1-AAAB5609E963}"/>
              </a:ext>
            </a:extLst>
          </p:cNvPr>
          <p:cNvSpPr/>
          <p:nvPr/>
        </p:nvSpPr>
        <p:spPr>
          <a:xfrm>
            <a:off x="0" y="-181199"/>
            <a:ext cx="18288000" cy="171795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AD51FE5-CA15-4727-B646-DCCAF4D584C8}"/>
              </a:ext>
            </a:extLst>
          </p:cNvPr>
          <p:cNvSpPr txBox="1"/>
          <p:nvPr/>
        </p:nvSpPr>
        <p:spPr>
          <a:xfrm>
            <a:off x="308155" y="1904021"/>
            <a:ext cx="1696048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6600" dirty="0"/>
              <a:t>2. Yoga -  “união com o deus </a:t>
            </a:r>
            <a:r>
              <a:rPr lang="pt-BR" sz="6600" dirty="0" err="1"/>
              <a:t>Brâman</a:t>
            </a:r>
            <a:r>
              <a:rPr lang="pt-BR" sz="6600" dirty="0"/>
              <a:t>” (Om)</a:t>
            </a:r>
          </a:p>
          <a:p>
            <a:pPr algn="just"/>
            <a:endParaRPr lang="pt-BR" sz="6600" dirty="0"/>
          </a:p>
          <a:p>
            <a:pPr marL="857250" indent="-857250" algn="just">
              <a:buFontTx/>
              <a:buChar char="-"/>
            </a:pPr>
            <a:r>
              <a:rPr lang="pt-BR" sz="6600" dirty="0"/>
              <a:t>associada ao hinduísmo</a:t>
            </a:r>
          </a:p>
          <a:p>
            <a:pPr marL="857250" indent="-857250" algn="just">
              <a:buFontTx/>
              <a:buChar char="-"/>
            </a:pPr>
            <a:r>
              <a:rPr lang="pt-BR" sz="6600" dirty="0"/>
              <a:t>Despertar do “terceiro olho” e contato com deus Shiva (“deus destruidor” – trad. hindu)</a:t>
            </a:r>
          </a:p>
          <a:p>
            <a:pPr marL="857250" indent="-857250" algn="just">
              <a:buFontTx/>
              <a:buChar char="-"/>
            </a:pPr>
            <a:r>
              <a:rPr lang="pt-BR" sz="6600" dirty="0"/>
              <a:t>Meditação esotérica x Meditação cristã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754D952-4BAD-4C53-9334-7DEAD4771DAE}"/>
              </a:ext>
            </a:extLst>
          </p:cNvPr>
          <p:cNvSpPr txBox="1"/>
          <p:nvPr/>
        </p:nvSpPr>
        <p:spPr>
          <a:xfrm>
            <a:off x="648644" y="117263"/>
            <a:ext cx="15231435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Falsas doutrinas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B2DA716-2250-4EE1-9D9C-737210D429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1283" y="8905848"/>
            <a:ext cx="4185117" cy="418511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1DCBDA2-4CD8-451A-B62E-67274419C5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65577" y="8904878"/>
            <a:ext cx="2922960" cy="404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7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308155" y="3571848"/>
            <a:ext cx="18288000" cy="10668000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 dirty="0"/>
          </a:p>
        </p:txBody>
      </p:sp>
      <p:sp>
        <p:nvSpPr>
          <p:cNvPr id="16" name="Retângulo 15"/>
          <p:cNvSpPr/>
          <p:nvPr/>
        </p:nvSpPr>
        <p:spPr>
          <a:xfrm>
            <a:off x="-1258243" y="2293658"/>
            <a:ext cx="648645" cy="25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DF02759F-410A-44DA-BCA2-25AC090A20A8}"/>
              </a:ext>
            </a:extLst>
          </p:cNvPr>
          <p:cNvGrpSpPr/>
          <p:nvPr/>
        </p:nvGrpSpPr>
        <p:grpSpPr>
          <a:xfrm>
            <a:off x="12226066" y="12064531"/>
            <a:ext cx="5616462" cy="1219187"/>
            <a:chOff x="2058806" y="5195668"/>
            <a:chExt cx="15315827" cy="3324666"/>
          </a:xfrm>
        </p:grpSpPr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3D9471F5-173B-4981-A31A-95D89F2FFDEB}"/>
                </a:ext>
              </a:extLst>
            </p:cNvPr>
            <p:cNvGrpSpPr/>
            <p:nvPr/>
          </p:nvGrpSpPr>
          <p:grpSpPr>
            <a:xfrm>
              <a:off x="7655266" y="5195668"/>
              <a:ext cx="9719367" cy="3324666"/>
              <a:chOff x="7930850" y="3391317"/>
              <a:chExt cx="12960844" cy="4433466"/>
            </a:xfrm>
          </p:grpSpPr>
          <p:pic>
            <p:nvPicPr>
              <p:cNvPr id="23" name="Imagem 22">
                <a:extLst>
                  <a:ext uri="{FF2B5EF4-FFF2-40B4-BE49-F238E27FC236}">
                    <a16:creationId xmlns:a16="http://schemas.microsoft.com/office/drawing/2014/main" id="{C6C05C28-89A3-4CCF-9A09-4EE1443189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06272" y="3391317"/>
                <a:ext cx="8985422" cy="4433466"/>
              </a:xfrm>
              <a:prstGeom prst="rect">
                <a:avLst/>
              </a:prstGeom>
            </p:spPr>
          </p:pic>
          <p:pic>
            <p:nvPicPr>
              <p:cNvPr id="24" name="Imagem 23">
                <a:extLst>
                  <a:ext uri="{FF2B5EF4-FFF2-40B4-BE49-F238E27FC236}">
                    <a16:creationId xmlns:a16="http://schemas.microsoft.com/office/drawing/2014/main" id="{AB03EEC1-BCD7-4847-84B2-FAE74E012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30850" y="3391317"/>
                <a:ext cx="3137349" cy="4433466"/>
              </a:xfrm>
              <a:prstGeom prst="rect">
                <a:avLst/>
              </a:prstGeom>
            </p:spPr>
          </p:pic>
        </p:grpSp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5F51DE7E-04CF-422A-9E84-D167F4B21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58806" y="5586775"/>
              <a:ext cx="4967987" cy="2542450"/>
            </a:xfrm>
            <a:prstGeom prst="rect">
              <a:avLst/>
            </a:prstGeom>
          </p:spPr>
        </p:pic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id="{14FF687C-8F0C-4B70-A4B1-AAAB5609E963}"/>
              </a:ext>
            </a:extLst>
          </p:cNvPr>
          <p:cNvSpPr/>
          <p:nvPr/>
        </p:nvSpPr>
        <p:spPr>
          <a:xfrm>
            <a:off x="0" y="-181199"/>
            <a:ext cx="18288000" cy="171795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AD51FE5-CA15-4727-B646-DCCAF4D584C8}"/>
              </a:ext>
            </a:extLst>
          </p:cNvPr>
          <p:cNvSpPr txBox="1"/>
          <p:nvPr/>
        </p:nvSpPr>
        <p:spPr>
          <a:xfrm>
            <a:off x="308155" y="1904021"/>
            <a:ext cx="169604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6600" dirty="0"/>
              <a:t>Meditação cristã: reflexão sobre as verdades de Deus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754D952-4BAD-4C53-9334-7DEAD4771DAE}"/>
              </a:ext>
            </a:extLst>
          </p:cNvPr>
          <p:cNvSpPr txBox="1"/>
          <p:nvPr/>
        </p:nvSpPr>
        <p:spPr>
          <a:xfrm>
            <a:off x="648644" y="117263"/>
            <a:ext cx="15231435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Falsas doutrinas</a:t>
            </a:r>
          </a:p>
        </p:txBody>
      </p:sp>
      <p:sp>
        <p:nvSpPr>
          <p:cNvPr id="6" name="AutoShape 4" descr="Resultado de imagem para meditaÃ§Ã£o cristÃ£">
            <a:extLst>
              <a:ext uri="{FF2B5EF4-FFF2-40B4-BE49-F238E27FC236}">
                <a16:creationId xmlns:a16="http://schemas.microsoft.com/office/drawing/2014/main" id="{55D5E58D-E381-42B0-B071-C7D927DECC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E6E4A75-17C3-49BC-87FA-82CEA4972C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572" y="4827189"/>
            <a:ext cx="7950612" cy="535865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BBC67BA-7700-4CF4-874B-7D98B3E839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8195" y="5948642"/>
            <a:ext cx="8045767" cy="535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4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-428479"/>
            <a:ext cx="18288000" cy="13716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411481" y="1720253"/>
            <a:ext cx="17145000" cy="100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7200" dirty="0"/>
              <a:t>Pois existem os que são chamados de ‘deuses’, tanto no céu como na terra, como também existem muitos ‘deuses’ e muitos ‘senhores’. </a:t>
            </a:r>
            <a:r>
              <a:rPr lang="pt-BR" sz="7200" b="1" dirty="0"/>
              <a:t>Porém para nós existe somente um Deus, o Pai e Criador de todas as coisas, para quem vivemos. E existe somente um Senhor, que é Jesus Cristo, por meio de quem todas as coisas foram criadas e por meio de quem nós existimos.</a:t>
            </a:r>
          </a:p>
        </p:txBody>
      </p:sp>
      <p:sp>
        <p:nvSpPr>
          <p:cNvPr id="12" name="TextBox 10"/>
          <p:cNvSpPr txBox="1"/>
          <p:nvPr/>
        </p:nvSpPr>
        <p:spPr>
          <a:xfrm>
            <a:off x="4206240" y="11925890"/>
            <a:ext cx="71090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spc="-112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1 Co 8.5-6</a:t>
            </a:r>
            <a:endParaRPr lang="en-US" sz="6000" spc="-112" dirty="0"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3656" y="0"/>
            <a:ext cx="1796104" cy="169775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3100912-C635-4BFB-8826-2BADDA063D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61372" y="11853295"/>
            <a:ext cx="6008914" cy="156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37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648644" y="4242569"/>
            <a:ext cx="18288000" cy="10668000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 dirty="0"/>
          </a:p>
        </p:txBody>
      </p:sp>
      <p:sp>
        <p:nvSpPr>
          <p:cNvPr id="16" name="Retângulo 15"/>
          <p:cNvSpPr/>
          <p:nvPr/>
        </p:nvSpPr>
        <p:spPr>
          <a:xfrm>
            <a:off x="-1258243" y="2293658"/>
            <a:ext cx="648645" cy="25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DF02759F-410A-44DA-BCA2-25AC090A20A8}"/>
              </a:ext>
            </a:extLst>
          </p:cNvPr>
          <p:cNvGrpSpPr/>
          <p:nvPr/>
        </p:nvGrpSpPr>
        <p:grpSpPr>
          <a:xfrm>
            <a:off x="12226066" y="12064531"/>
            <a:ext cx="5616462" cy="1219187"/>
            <a:chOff x="2058806" y="5195668"/>
            <a:chExt cx="15315827" cy="3324666"/>
          </a:xfrm>
        </p:grpSpPr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3D9471F5-173B-4981-A31A-95D89F2FFDEB}"/>
                </a:ext>
              </a:extLst>
            </p:cNvPr>
            <p:cNvGrpSpPr/>
            <p:nvPr/>
          </p:nvGrpSpPr>
          <p:grpSpPr>
            <a:xfrm>
              <a:off x="7655266" y="5195668"/>
              <a:ext cx="9719367" cy="3324666"/>
              <a:chOff x="7930850" y="3391317"/>
              <a:chExt cx="12960844" cy="4433466"/>
            </a:xfrm>
          </p:grpSpPr>
          <p:pic>
            <p:nvPicPr>
              <p:cNvPr id="23" name="Imagem 22">
                <a:extLst>
                  <a:ext uri="{FF2B5EF4-FFF2-40B4-BE49-F238E27FC236}">
                    <a16:creationId xmlns:a16="http://schemas.microsoft.com/office/drawing/2014/main" id="{C6C05C28-89A3-4CCF-9A09-4EE1443189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06272" y="3391317"/>
                <a:ext cx="8985422" cy="4433466"/>
              </a:xfrm>
              <a:prstGeom prst="rect">
                <a:avLst/>
              </a:prstGeom>
            </p:spPr>
          </p:pic>
          <p:pic>
            <p:nvPicPr>
              <p:cNvPr id="24" name="Imagem 23">
                <a:extLst>
                  <a:ext uri="{FF2B5EF4-FFF2-40B4-BE49-F238E27FC236}">
                    <a16:creationId xmlns:a16="http://schemas.microsoft.com/office/drawing/2014/main" id="{AB03EEC1-BCD7-4847-84B2-FAE74E012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30850" y="3391317"/>
                <a:ext cx="3137349" cy="4433466"/>
              </a:xfrm>
              <a:prstGeom prst="rect">
                <a:avLst/>
              </a:prstGeom>
            </p:spPr>
          </p:pic>
        </p:grpSp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5F51DE7E-04CF-422A-9E84-D167F4B21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58806" y="5586775"/>
              <a:ext cx="4967987" cy="2542450"/>
            </a:xfrm>
            <a:prstGeom prst="rect">
              <a:avLst/>
            </a:prstGeom>
          </p:spPr>
        </p:pic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id="{14FF687C-8F0C-4B70-A4B1-AAAB5609E963}"/>
              </a:ext>
            </a:extLst>
          </p:cNvPr>
          <p:cNvSpPr/>
          <p:nvPr/>
        </p:nvSpPr>
        <p:spPr>
          <a:xfrm>
            <a:off x="0" y="0"/>
            <a:ext cx="18288000" cy="171795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66B52CCC-2249-4F7C-8329-F007E109A70E}"/>
              </a:ext>
            </a:extLst>
          </p:cNvPr>
          <p:cNvSpPr txBox="1"/>
          <p:nvPr/>
        </p:nvSpPr>
        <p:spPr>
          <a:xfrm>
            <a:off x="648644" y="117263"/>
            <a:ext cx="15231435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Consumo e consumismo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AD51FE5-CA15-4727-B646-DCCAF4D584C8}"/>
              </a:ext>
            </a:extLst>
          </p:cNvPr>
          <p:cNvSpPr txBox="1"/>
          <p:nvPr/>
        </p:nvSpPr>
        <p:spPr>
          <a:xfrm>
            <a:off x="451211" y="2948010"/>
            <a:ext cx="1696048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8800" dirty="0"/>
              <a:t>Como você realiza as suas escolhas?</a:t>
            </a:r>
          </a:p>
          <a:p>
            <a:pPr algn="just"/>
            <a:endParaRPr lang="pt-BR" sz="8800" dirty="0"/>
          </a:p>
          <a:p>
            <a:pPr algn="just"/>
            <a:r>
              <a:rPr lang="pt-BR" sz="8800" dirty="0"/>
              <a:t>O que vale mais, realizar um sonho ou saciar uma vontade aleatória?</a:t>
            </a:r>
          </a:p>
          <a:p>
            <a:pPr algn="just"/>
            <a:endParaRPr lang="pt-BR" sz="8800" dirty="0"/>
          </a:p>
        </p:txBody>
      </p:sp>
    </p:spTree>
    <p:extLst>
      <p:ext uri="{BB962C8B-B14F-4D97-AF65-F5344CB8AC3E}">
        <p14:creationId xmlns:p14="http://schemas.microsoft.com/office/powerpoint/2010/main" val="118538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648644" y="4242569"/>
            <a:ext cx="18288000" cy="10668000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 dirty="0"/>
          </a:p>
        </p:txBody>
      </p:sp>
      <p:sp>
        <p:nvSpPr>
          <p:cNvPr id="16" name="Retângulo 15"/>
          <p:cNvSpPr/>
          <p:nvPr/>
        </p:nvSpPr>
        <p:spPr>
          <a:xfrm>
            <a:off x="-1258243" y="2293658"/>
            <a:ext cx="648645" cy="25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DF02759F-410A-44DA-BCA2-25AC090A20A8}"/>
              </a:ext>
            </a:extLst>
          </p:cNvPr>
          <p:cNvGrpSpPr/>
          <p:nvPr/>
        </p:nvGrpSpPr>
        <p:grpSpPr>
          <a:xfrm>
            <a:off x="12226066" y="12064531"/>
            <a:ext cx="5616462" cy="1219187"/>
            <a:chOff x="2058806" y="5195668"/>
            <a:chExt cx="15315827" cy="3324666"/>
          </a:xfrm>
        </p:grpSpPr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3D9471F5-173B-4981-A31A-95D89F2FFDEB}"/>
                </a:ext>
              </a:extLst>
            </p:cNvPr>
            <p:cNvGrpSpPr/>
            <p:nvPr/>
          </p:nvGrpSpPr>
          <p:grpSpPr>
            <a:xfrm>
              <a:off x="7655266" y="5195668"/>
              <a:ext cx="9719367" cy="3324666"/>
              <a:chOff x="7930850" y="3391317"/>
              <a:chExt cx="12960844" cy="4433466"/>
            </a:xfrm>
          </p:grpSpPr>
          <p:pic>
            <p:nvPicPr>
              <p:cNvPr id="23" name="Imagem 22">
                <a:extLst>
                  <a:ext uri="{FF2B5EF4-FFF2-40B4-BE49-F238E27FC236}">
                    <a16:creationId xmlns:a16="http://schemas.microsoft.com/office/drawing/2014/main" id="{C6C05C28-89A3-4CCF-9A09-4EE1443189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06272" y="3391317"/>
                <a:ext cx="8985422" cy="4433466"/>
              </a:xfrm>
              <a:prstGeom prst="rect">
                <a:avLst/>
              </a:prstGeom>
            </p:spPr>
          </p:pic>
          <p:pic>
            <p:nvPicPr>
              <p:cNvPr id="24" name="Imagem 23">
                <a:extLst>
                  <a:ext uri="{FF2B5EF4-FFF2-40B4-BE49-F238E27FC236}">
                    <a16:creationId xmlns:a16="http://schemas.microsoft.com/office/drawing/2014/main" id="{AB03EEC1-BCD7-4847-84B2-FAE74E012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30850" y="3391317"/>
                <a:ext cx="3137349" cy="4433466"/>
              </a:xfrm>
              <a:prstGeom prst="rect">
                <a:avLst/>
              </a:prstGeom>
            </p:spPr>
          </p:pic>
        </p:grpSp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5F51DE7E-04CF-422A-9E84-D167F4B21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58806" y="5586775"/>
              <a:ext cx="4967987" cy="2542450"/>
            </a:xfrm>
            <a:prstGeom prst="rect">
              <a:avLst/>
            </a:prstGeom>
          </p:spPr>
        </p:pic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id="{14FF687C-8F0C-4B70-A4B1-AAAB5609E963}"/>
              </a:ext>
            </a:extLst>
          </p:cNvPr>
          <p:cNvSpPr/>
          <p:nvPr/>
        </p:nvSpPr>
        <p:spPr>
          <a:xfrm>
            <a:off x="0" y="0"/>
            <a:ext cx="18288000" cy="171795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66B52CCC-2249-4F7C-8329-F007E109A70E}"/>
              </a:ext>
            </a:extLst>
          </p:cNvPr>
          <p:cNvSpPr txBox="1"/>
          <p:nvPr/>
        </p:nvSpPr>
        <p:spPr>
          <a:xfrm>
            <a:off x="648644" y="117263"/>
            <a:ext cx="15231435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Consumo e consumismo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AD51FE5-CA15-4727-B646-DCCAF4D584C8}"/>
              </a:ext>
            </a:extLst>
          </p:cNvPr>
          <p:cNvSpPr txBox="1"/>
          <p:nvPr/>
        </p:nvSpPr>
        <p:spPr>
          <a:xfrm>
            <a:off x="663755" y="1943018"/>
            <a:ext cx="16960489" cy="11418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7200" dirty="0"/>
              <a:t>O pecado também corrompeu as relações de consumo:</a:t>
            </a:r>
          </a:p>
          <a:p>
            <a:pPr algn="just"/>
            <a:endParaRPr lang="pt-BR" sz="7200" dirty="0"/>
          </a:p>
          <a:p>
            <a:pPr marL="1143000" indent="-1143000" algn="just">
              <a:buFont typeface="Arial" panose="020B0604020202020204" pitchFamily="34" charset="0"/>
              <a:buChar char="•"/>
            </a:pPr>
            <a:r>
              <a:rPr lang="pt-BR" sz="7200" dirty="0"/>
              <a:t>Mão de obra escrava / </a:t>
            </a:r>
            <a:r>
              <a:rPr lang="pt-BR" sz="7200" dirty="0" err="1"/>
              <a:t>semi-escrava</a:t>
            </a:r>
            <a:endParaRPr lang="pt-BR" sz="7200" dirty="0"/>
          </a:p>
          <a:p>
            <a:pPr marL="1143000" indent="-1143000" algn="just">
              <a:buFont typeface="Arial" panose="020B0604020202020204" pitchFamily="34" charset="0"/>
              <a:buChar char="•"/>
            </a:pPr>
            <a:r>
              <a:rPr lang="pt-BR" sz="7200" dirty="0"/>
              <a:t>Propaganda enganosa</a:t>
            </a:r>
          </a:p>
          <a:p>
            <a:pPr marL="1143000" indent="-1143000" algn="just">
              <a:buFont typeface="Arial" panose="020B0604020202020204" pitchFamily="34" charset="0"/>
              <a:buChar char="•"/>
            </a:pPr>
            <a:r>
              <a:rPr lang="pt-BR" sz="7200" dirty="0"/>
              <a:t>Preço justo substituído pela oferta/demanda</a:t>
            </a:r>
          </a:p>
          <a:p>
            <a:pPr marL="1143000" indent="-1143000" algn="just">
              <a:buFont typeface="Arial" panose="020B0604020202020204" pitchFamily="34" charset="0"/>
              <a:buChar char="•"/>
            </a:pPr>
            <a:r>
              <a:rPr lang="pt-BR" sz="7200" dirty="0"/>
              <a:t>Oferta de produtos e serviços de má qualidade, lesando o consumidor.</a:t>
            </a:r>
          </a:p>
          <a:p>
            <a:pPr algn="just"/>
            <a:endParaRPr lang="pt-BR" sz="8800" dirty="0"/>
          </a:p>
        </p:txBody>
      </p:sp>
    </p:spTree>
    <p:extLst>
      <p:ext uri="{BB962C8B-B14F-4D97-AF65-F5344CB8AC3E}">
        <p14:creationId xmlns:p14="http://schemas.microsoft.com/office/powerpoint/2010/main" val="195974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648644" y="4242569"/>
            <a:ext cx="18288000" cy="10668000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 dirty="0"/>
          </a:p>
        </p:txBody>
      </p:sp>
      <p:sp>
        <p:nvSpPr>
          <p:cNvPr id="16" name="Retângulo 15"/>
          <p:cNvSpPr/>
          <p:nvPr/>
        </p:nvSpPr>
        <p:spPr>
          <a:xfrm>
            <a:off x="-1258243" y="2293658"/>
            <a:ext cx="648645" cy="25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DF02759F-410A-44DA-BCA2-25AC090A20A8}"/>
              </a:ext>
            </a:extLst>
          </p:cNvPr>
          <p:cNvGrpSpPr/>
          <p:nvPr/>
        </p:nvGrpSpPr>
        <p:grpSpPr>
          <a:xfrm>
            <a:off x="12226066" y="12064531"/>
            <a:ext cx="5616462" cy="1219187"/>
            <a:chOff x="2058806" y="5195668"/>
            <a:chExt cx="15315827" cy="3324666"/>
          </a:xfrm>
        </p:grpSpPr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3D9471F5-173B-4981-A31A-95D89F2FFDEB}"/>
                </a:ext>
              </a:extLst>
            </p:cNvPr>
            <p:cNvGrpSpPr/>
            <p:nvPr/>
          </p:nvGrpSpPr>
          <p:grpSpPr>
            <a:xfrm>
              <a:off x="7655266" y="5195668"/>
              <a:ext cx="9719367" cy="3324666"/>
              <a:chOff x="7930850" y="3391317"/>
              <a:chExt cx="12960844" cy="4433466"/>
            </a:xfrm>
          </p:grpSpPr>
          <p:pic>
            <p:nvPicPr>
              <p:cNvPr id="23" name="Imagem 22">
                <a:extLst>
                  <a:ext uri="{FF2B5EF4-FFF2-40B4-BE49-F238E27FC236}">
                    <a16:creationId xmlns:a16="http://schemas.microsoft.com/office/drawing/2014/main" id="{C6C05C28-89A3-4CCF-9A09-4EE1443189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06272" y="3391317"/>
                <a:ext cx="8985422" cy="4433466"/>
              </a:xfrm>
              <a:prstGeom prst="rect">
                <a:avLst/>
              </a:prstGeom>
            </p:spPr>
          </p:pic>
          <p:pic>
            <p:nvPicPr>
              <p:cNvPr id="24" name="Imagem 23">
                <a:extLst>
                  <a:ext uri="{FF2B5EF4-FFF2-40B4-BE49-F238E27FC236}">
                    <a16:creationId xmlns:a16="http://schemas.microsoft.com/office/drawing/2014/main" id="{AB03EEC1-BCD7-4847-84B2-FAE74E012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30850" y="3391317"/>
                <a:ext cx="3137349" cy="4433466"/>
              </a:xfrm>
              <a:prstGeom prst="rect">
                <a:avLst/>
              </a:prstGeom>
            </p:spPr>
          </p:pic>
        </p:grpSp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5F51DE7E-04CF-422A-9E84-D167F4B21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58806" y="5586775"/>
              <a:ext cx="4967987" cy="2542450"/>
            </a:xfrm>
            <a:prstGeom prst="rect">
              <a:avLst/>
            </a:prstGeom>
          </p:spPr>
        </p:pic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id="{14FF687C-8F0C-4B70-A4B1-AAAB5609E963}"/>
              </a:ext>
            </a:extLst>
          </p:cNvPr>
          <p:cNvSpPr/>
          <p:nvPr/>
        </p:nvSpPr>
        <p:spPr>
          <a:xfrm>
            <a:off x="0" y="0"/>
            <a:ext cx="18288000" cy="171795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66B52CCC-2249-4F7C-8329-F007E109A70E}"/>
              </a:ext>
            </a:extLst>
          </p:cNvPr>
          <p:cNvSpPr txBox="1"/>
          <p:nvPr/>
        </p:nvSpPr>
        <p:spPr>
          <a:xfrm>
            <a:off x="648644" y="117263"/>
            <a:ext cx="15231435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Consumo e consumismo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AD51FE5-CA15-4727-B646-DCCAF4D584C8}"/>
              </a:ext>
            </a:extLst>
          </p:cNvPr>
          <p:cNvSpPr txBox="1"/>
          <p:nvPr/>
        </p:nvSpPr>
        <p:spPr>
          <a:xfrm>
            <a:off x="663755" y="1943018"/>
            <a:ext cx="16960489" cy="12526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7200" dirty="0"/>
              <a:t>A ganância é uma forma de idolatria porque põe um aspecto da criação no lugar do Criador. </a:t>
            </a:r>
          </a:p>
          <a:p>
            <a:pPr algn="just"/>
            <a:endParaRPr lang="pt-BR" sz="7200" dirty="0"/>
          </a:p>
          <a:p>
            <a:pPr algn="just"/>
            <a:r>
              <a:rPr lang="pt-BR" sz="7200" dirty="0"/>
              <a:t>Mas o risco do fornecedor desonesto não é o único problema. </a:t>
            </a:r>
          </a:p>
          <a:p>
            <a:pPr algn="just"/>
            <a:endParaRPr lang="pt-BR" sz="7200" dirty="0"/>
          </a:p>
          <a:p>
            <a:pPr algn="just"/>
            <a:r>
              <a:rPr lang="pt-BR" sz="7200" dirty="0"/>
              <a:t>O consumismo tem levado ao endividamento, isolamento social, depressão e casamentos arruinados.</a:t>
            </a:r>
          </a:p>
          <a:p>
            <a:pPr algn="just"/>
            <a:endParaRPr lang="pt-BR" sz="8800" dirty="0"/>
          </a:p>
        </p:txBody>
      </p:sp>
    </p:spTree>
    <p:extLst>
      <p:ext uri="{BB962C8B-B14F-4D97-AF65-F5344CB8AC3E}">
        <p14:creationId xmlns:p14="http://schemas.microsoft.com/office/powerpoint/2010/main" val="115075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648644" y="4242569"/>
            <a:ext cx="18288000" cy="10668000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 dirty="0"/>
          </a:p>
        </p:txBody>
      </p:sp>
      <p:sp>
        <p:nvSpPr>
          <p:cNvPr id="16" name="Retângulo 15"/>
          <p:cNvSpPr/>
          <p:nvPr/>
        </p:nvSpPr>
        <p:spPr>
          <a:xfrm>
            <a:off x="-1258243" y="2293658"/>
            <a:ext cx="648645" cy="25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DF02759F-410A-44DA-BCA2-25AC090A20A8}"/>
              </a:ext>
            </a:extLst>
          </p:cNvPr>
          <p:cNvGrpSpPr/>
          <p:nvPr/>
        </p:nvGrpSpPr>
        <p:grpSpPr>
          <a:xfrm>
            <a:off x="12226066" y="12064531"/>
            <a:ext cx="5616462" cy="1219187"/>
            <a:chOff x="2058806" y="5195668"/>
            <a:chExt cx="15315827" cy="3324666"/>
          </a:xfrm>
        </p:grpSpPr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3D9471F5-173B-4981-A31A-95D89F2FFDEB}"/>
                </a:ext>
              </a:extLst>
            </p:cNvPr>
            <p:cNvGrpSpPr/>
            <p:nvPr/>
          </p:nvGrpSpPr>
          <p:grpSpPr>
            <a:xfrm>
              <a:off x="7655266" y="5195668"/>
              <a:ext cx="9719367" cy="3324666"/>
              <a:chOff x="7930850" y="3391317"/>
              <a:chExt cx="12960844" cy="4433466"/>
            </a:xfrm>
          </p:grpSpPr>
          <p:pic>
            <p:nvPicPr>
              <p:cNvPr id="23" name="Imagem 22">
                <a:extLst>
                  <a:ext uri="{FF2B5EF4-FFF2-40B4-BE49-F238E27FC236}">
                    <a16:creationId xmlns:a16="http://schemas.microsoft.com/office/drawing/2014/main" id="{C6C05C28-89A3-4CCF-9A09-4EE1443189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06272" y="3391317"/>
                <a:ext cx="8985422" cy="4433466"/>
              </a:xfrm>
              <a:prstGeom prst="rect">
                <a:avLst/>
              </a:prstGeom>
            </p:spPr>
          </p:pic>
          <p:pic>
            <p:nvPicPr>
              <p:cNvPr id="24" name="Imagem 23">
                <a:extLst>
                  <a:ext uri="{FF2B5EF4-FFF2-40B4-BE49-F238E27FC236}">
                    <a16:creationId xmlns:a16="http://schemas.microsoft.com/office/drawing/2014/main" id="{AB03EEC1-BCD7-4847-84B2-FAE74E012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30850" y="3391317"/>
                <a:ext cx="3137349" cy="4433466"/>
              </a:xfrm>
              <a:prstGeom prst="rect">
                <a:avLst/>
              </a:prstGeom>
            </p:spPr>
          </p:pic>
        </p:grpSp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5F51DE7E-04CF-422A-9E84-D167F4B21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58806" y="5586775"/>
              <a:ext cx="4967987" cy="2542450"/>
            </a:xfrm>
            <a:prstGeom prst="rect">
              <a:avLst/>
            </a:prstGeom>
          </p:spPr>
        </p:pic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id="{14FF687C-8F0C-4B70-A4B1-AAAB5609E963}"/>
              </a:ext>
            </a:extLst>
          </p:cNvPr>
          <p:cNvSpPr/>
          <p:nvPr/>
        </p:nvSpPr>
        <p:spPr>
          <a:xfrm>
            <a:off x="0" y="0"/>
            <a:ext cx="18288000" cy="171795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66B52CCC-2249-4F7C-8329-F007E109A70E}"/>
              </a:ext>
            </a:extLst>
          </p:cNvPr>
          <p:cNvSpPr txBox="1"/>
          <p:nvPr/>
        </p:nvSpPr>
        <p:spPr>
          <a:xfrm>
            <a:off x="648644" y="117263"/>
            <a:ext cx="15231435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Consumo e consumismo</a:t>
            </a:r>
          </a:p>
        </p:txBody>
      </p:sp>
      <p:pic>
        <p:nvPicPr>
          <p:cNvPr id="3074" name="Picture 2" descr="Resultado de imagem para consumismo">
            <a:extLst>
              <a:ext uri="{FF2B5EF4-FFF2-40B4-BE49-F238E27FC236}">
                <a16:creationId xmlns:a16="http://schemas.microsoft.com/office/drawing/2014/main" id="{99CD98F4-6AB7-4FEF-A311-1E67FB424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770" y="1925782"/>
            <a:ext cx="9762721" cy="1135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493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648644" y="4242569"/>
            <a:ext cx="18288000" cy="10668000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 dirty="0"/>
          </a:p>
        </p:txBody>
      </p:sp>
      <p:sp>
        <p:nvSpPr>
          <p:cNvPr id="16" name="Retângulo 15"/>
          <p:cNvSpPr/>
          <p:nvPr/>
        </p:nvSpPr>
        <p:spPr>
          <a:xfrm>
            <a:off x="-1258243" y="2293658"/>
            <a:ext cx="648645" cy="25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DF02759F-410A-44DA-BCA2-25AC090A20A8}"/>
              </a:ext>
            </a:extLst>
          </p:cNvPr>
          <p:cNvGrpSpPr/>
          <p:nvPr/>
        </p:nvGrpSpPr>
        <p:grpSpPr>
          <a:xfrm>
            <a:off x="12226066" y="12064531"/>
            <a:ext cx="5616462" cy="1219187"/>
            <a:chOff x="2058806" y="5195668"/>
            <a:chExt cx="15315827" cy="3324666"/>
          </a:xfrm>
        </p:grpSpPr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3D9471F5-173B-4981-A31A-95D89F2FFDEB}"/>
                </a:ext>
              </a:extLst>
            </p:cNvPr>
            <p:cNvGrpSpPr/>
            <p:nvPr/>
          </p:nvGrpSpPr>
          <p:grpSpPr>
            <a:xfrm>
              <a:off x="7655266" y="5195668"/>
              <a:ext cx="9719367" cy="3324666"/>
              <a:chOff x="7930850" y="3391317"/>
              <a:chExt cx="12960844" cy="4433466"/>
            </a:xfrm>
          </p:grpSpPr>
          <p:pic>
            <p:nvPicPr>
              <p:cNvPr id="23" name="Imagem 22">
                <a:extLst>
                  <a:ext uri="{FF2B5EF4-FFF2-40B4-BE49-F238E27FC236}">
                    <a16:creationId xmlns:a16="http://schemas.microsoft.com/office/drawing/2014/main" id="{C6C05C28-89A3-4CCF-9A09-4EE1443189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06272" y="3391317"/>
                <a:ext cx="8985422" cy="4433466"/>
              </a:xfrm>
              <a:prstGeom prst="rect">
                <a:avLst/>
              </a:prstGeom>
            </p:spPr>
          </p:pic>
          <p:pic>
            <p:nvPicPr>
              <p:cNvPr id="24" name="Imagem 23">
                <a:extLst>
                  <a:ext uri="{FF2B5EF4-FFF2-40B4-BE49-F238E27FC236}">
                    <a16:creationId xmlns:a16="http://schemas.microsoft.com/office/drawing/2014/main" id="{AB03EEC1-BCD7-4847-84B2-FAE74E012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30850" y="3391317"/>
                <a:ext cx="3137349" cy="4433466"/>
              </a:xfrm>
              <a:prstGeom prst="rect">
                <a:avLst/>
              </a:prstGeom>
            </p:spPr>
          </p:pic>
        </p:grpSp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5F51DE7E-04CF-422A-9E84-D167F4B21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58806" y="5586775"/>
              <a:ext cx="4967987" cy="2542450"/>
            </a:xfrm>
            <a:prstGeom prst="rect">
              <a:avLst/>
            </a:prstGeom>
          </p:spPr>
        </p:pic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id="{14FF687C-8F0C-4B70-A4B1-AAAB5609E963}"/>
              </a:ext>
            </a:extLst>
          </p:cNvPr>
          <p:cNvSpPr/>
          <p:nvPr/>
        </p:nvSpPr>
        <p:spPr>
          <a:xfrm>
            <a:off x="0" y="0"/>
            <a:ext cx="18288000" cy="171795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66B52CCC-2249-4F7C-8329-F007E109A70E}"/>
              </a:ext>
            </a:extLst>
          </p:cNvPr>
          <p:cNvSpPr txBox="1"/>
          <p:nvPr/>
        </p:nvSpPr>
        <p:spPr>
          <a:xfrm>
            <a:off x="648644" y="117263"/>
            <a:ext cx="15231435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Consumo e consumismo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AD51FE5-CA15-4727-B646-DCCAF4D584C8}"/>
              </a:ext>
            </a:extLst>
          </p:cNvPr>
          <p:cNvSpPr txBox="1"/>
          <p:nvPr/>
        </p:nvSpPr>
        <p:spPr>
          <a:xfrm>
            <a:off x="663755" y="1943018"/>
            <a:ext cx="16960489" cy="11418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7200" dirty="0"/>
              <a:t>O consumismo é um distúrbio de comportamento típico da nossa época.</a:t>
            </a:r>
          </a:p>
          <a:p>
            <a:pPr algn="just"/>
            <a:endParaRPr lang="pt-BR" sz="7200" dirty="0"/>
          </a:p>
          <a:p>
            <a:pPr algn="just"/>
            <a:r>
              <a:rPr lang="pt-BR" sz="7200" dirty="0"/>
              <a:t>Somos bombardeados com anúncios o tempo todo e querem nos convencer de que precisamos comprar produtos e serviços para sermos felizes.  “TER é SER”.</a:t>
            </a:r>
          </a:p>
          <a:p>
            <a:pPr algn="just"/>
            <a:endParaRPr lang="pt-BR" sz="7200" dirty="0"/>
          </a:p>
          <a:p>
            <a:pPr algn="just"/>
            <a:r>
              <a:rPr lang="pt-BR" sz="7200" dirty="0"/>
              <a:t>* Aparência (bulimia, anorexia, obesidade)</a:t>
            </a:r>
          </a:p>
          <a:p>
            <a:pPr algn="just"/>
            <a:endParaRPr lang="pt-BR" sz="8800" dirty="0"/>
          </a:p>
        </p:txBody>
      </p:sp>
    </p:spTree>
    <p:extLst>
      <p:ext uri="{BB962C8B-B14F-4D97-AF65-F5344CB8AC3E}">
        <p14:creationId xmlns:p14="http://schemas.microsoft.com/office/powerpoint/2010/main" val="232074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648644" y="4242569"/>
            <a:ext cx="18288000" cy="10668000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 dirty="0"/>
          </a:p>
        </p:txBody>
      </p:sp>
      <p:sp>
        <p:nvSpPr>
          <p:cNvPr id="16" name="Retângulo 15"/>
          <p:cNvSpPr/>
          <p:nvPr/>
        </p:nvSpPr>
        <p:spPr>
          <a:xfrm>
            <a:off x="-1258243" y="2293658"/>
            <a:ext cx="648645" cy="25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DF02759F-410A-44DA-BCA2-25AC090A20A8}"/>
              </a:ext>
            </a:extLst>
          </p:cNvPr>
          <p:cNvGrpSpPr/>
          <p:nvPr/>
        </p:nvGrpSpPr>
        <p:grpSpPr>
          <a:xfrm>
            <a:off x="12226066" y="12064531"/>
            <a:ext cx="5616462" cy="1219187"/>
            <a:chOff x="2058806" y="5195668"/>
            <a:chExt cx="15315827" cy="3324666"/>
          </a:xfrm>
        </p:grpSpPr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3D9471F5-173B-4981-A31A-95D89F2FFDEB}"/>
                </a:ext>
              </a:extLst>
            </p:cNvPr>
            <p:cNvGrpSpPr/>
            <p:nvPr/>
          </p:nvGrpSpPr>
          <p:grpSpPr>
            <a:xfrm>
              <a:off x="7655266" y="5195668"/>
              <a:ext cx="9719367" cy="3324666"/>
              <a:chOff x="7930850" y="3391317"/>
              <a:chExt cx="12960844" cy="4433466"/>
            </a:xfrm>
          </p:grpSpPr>
          <p:pic>
            <p:nvPicPr>
              <p:cNvPr id="23" name="Imagem 22">
                <a:extLst>
                  <a:ext uri="{FF2B5EF4-FFF2-40B4-BE49-F238E27FC236}">
                    <a16:creationId xmlns:a16="http://schemas.microsoft.com/office/drawing/2014/main" id="{C6C05C28-89A3-4CCF-9A09-4EE1443189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06272" y="3391317"/>
                <a:ext cx="8985422" cy="4433466"/>
              </a:xfrm>
              <a:prstGeom prst="rect">
                <a:avLst/>
              </a:prstGeom>
            </p:spPr>
          </p:pic>
          <p:pic>
            <p:nvPicPr>
              <p:cNvPr id="24" name="Imagem 23">
                <a:extLst>
                  <a:ext uri="{FF2B5EF4-FFF2-40B4-BE49-F238E27FC236}">
                    <a16:creationId xmlns:a16="http://schemas.microsoft.com/office/drawing/2014/main" id="{AB03EEC1-BCD7-4847-84B2-FAE74E012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30850" y="3391317"/>
                <a:ext cx="3137349" cy="4433466"/>
              </a:xfrm>
              <a:prstGeom prst="rect">
                <a:avLst/>
              </a:prstGeom>
            </p:spPr>
          </p:pic>
        </p:grpSp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5F51DE7E-04CF-422A-9E84-D167F4B21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58806" y="5586775"/>
              <a:ext cx="4967987" cy="2542450"/>
            </a:xfrm>
            <a:prstGeom prst="rect">
              <a:avLst/>
            </a:prstGeom>
          </p:spPr>
        </p:pic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id="{14FF687C-8F0C-4B70-A4B1-AAAB5609E963}"/>
              </a:ext>
            </a:extLst>
          </p:cNvPr>
          <p:cNvSpPr/>
          <p:nvPr/>
        </p:nvSpPr>
        <p:spPr>
          <a:xfrm>
            <a:off x="0" y="0"/>
            <a:ext cx="18288000" cy="171795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66B52CCC-2249-4F7C-8329-F007E109A70E}"/>
              </a:ext>
            </a:extLst>
          </p:cNvPr>
          <p:cNvSpPr txBox="1"/>
          <p:nvPr/>
        </p:nvSpPr>
        <p:spPr>
          <a:xfrm>
            <a:off x="648644" y="117263"/>
            <a:ext cx="15231435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Consumo e consumismo</a:t>
            </a:r>
          </a:p>
        </p:txBody>
      </p:sp>
      <p:pic>
        <p:nvPicPr>
          <p:cNvPr id="3076" name="Picture 4" descr="Resultado de imagem para fotos photoshop modelos">
            <a:extLst>
              <a:ext uri="{FF2B5EF4-FFF2-40B4-BE49-F238E27FC236}">
                <a16:creationId xmlns:a16="http://schemas.microsoft.com/office/drawing/2014/main" id="{83E703AE-AA35-4A7E-A819-343FAA0B2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3857625"/>
            <a:ext cx="13649325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416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648644" y="4242569"/>
            <a:ext cx="18288000" cy="10668000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 dirty="0"/>
          </a:p>
        </p:txBody>
      </p:sp>
      <p:sp>
        <p:nvSpPr>
          <p:cNvPr id="16" name="Retângulo 15"/>
          <p:cNvSpPr/>
          <p:nvPr/>
        </p:nvSpPr>
        <p:spPr>
          <a:xfrm>
            <a:off x="-1258243" y="2293658"/>
            <a:ext cx="648645" cy="25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DF02759F-410A-44DA-BCA2-25AC090A20A8}"/>
              </a:ext>
            </a:extLst>
          </p:cNvPr>
          <p:cNvGrpSpPr/>
          <p:nvPr/>
        </p:nvGrpSpPr>
        <p:grpSpPr>
          <a:xfrm>
            <a:off x="12226066" y="12064531"/>
            <a:ext cx="5616462" cy="1219187"/>
            <a:chOff x="2058806" y="5195668"/>
            <a:chExt cx="15315827" cy="3324666"/>
          </a:xfrm>
        </p:grpSpPr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3D9471F5-173B-4981-A31A-95D89F2FFDEB}"/>
                </a:ext>
              </a:extLst>
            </p:cNvPr>
            <p:cNvGrpSpPr/>
            <p:nvPr/>
          </p:nvGrpSpPr>
          <p:grpSpPr>
            <a:xfrm>
              <a:off x="7655266" y="5195668"/>
              <a:ext cx="9719367" cy="3324666"/>
              <a:chOff x="7930850" y="3391317"/>
              <a:chExt cx="12960844" cy="4433466"/>
            </a:xfrm>
          </p:grpSpPr>
          <p:pic>
            <p:nvPicPr>
              <p:cNvPr id="23" name="Imagem 22">
                <a:extLst>
                  <a:ext uri="{FF2B5EF4-FFF2-40B4-BE49-F238E27FC236}">
                    <a16:creationId xmlns:a16="http://schemas.microsoft.com/office/drawing/2014/main" id="{C6C05C28-89A3-4CCF-9A09-4EE1443189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06272" y="3391317"/>
                <a:ext cx="8985422" cy="4433466"/>
              </a:xfrm>
              <a:prstGeom prst="rect">
                <a:avLst/>
              </a:prstGeom>
            </p:spPr>
          </p:pic>
          <p:pic>
            <p:nvPicPr>
              <p:cNvPr id="24" name="Imagem 23">
                <a:extLst>
                  <a:ext uri="{FF2B5EF4-FFF2-40B4-BE49-F238E27FC236}">
                    <a16:creationId xmlns:a16="http://schemas.microsoft.com/office/drawing/2014/main" id="{AB03EEC1-BCD7-4847-84B2-FAE74E012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30850" y="3391317"/>
                <a:ext cx="3137349" cy="4433466"/>
              </a:xfrm>
              <a:prstGeom prst="rect">
                <a:avLst/>
              </a:prstGeom>
            </p:spPr>
          </p:pic>
        </p:grpSp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5F51DE7E-04CF-422A-9E84-D167F4B21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58806" y="5586775"/>
              <a:ext cx="4967987" cy="2542450"/>
            </a:xfrm>
            <a:prstGeom prst="rect">
              <a:avLst/>
            </a:prstGeom>
          </p:spPr>
        </p:pic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id="{14FF687C-8F0C-4B70-A4B1-AAAB5609E963}"/>
              </a:ext>
            </a:extLst>
          </p:cNvPr>
          <p:cNvSpPr/>
          <p:nvPr/>
        </p:nvSpPr>
        <p:spPr>
          <a:xfrm>
            <a:off x="0" y="0"/>
            <a:ext cx="18288000" cy="171795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66B52CCC-2249-4F7C-8329-F007E109A70E}"/>
              </a:ext>
            </a:extLst>
          </p:cNvPr>
          <p:cNvSpPr txBox="1"/>
          <p:nvPr/>
        </p:nvSpPr>
        <p:spPr>
          <a:xfrm>
            <a:off x="648644" y="117263"/>
            <a:ext cx="15231435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Consumo e consumismo</a:t>
            </a:r>
          </a:p>
        </p:txBody>
      </p:sp>
      <p:pic>
        <p:nvPicPr>
          <p:cNvPr id="1026" name="Picture 2" descr="Resultado de imagem para fotos photoshop modelos">
            <a:extLst>
              <a:ext uri="{FF2B5EF4-FFF2-40B4-BE49-F238E27FC236}">
                <a16:creationId xmlns:a16="http://schemas.microsoft.com/office/drawing/2014/main" id="{51C76958-B7FB-4014-8663-4DF983545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52" y="2138082"/>
            <a:ext cx="15271460" cy="992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5212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5631</TotalTime>
  <Words>1055</Words>
  <Application>Microsoft Office PowerPoint</Application>
  <PresentationFormat>Personalizar</PresentationFormat>
  <Paragraphs>201</Paragraphs>
  <Slides>26</Slides>
  <Notes>26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Montserrat 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EBD IPN 2018</dc:title>
  <dc:creator>Igreja Presbiteriana Nacional</dc:creator>
  <cp:lastModifiedBy>Camilla Lacerda da Natividade Marques</cp:lastModifiedBy>
  <cp:revision>220</cp:revision>
  <dcterms:created xsi:type="dcterms:W3CDTF">2016-03-02T16:16:57Z</dcterms:created>
  <dcterms:modified xsi:type="dcterms:W3CDTF">2018-04-14T22:43:37Z</dcterms:modified>
</cp:coreProperties>
</file>