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8"/>
  </p:notesMasterIdLst>
  <p:handoutMasterIdLst>
    <p:handoutMasterId r:id="rId9"/>
  </p:handoutMasterIdLst>
  <p:sldIdLst>
    <p:sldId id="305" r:id="rId2"/>
    <p:sldId id="335" r:id="rId3"/>
    <p:sldId id="351" r:id="rId4"/>
    <p:sldId id="342" r:id="rId5"/>
    <p:sldId id="352" r:id="rId6"/>
    <p:sldId id="313" r:id="rId7"/>
  </p:sldIdLst>
  <p:sldSz cx="1828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9D"/>
    <a:srgbClr val="F89C32"/>
    <a:srgbClr val="F7941E"/>
    <a:srgbClr val="B56727"/>
    <a:srgbClr val="A97B45"/>
    <a:srgbClr val="00A651"/>
    <a:srgbClr val="069542"/>
    <a:srgbClr val="F99B34"/>
    <a:srgbClr val="0087D1"/>
    <a:srgbClr val="7F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54795" autoAdjust="0"/>
  </p:normalViewPr>
  <p:slideViewPr>
    <p:cSldViewPr snapToGrid="0" snapToObjects="1" showGuides="1">
      <p:cViewPr varScale="1">
        <p:scale>
          <a:sx n="24" d="100"/>
          <a:sy n="24" d="100"/>
        </p:scale>
        <p:origin x="2333" y="77"/>
      </p:cViewPr>
      <p:guideLst>
        <p:guide orient="horz" pos="4320"/>
        <p:guide pos="57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  <a:p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1Ts 5.9: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'porque Deus não nos destinou para a ira, mas para alcançar a salvação mediante nosso Senhor Jesus Cristo, ' 1Tessalonicenses 5:9</a:t>
            </a:r>
          </a:p>
          <a:p>
            <a:endParaRPr lang="pt-BR" sz="600" b="1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pt-BR" sz="600" b="1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Gl</a:t>
            </a:r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3:1: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1Ó gálatas insensatos! Quem vos fascinou a vós outros, ante cujos olhos foi Jesus Cristo exposto como crucificado? </a:t>
            </a:r>
            <a:endParaRPr lang="pt-BR" sz="600" b="1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pt-BR" sz="600" b="1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pt-BR" sz="600" b="1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Tt</a:t>
            </a:r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3.4-7: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Quando, porém, se manifestou a benignidade de Deus, nosso Salvador, e o seu amor para com todos, 5não por obras de justiça praticadas por nós, mas segundo sua misericórdia, ele nos salvou mediante o lavar regenerador e renovador do Espírito Santo, 6que ele derramou sobre nós ricamente, por meio de Jesus Cristo, nosso Salvador, 7a fim de que, justificados por graça, nos tornemos seus herdeiros, segundo a esperança da vida eterna.</a:t>
            </a:r>
            <a:endParaRPr lang="pt-BR" sz="600" b="1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pt-BR" sz="600" b="1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Tito 1.2: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2na esperança da vida eterna que o Deus que não pode mentir prometeu antes dos tempos eternos </a:t>
            </a:r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Gl</a:t>
            </a:r>
            <a:r>
              <a:rPr lang="pt-BR" sz="1200" dirty="0"/>
              <a:t> 3.16 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'Ora, as promessas foram feitas a Abraão e ao seu descendente. Não diz: E aos descendentes, como se falando de muitos, porém como de um só: E ao teu descendente, que é Cristo. ' Gálatas 3:16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Is</a:t>
            </a:r>
            <a:r>
              <a:rPr lang="pt-BR" sz="1200" dirty="0"/>
              <a:t> 53.10-11: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10Todavia, ao 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agradou moê-lo, fazendo-o enfermar; quando der ele a sua alma como oferta pelo pecado, verá a sua posteridade e prolongará os seus dias; e a vontade do 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prosperará nas suas mãos. 11Ele verá o fruto do penoso trabalho de sua alma e ficará satisfeito; o meu Servo, o Justo, com o seu conhecimento, justificará a muitos, porque as iniquidades deles levará sobre si.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Is</a:t>
            </a:r>
            <a:r>
              <a:rPr lang="pt-BR" sz="1200" dirty="0"/>
              <a:t> 59.21.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a mim, esta é a minha aliança com eles, diz o 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 meu Espírito, que está sobre ti, e as minhas palavras, que pus na tua boca, não se apartarão dela, nem da de teus filhos, nem da dos filhos de teus filhos, não se apartarão desde agora e para todo o sempre, diz o 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dirty="0"/>
          </a:p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3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Gn</a:t>
            </a:r>
            <a:r>
              <a:rPr lang="pt-BR" sz="1200" dirty="0"/>
              <a:t> 3.15;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Is</a:t>
            </a:r>
            <a:r>
              <a:rPr lang="pt-BR" sz="1200" dirty="0"/>
              <a:t> 4.3-6: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 que os restantes de Sião e os que ficarem em Jerusalém serão chamados santos; todos os que estão inscritos em Jerusalém, para a vida, 4quando o Senhor lavar a imundícia das filhas de Sião e limpar Jerusalém da culpa do sangue do meio dela, com o Espírito de justiça e com o Espírito purificador. 5Criará o 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sobre todo o monte de Sião e sobre todas as suas assembleias, uma nuvem de dia e fumaça e resplendor de fogo chamejante de noite; porque sobre toda a glória se estenderá um dossel e um pavilhão, 6os quais serão para sombra contra o calor do dia e para refúgio e esconderijo contra a tempestade e a chuva.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1Jo 5.11-12: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11E o testemunho é este: que Deus nos deu a vida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eterna;Jo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3.36 e esta vida está no seu Filho. 12Aquele que tem o Filho tem a vida; aquele que não tem o Filho de Deus não tem a vida.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Jo</a:t>
            </a:r>
            <a:r>
              <a:rPr lang="pt-BR" sz="1200" dirty="0"/>
              <a:t> 3.36: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36Por isso, quem crê no Filho tem a vida eterna; o que, todavia, se mantém rebelde contra o Filho não verá a vida, mas sobre ele permanece a ira de Deus.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r>
              <a:rPr lang="pt-BR" sz="1200" dirty="0" err="1"/>
              <a:t>Pv</a:t>
            </a:r>
            <a:r>
              <a:rPr lang="pt-BR" sz="1200" dirty="0"/>
              <a:t> 1.23: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Atentai para a minha repreensão;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 que derramarei copiosamente para vós outros o meu espírito e vos farei saber as minhas palavras.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Lc</a:t>
            </a:r>
            <a:r>
              <a:rPr lang="pt-BR" sz="1200" dirty="0"/>
              <a:t> 11.13: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Ora, se vós, que sois maus, sabeis dar boas dádivas aos vossos filhos, quanto mais o Pai celestial dará o Espírito Santo àqueles que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pedirem?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1Co 12.3,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isso, vos faço compreender que ninguém que fala pelo Espírito de Deus afirma: Anátema, Jesus! Por outro lado, ninguém pode dizer: Senhor Jesus!, senão pelo Espírito Santo.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Gl</a:t>
            </a:r>
            <a:r>
              <a:rPr lang="pt-BR" sz="1200" dirty="0"/>
              <a:t> 5.22-23;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o fruto do Espírito é: amor, alegria, paz, longanimidade, benignidade, bondade, fidelidade, 23mansidão, domínio próprio. Contra estas coisas não há lei.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Ezequiel 34.27: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árvores do campo darão o seu fruto, e a terra dará a sua novidade, e estarão seguras na sua terra; e saberão que eu sou o 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quando eu quebrar as varas do seu jugo e as livrar das mãos dos que as escravizavam.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Tg</a:t>
            </a:r>
            <a:r>
              <a:rPr lang="pt-BR" sz="1200" dirty="0"/>
              <a:t> 2.18,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alguém dirá: Tu tens fé, e eu tenho obras; mostra-me essa tua fé sem as obras, e eu, com as obras, te mostrarei a minha fé. (ler 19 também)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2Co 5.14-15;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14Pois o amor de Cristo nos constrange, julgando nós isto: um morreu por todos; logo, todos morreram. E ele morreu por todos, para que os que vivem não vivam mais para si mesmos, mas para aquele que por eles morreu e ressuscitou.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Ef</a:t>
            </a:r>
            <a:r>
              <a:rPr lang="pt-BR" sz="1200" dirty="0"/>
              <a:t> 2.10.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 somos feitura dele, criados em Cristo Jesus para boas obras, as quais Deus de antemão preparou para que andássemos nelas.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dirty="0"/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1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Timóteo 5 Porquanto há um só Deus e um só Mediador entre Deus e os homens, Cristo Jesus, homem, 6 o qual a si mesmo se deu em resgate por todos: testemunho que se deve prestar em tempos oportunos. </a:t>
            </a:r>
          </a:p>
          <a:p>
            <a:pPr algn="just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Joao 16 E eu rogarei ao Pai, e ele vos dará outro Consolador, a fim de que esteja para sempre convosco, 17o Espírito da verdade, que o mundo não pode receber, porque não o vê, nem o conhece; vós o conheceis, porque ele habita convosco e estará em vós.</a:t>
            </a:r>
          </a:p>
          <a:p>
            <a:pPr algn="just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Galatas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4.4 vindo, porém, a plenitude do tempo, Deus enviou seu Filho, nascido de mulher, nascido sob a lei, </a:t>
            </a:r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23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Os seres humanos, criados a imagem e semelhança de Deus, carregam a responsabilidade de começar o processo redentor, guardando e curando a criação, encaminhando-a para a redenção final.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Salmo 96.12-13 </a:t>
            </a:r>
            <a:r>
              <a:rPr lang="pt-BR" sz="1200" dirty="0"/>
              <a:t>Folgue o campo e tudo o que nele há, regozijem-se todas as árvores do bosque, na presença do Senhor, porque vem, vem julgar a terra; julgará o mundo com justiça e os povos, consoante a sua fidelidade.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7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8" name="CaixaDeTexto 17"/>
          <p:cNvSpPr txBox="1"/>
          <p:nvPr/>
        </p:nvSpPr>
        <p:spPr>
          <a:xfrm>
            <a:off x="6417651" y="1535234"/>
            <a:ext cx="11315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>
                <a:solidFill>
                  <a:schemeClr val="accent4">
                    <a:lumMod val="50000"/>
                  </a:schemeClr>
                </a:solidFill>
              </a:rPr>
              <a:t>CALVINISMO &amp; RESPONSABILIDADE AMBIENTAL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17651" y="6950116"/>
            <a:ext cx="11315578" cy="196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49" dirty="0"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REDENÇÃO</a:t>
            </a:r>
          </a:p>
          <a:p>
            <a:r>
              <a:rPr lang="pt-BR" sz="4049" dirty="0"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 Márcio Dionísio e Camilla Marques</a:t>
            </a:r>
          </a:p>
          <a:p>
            <a:r>
              <a:rPr lang="pt-BR" sz="4049" dirty="0"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15/03/2018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506B851-2B8C-48AE-BA52-5591F8CB8CCD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AD042BB-D34B-4BAA-B801-A75C5869B197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8F861CAE-2EEF-4A62-A8AD-48B166C3B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DD9CFA9C-04E9-4DDF-892E-4DE3176E6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76A6178-09C7-4E7B-90D0-F8DA6D61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FC719D61-289B-406C-8C75-2A8F308BD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71" y="2721428"/>
            <a:ext cx="5526707" cy="82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Catecismo de Westminster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B46E34-CA02-4086-8BC5-4701A3A0C573}"/>
              </a:ext>
            </a:extLst>
          </p:cNvPr>
          <p:cNvSpPr txBox="1"/>
          <p:nvPr/>
        </p:nvSpPr>
        <p:spPr>
          <a:xfrm>
            <a:off x="882039" y="1654017"/>
            <a:ext cx="165296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b="1" dirty="0"/>
              <a:t>30. Deixa Deus todo o gênero humano perecer no estado de pecado e miséria? </a:t>
            </a:r>
            <a:endParaRPr lang="pt-BR" sz="148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451211" y="3989410"/>
            <a:ext cx="16960489" cy="282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Deus não deixa todos os homens perecerem no estado de pecado e miséria, em que caíram pela violação do primeiro pacto comumente chamado o pacto das obras; mas, por puro amor e misericórdia livra os escolhidos desse estado e os introduz num estado de salvação pelo segundo pacto comumente chamado o pacto da graça.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/>
              <a:t> </a:t>
            </a:r>
            <a:r>
              <a:rPr lang="pt-BR" sz="6600" b="1" u="sng" dirty="0"/>
              <a:t>1Ts 5.9</a:t>
            </a:r>
            <a:r>
              <a:rPr lang="pt-BR" sz="6600" dirty="0"/>
              <a:t>; </a:t>
            </a:r>
            <a:r>
              <a:rPr lang="pt-BR" sz="6600" dirty="0" err="1"/>
              <a:t>Gl</a:t>
            </a:r>
            <a:r>
              <a:rPr lang="pt-BR" sz="6600" dirty="0"/>
              <a:t> 3:1; </a:t>
            </a:r>
            <a:r>
              <a:rPr lang="pt-BR" sz="6600" b="1" u="sng" dirty="0"/>
              <a:t>Tito 3.4-7</a:t>
            </a:r>
            <a:r>
              <a:rPr lang="pt-BR" sz="6600" dirty="0"/>
              <a:t>, e 1.2.</a:t>
            </a:r>
          </a:p>
          <a:p>
            <a:pPr algn="just"/>
            <a:r>
              <a:rPr lang="pt-BR" sz="123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74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3171945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Catecismo de Westminster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8C7CE6-DDDC-4C75-AE8B-A01DD2795AAA}"/>
              </a:ext>
            </a:extLst>
          </p:cNvPr>
          <p:cNvSpPr txBox="1"/>
          <p:nvPr/>
        </p:nvSpPr>
        <p:spPr>
          <a:xfrm>
            <a:off x="789362" y="2551805"/>
            <a:ext cx="16709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/>
              <a:t>31. Com quem foi feito o pacto da graça?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21CE69-8DD6-491B-BB4A-BEFE1F8F55C5}"/>
              </a:ext>
            </a:extLst>
          </p:cNvPr>
          <p:cNvSpPr txBox="1"/>
          <p:nvPr/>
        </p:nvSpPr>
        <p:spPr>
          <a:xfrm>
            <a:off x="648644" y="5061826"/>
            <a:ext cx="165296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 O pacto da graça foi feito com Cristo, como o segundo Adão, e </a:t>
            </a:r>
            <a:r>
              <a:rPr lang="pt-BR" sz="6600" dirty="0" err="1"/>
              <a:t>nEle</a:t>
            </a:r>
            <a:r>
              <a:rPr lang="pt-BR" sz="6600" dirty="0"/>
              <a:t>, com todos os eleitos, como sua semente. 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 err="1"/>
              <a:t>Gl</a:t>
            </a:r>
            <a:r>
              <a:rPr lang="pt-BR" sz="6600" dirty="0"/>
              <a:t> 3.16; </a:t>
            </a:r>
            <a:r>
              <a:rPr lang="pt-BR" sz="6600" b="1" u="sng" dirty="0" err="1"/>
              <a:t>Is</a:t>
            </a:r>
            <a:r>
              <a:rPr lang="pt-BR" sz="6600" b="1" u="sng" dirty="0"/>
              <a:t> 53.10-11; </a:t>
            </a:r>
            <a:r>
              <a:rPr lang="pt-BR" sz="6600" dirty="0"/>
              <a:t>e</a:t>
            </a:r>
            <a:r>
              <a:rPr lang="pt-BR" sz="6600" b="1" u="sng" dirty="0"/>
              <a:t> 59.21.</a:t>
            </a:r>
          </a:p>
        </p:txBody>
      </p:sp>
    </p:spTree>
    <p:extLst>
      <p:ext uri="{BB962C8B-B14F-4D97-AF65-F5344CB8AC3E}">
        <p14:creationId xmlns:p14="http://schemas.microsoft.com/office/powerpoint/2010/main" val="3994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3048001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Catecismo de Westminster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B46E34-CA02-4086-8BC5-4701A3A0C573}"/>
              </a:ext>
            </a:extLst>
          </p:cNvPr>
          <p:cNvSpPr txBox="1"/>
          <p:nvPr/>
        </p:nvSpPr>
        <p:spPr>
          <a:xfrm>
            <a:off x="882039" y="1654017"/>
            <a:ext cx="165296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sz="4400" b="1" dirty="0"/>
            </a:b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B60DCD-6FD7-45FE-BF8B-2E150B50A79C}"/>
              </a:ext>
            </a:extLst>
          </p:cNvPr>
          <p:cNvSpPr txBox="1"/>
          <p:nvPr/>
        </p:nvSpPr>
        <p:spPr>
          <a:xfrm>
            <a:off x="217816" y="997973"/>
            <a:ext cx="171938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sz="5400" b="1" dirty="0"/>
            </a:br>
            <a:r>
              <a:rPr lang="pt-BR" sz="6600" b="1" dirty="0"/>
              <a:t>32. Como é manifestada a graça de Deus no segundo pacto?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44B10-3891-4012-922E-6696D6A78DBD}"/>
              </a:ext>
            </a:extLst>
          </p:cNvPr>
          <p:cNvSpPr txBox="1"/>
          <p:nvPr/>
        </p:nvSpPr>
        <p:spPr>
          <a:xfrm>
            <a:off x="400101" y="4055375"/>
            <a:ext cx="16829314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A graça de Deus é manifestada no segundo pacto em Ele livremente prover e oferecer aos pecadores um Mediador e a vida e a salvação por Ele; exigindo a fé como condição de interessá-los </a:t>
            </a:r>
            <a:r>
              <a:rPr lang="pt-BR" sz="4800" dirty="0" err="1"/>
              <a:t>nEle</a:t>
            </a:r>
            <a:r>
              <a:rPr lang="pt-BR" sz="4800" dirty="0"/>
              <a:t>, promete e dá o Espírito Santo a todos os seus eleitos, para neles operar essa fé, com todas as mais graças salvadoras, </a:t>
            </a:r>
            <a:r>
              <a:rPr lang="pt-BR" sz="4800" b="1" u="sng" dirty="0"/>
              <a:t>e para os habilitar a praticar toda a santa obediência, como evidência da sinceridade da sua fé e gratidão para com Deus e como o caminho que Deus lhes designou para a salvação. </a:t>
            </a:r>
          </a:p>
          <a:p>
            <a:pPr algn="just"/>
            <a:endParaRPr lang="pt-BR" sz="4800" dirty="0"/>
          </a:p>
          <a:p>
            <a:pPr algn="just"/>
            <a:r>
              <a:rPr lang="pt-BR" sz="4800" dirty="0" err="1"/>
              <a:t>Gn</a:t>
            </a:r>
            <a:r>
              <a:rPr lang="pt-BR" sz="4800" dirty="0"/>
              <a:t> 3.15; </a:t>
            </a:r>
            <a:r>
              <a:rPr lang="pt-BR" sz="4800" dirty="0" err="1"/>
              <a:t>Is</a:t>
            </a:r>
            <a:r>
              <a:rPr lang="pt-BR" sz="4800" dirty="0"/>
              <a:t> 4.3-6; </a:t>
            </a:r>
            <a:r>
              <a:rPr lang="pt-BR" sz="4800" dirty="0" err="1"/>
              <a:t>Jo</a:t>
            </a:r>
            <a:r>
              <a:rPr lang="pt-BR" sz="4800" dirty="0"/>
              <a:t> 3.26, 6.27; </a:t>
            </a:r>
            <a:r>
              <a:rPr lang="pt-BR" sz="4800" dirty="0" err="1"/>
              <a:t>Tt</a:t>
            </a:r>
            <a:r>
              <a:rPr lang="pt-BR" sz="4800" dirty="0"/>
              <a:t> 2.5; </a:t>
            </a:r>
            <a:r>
              <a:rPr lang="pt-BR" sz="4800" b="1" u="sng" dirty="0"/>
              <a:t>1Jo 5.11-12</a:t>
            </a:r>
            <a:r>
              <a:rPr lang="pt-BR" sz="4800" dirty="0"/>
              <a:t>; </a:t>
            </a:r>
            <a:r>
              <a:rPr lang="pt-BR" sz="4800" dirty="0" err="1"/>
              <a:t>Jo</a:t>
            </a:r>
            <a:r>
              <a:rPr lang="pt-BR" sz="4800" dirty="0"/>
              <a:t> 3.36, 1.2; </a:t>
            </a:r>
            <a:r>
              <a:rPr lang="pt-BR" sz="4800" dirty="0" err="1"/>
              <a:t>Pv</a:t>
            </a:r>
            <a:r>
              <a:rPr lang="pt-BR" sz="4800" dirty="0"/>
              <a:t> 1.23; </a:t>
            </a:r>
            <a:r>
              <a:rPr lang="pt-BR" sz="4800" b="1" u="sng" dirty="0" err="1"/>
              <a:t>Lc</a:t>
            </a:r>
            <a:r>
              <a:rPr lang="pt-BR" sz="4800" b="1" u="sng" dirty="0"/>
              <a:t> 11.13</a:t>
            </a:r>
            <a:r>
              <a:rPr lang="pt-BR" sz="4800" dirty="0"/>
              <a:t>; 1Co 12.3, 9; </a:t>
            </a:r>
            <a:r>
              <a:rPr lang="pt-BR" sz="4800" b="1" u="sng" dirty="0" err="1"/>
              <a:t>Gl</a:t>
            </a:r>
            <a:r>
              <a:rPr lang="pt-BR" sz="4800" b="1" u="sng" dirty="0"/>
              <a:t> 5.22-23</a:t>
            </a:r>
            <a:r>
              <a:rPr lang="pt-BR" sz="4800" dirty="0"/>
              <a:t>; </a:t>
            </a:r>
            <a:r>
              <a:rPr lang="pt-BR" sz="4800" b="1" u="sng" dirty="0"/>
              <a:t>Ezequiel 34.27</a:t>
            </a:r>
            <a:r>
              <a:rPr lang="pt-BR" sz="4800" dirty="0"/>
              <a:t>; </a:t>
            </a:r>
            <a:r>
              <a:rPr lang="pt-BR" sz="4800" b="1" u="sng" dirty="0" err="1"/>
              <a:t>Tg</a:t>
            </a:r>
            <a:r>
              <a:rPr lang="pt-BR" sz="4800" b="1" u="sng" dirty="0"/>
              <a:t> 2.18</a:t>
            </a:r>
            <a:r>
              <a:rPr lang="pt-BR" sz="4800" dirty="0"/>
              <a:t>, 12; </a:t>
            </a:r>
            <a:r>
              <a:rPr lang="pt-BR" sz="4800" b="1" u="sng" dirty="0"/>
              <a:t>2Co 5.14-15</a:t>
            </a:r>
            <a:r>
              <a:rPr lang="pt-BR" sz="4800" dirty="0"/>
              <a:t>; </a:t>
            </a:r>
            <a:r>
              <a:rPr lang="pt-BR" sz="4800" b="1" u="sng" dirty="0" err="1"/>
              <a:t>Ef</a:t>
            </a:r>
            <a:r>
              <a:rPr lang="pt-BR" sz="4800" b="1" u="sng" dirty="0"/>
              <a:t> 2.10</a:t>
            </a:r>
            <a:r>
              <a:rPr lang="pt-BR" sz="48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8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3048001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Catecismo de Westminster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2E6873-39F9-4A66-AF76-0B400FA71226}"/>
              </a:ext>
            </a:extLst>
          </p:cNvPr>
          <p:cNvSpPr txBox="1"/>
          <p:nvPr/>
        </p:nvSpPr>
        <p:spPr>
          <a:xfrm>
            <a:off x="882039" y="12809619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B46E34-CA02-4086-8BC5-4701A3A0C573}"/>
              </a:ext>
            </a:extLst>
          </p:cNvPr>
          <p:cNvSpPr txBox="1"/>
          <p:nvPr/>
        </p:nvSpPr>
        <p:spPr>
          <a:xfrm>
            <a:off x="882039" y="1654017"/>
            <a:ext cx="165296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sz="4400" b="1" dirty="0"/>
            </a:b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B60DCD-6FD7-45FE-BF8B-2E150B50A79C}"/>
              </a:ext>
            </a:extLst>
          </p:cNvPr>
          <p:cNvSpPr txBox="1"/>
          <p:nvPr/>
        </p:nvSpPr>
        <p:spPr>
          <a:xfrm>
            <a:off x="547058" y="1610026"/>
            <a:ext cx="17193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/>
              <a:t>36. Quem é o Mediador do pacto da graça?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44B10-3891-4012-922E-6696D6A78DBD}"/>
              </a:ext>
            </a:extLst>
          </p:cNvPr>
          <p:cNvSpPr txBox="1"/>
          <p:nvPr/>
        </p:nvSpPr>
        <p:spPr>
          <a:xfrm>
            <a:off x="547058" y="2802988"/>
            <a:ext cx="16829314" cy="105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pt-BR" sz="6600" dirty="0"/>
              <a:t>O único Mediador do pacto da graça é o Senhor Jesus Cristo, que, sendo o eterno Filho de Deus, da mesma substância e igual ao Pai, no cumprimento do tempo fez-se homem, e assim foi e continua a ser Deus e homem em duas naturezas perfeitas e distintas e uma só pessoa para sempre. </a:t>
            </a:r>
          </a:p>
          <a:p>
            <a:pPr lvl="0" defTabSz="914400">
              <a:defRPr/>
            </a:pPr>
            <a:endParaRPr lang="pt-BR" sz="6600" dirty="0"/>
          </a:p>
          <a:p>
            <a:pPr lvl="0" defTabSz="914400">
              <a:defRPr/>
            </a:pPr>
            <a:r>
              <a:rPr lang="pt-BR" sz="6600" b="1" u="sng" dirty="0"/>
              <a:t>1Tm 2.5-6</a:t>
            </a:r>
            <a:r>
              <a:rPr lang="pt-BR" sz="6600" dirty="0"/>
              <a:t>; </a:t>
            </a:r>
            <a:r>
              <a:rPr lang="pt-BR" sz="6600" b="1" u="sng" dirty="0"/>
              <a:t>João 14.16</a:t>
            </a:r>
            <a:r>
              <a:rPr lang="pt-BR" sz="6600" dirty="0"/>
              <a:t>; </a:t>
            </a:r>
            <a:r>
              <a:rPr lang="pt-BR" sz="6600" dirty="0" err="1"/>
              <a:t>Jo</a:t>
            </a:r>
            <a:r>
              <a:rPr lang="pt-BR" sz="6600" dirty="0"/>
              <a:t> 1.1 e 10.30 ; </a:t>
            </a:r>
            <a:r>
              <a:rPr lang="pt-BR" sz="6600" dirty="0" err="1"/>
              <a:t>Fl</a:t>
            </a:r>
            <a:r>
              <a:rPr lang="pt-BR" sz="6600" dirty="0"/>
              <a:t> 2.6; </a:t>
            </a:r>
            <a:r>
              <a:rPr lang="pt-BR" sz="6600" dirty="0" err="1"/>
              <a:t>Gl</a:t>
            </a:r>
            <a:r>
              <a:rPr lang="pt-BR" sz="6600" dirty="0"/>
              <a:t> 4.4; </a:t>
            </a:r>
            <a:r>
              <a:rPr lang="pt-BR" sz="6600" dirty="0" err="1"/>
              <a:t>Lc</a:t>
            </a:r>
            <a:r>
              <a:rPr lang="pt-BR" sz="6600" dirty="0"/>
              <a:t> 1.35; </a:t>
            </a:r>
            <a:r>
              <a:rPr lang="pt-BR" sz="6600" dirty="0" err="1"/>
              <a:t>Rm</a:t>
            </a:r>
            <a:r>
              <a:rPr lang="pt-BR" sz="6600" dirty="0"/>
              <a:t> 9.5; Cl 2.9; </a:t>
            </a:r>
            <a:r>
              <a:rPr lang="pt-BR" sz="6600" dirty="0" err="1"/>
              <a:t>Hb</a:t>
            </a:r>
            <a:r>
              <a:rPr lang="pt-BR" sz="6600" dirty="0"/>
              <a:t> 13.8.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9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428479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661333" y="2902854"/>
            <a:ext cx="146308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600" b="1" dirty="0"/>
              <a:t>DESTE-LHE DOMÍNIO SOBRE AS OBRAS DA TUA MÃO E SOB SEUS PÉS TUDO LHE PUSESTE 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6972669" y="9895679"/>
            <a:ext cx="434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SALMO 8.6 </a:t>
            </a:r>
            <a:endParaRPr lang="en-US" sz="7200" b="1" spc="-112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656" y="0"/>
            <a:ext cx="2644024" cy="24992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3100912-C635-4BFB-8826-2BADDA06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1372" y="11853295"/>
            <a:ext cx="6008914" cy="15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7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4537</TotalTime>
  <Words>543</Words>
  <Application>Microsoft Office PowerPoint</Application>
  <PresentationFormat>Personalizar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Camilla Lacerda da Natividade Marques</cp:lastModifiedBy>
  <cp:revision>188</cp:revision>
  <dcterms:created xsi:type="dcterms:W3CDTF">2016-03-02T16:16:57Z</dcterms:created>
  <dcterms:modified xsi:type="dcterms:W3CDTF">2018-03-24T22:20:59Z</dcterms:modified>
</cp:coreProperties>
</file>