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13"/>
  </p:notesMasterIdLst>
  <p:handoutMasterIdLst>
    <p:handoutMasterId r:id="rId14"/>
  </p:handoutMasterIdLst>
  <p:sldIdLst>
    <p:sldId id="287" r:id="rId2"/>
    <p:sldId id="315" r:id="rId3"/>
    <p:sldId id="305" r:id="rId4"/>
    <p:sldId id="331" r:id="rId5"/>
    <p:sldId id="321" r:id="rId6"/>
    <p:sldId id="327" r:id="rId7"/>
    <p:sldId id="328" r:id="rId8"/>
    <p:sldId id="329" r:id="rId9"/>
    <p:sldId id="330" r:id="rId10"/>
    <p:sldId id="319" r:id="rId11"/>
    <p:sldId id="278" r:id="rId12"/>
  </p:sldIdLst>
  <p:sldSz cx="18288000" cy="13716000"/>
  <p:notesSz cx="6865938" cy="95408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BE1"/>
    <a:srgbClr val="661B30"/>
    <a:srgbClr val="8E1538"/>
    <a:srgbClr val="4D0B1E"/>
    <a:srgbClr val="5C3D00"/>
    <a:srgbClr val="FFF2D9"/>
    <a:srgbClr val="1F000F"/>
    <a:srgbClr val="6A1C32"/>
    <a:srgbClr val="19964A"/>
    <a:srgbClr val="397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2" autoAdjust="0"/>
    <p:restoredTop sz="86080" autoAdjust="0"/>
  </p:normalViewPr>
  <p:slideViewPr>
    <p:cSldViewPr snapToGrid="0" snapToObjects="1" showGuides="1">
      <p:cViewPr varScale="1">
        <p:scale>
          <a:sx n="41" d="100"/>
          <a:sy n="41" d="100"/>
        </p:scale>
        <p:origin x="1188" y="78"/>
      </p:cViewPr>
      <p:guideLst>
        <p:guide orient="horz" pos="432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328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52CFFC7C-0376-E44D-ACA0-D60DC10B59F7}" type="datetimeFigureOut">
              <a:rPr lang="en-US" smtClean="0"/>
              <a:t>4/15/2017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F856CEB7-CA9E-364F-BFA0-4F3CF7BA90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1FF76227-83C6-486A-B993-A75E7CDAC021}" type="datetimeFigureOut">
              <a:rPr lang="pt-BR" smtClean="0"/>
              <a:t>15/04/2017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1192213"/>
            <a:ext cx="4294188" cy="3221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594" y="4591546"/>
            <a:ext cx="5492750" cy="3756720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7B69D3A6-2FA6-4367-A327-D3121A1CB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3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581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450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89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47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536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7459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1340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8403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306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899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+mn-lt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1487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9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3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09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802360" cy="1371600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514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8255001"/>
            <a:ext cx="18288001" cy="546100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352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247558" y="0"/>
            <a:ext cx="6040445" cy="13716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" y="0"/>
            <a:ext cx="6040445" cy="13716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23781" y="0"/>
            <a:ext cx="6040445" cy="13716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0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7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0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2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4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9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3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1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5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3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6" r:id="rId13"/>
    <p:sldLayoutId id="2147483697" r:id="rId1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88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4" name="Retângulo 13"/>
          <p:cNvSpPr/>
          <p:nvPr/>
        </p:nvSpPr>
        <p:spPr>
          <a:xfrm>
            <a:off x="687003" y="2068777"/>
            <a:ext cx="16974310" cy="10895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400" dirty="0"/>
              <a:t>A igreja não pode se eximir da responsabilidade recebida de Jesus, de proclamar este evangelho em todas condições e em todos os recantos da terra, a despeito das grandes adversidades provocadas pelo inimigo de nossas almas, que não pode ser desprezado, mas também não pode ser supervalorizado, a ponto de se tornar a mensagem central do ministério. A igreja precisa estar atenta a uma compreensão bíblica dos métodos e artimanhas do diabo, mas preocupando-se primeiramente em pregar a Jesus Cristo e este crucificado. Se formos confrontados com casos de genuína possessão demoníaca devemos expulsá-los em nome e no poder de Jesus, e continuar o ministério de pregação da Palavra sem alarde, mas em súplica e oração.</a:t>
            </a:r>
            <a:endParaRPr lang="pt-BR" sz="5400" dirty="0"/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4" name="Conector reto 23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7479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 E APLICAÇÃO</a:t>
            </a:r>
            <a:endParaRPr lang="pt-BR" sz="80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81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54730" y="0"/>
            <a:ext cx="5952354" cy="13716000"/>
          </a:xfrm>
          <a:prstGeom prst="rect">
            <a:avLst/>
          </a:prstGeom>
          <a:solidFill>
            <a:srgbClr val="6A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rgbClr val="8E1538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154730" cy="13716000"/>
          </a:xfrm>
          <a:solidFill>
            <a:schemeClr val="bg1">
              <a:lumMod val="95000"/>
            </a:schemeClr>
          </a:solidFill>
        </p:spPr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107082" y="0"/>
            <a:ext cx="6154730" cy="13716000"/>
          </a:xfrm>
          <a:solidFill>
            <a:schemeClr val="bg1">
              <a:lumMod val="95000"/>
            </a:schemeClr>
          </a:solidFill>
        </p:spPr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/>
          <a:srcRect l="31248"/>
          <a:stretch/>
        </p:blipFill>
        <p:spPr>
          <a:xfrm>
            <a:off x="7810579" y="12151360"/>
            <a:ext cx="2640654" cy="973298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6959575" y="4557161"/>
            <a:ext cx="434266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0" b="1" spc="-112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FIM</a:t>
            </a:r>
            <a:endParaRPr lang="en-US" sz="19000" b="1" spc="-112" dirty="0">
              <a:solidFill>
                <a:schemeClr val="bg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3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9586" y="10460080"/>
            <a:ext cx="3827207" cy="188837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66917" y="803977"/>
            <a:ext cx="1693114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spc="-112" smtClean="0">
                <a:latin typeface="Candara" panose="020E0502030303020204" pitchFamily="34" charset="0"/>
              </a:rPr>
              <a:t>Curso </a:t>
            </a:r>
            <a:endParaRPr lang="pt-BR" sz="8000" b="1" spc="-112" dirty="0" smtClean="0">
              <a:latin typeface="Candara" panose="020E0502030303020204" pitchFamily="34" charset="0"/>
            </a:endParaRPr>
          </a:p>
          <a:p>
            <a:pPr algn="ctr"/>
            <a:r>
              <a:rPr lang="pt-BR" sz="13800" b="1" spc="-112" dirty="0" smtClean="0">
                <a:latin typeface="Candara" panose="020E0502030303020204" pitchFamily="34" charset="0"/>
              </a:rPr>
              <a:t>Batalha Espiritual</a:t>
            </a:r>
            <a:endParaRPr lang="pt-BR" sz="13800" b="1" spc="-112" dirty="0">
              <a:latin typeface="Candara" panose="020E0502030303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67314" y="11932952"/>
            <a:ext cx="3830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andara" panose="020E0502030303020204" pitchFamily="34" charset="0"/>
              </a:rPr>
              <a:t>QR para página do curso no </a:t>
            </a:r>
            <a:r>
              <a:rPr lang="pt-BR" sz="2400" dirty="0" err="1" smtClean="0">
                <a:latin typeface="Candara" panose="020E0502030303020204" pitchFamily="34" charset="0"/>
              </a:rPr>
              <a:t>Moodle</a:t>
            </a:r>
            <a:r>
              <a:rPr lang="pt-BR" sz="2400" dirty="0" smtClean="0">
                <a:latin typeface="Candara" panose="020E0502030303020204" pitchFamily="34" charset="0"/>
              </a:rPr>
              <a:t> da EBD 2017 </a:t>
            </a:r>
            <a:endParaRPr lang="pt-BR" sz="2400" dirty="0">
              <a:latin typeface="Candara" panose="020E0502030303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14" y="8859213"/>
            <a:ext cx="3002177" cy="3193032"/>
          </a:xfrm>
          <a:prstGeom prst="rect">
            <a:avLst/>
          </a:prstGeom>
        </p:spPr>
      </p:pic>
      <p:pic>
        <p:nvPicPr>
          <p:cNvPr id="14" name="Picture 4" descr="Resultado de imagem para lego kn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33" y="6189461"/>
            <a:ext cx="6222427" cy="612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702792" y="4343105"/>
            <a:ext cx="50593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 err="1">
                <a:latin typeface="Candara" panose="020E0502030303020204" pitchFamily="34" charset="0"/>
              </a:rPr>
              <a:t>Preb</a:t>
            </a:r>
            <a:r>
              <a:rPr lang="pt-BR" sz="3600" dirty="0">
                <a:latin typeface="Candara" panose="020E0502030303020204" pitchFamily="34" charset="0"/>
              </a:rPr>
              <a:t>. E</a:t>
            </a:r>
            <a:r>
              <a:rPr lang="pt-BR" sz="3600" dirty="0" smtClean="0">
                <a:latin typeface="Candara" panose="020E0502030303020204" pitchFamily="34" charset="0"/>
              </a:rPr>
              <a:t>ber Hávila Rose</a:t>
            </a:r>
            <a:endParaRPr lang="pt-BR" sz="3600" dirty="0">
              <a:latin typeface="Candara" panose="020E0502030303020204" pitchFamily="34" charset="0"/>
            </a:endParaRPr>
          </a:p>
          <a:p>
            <a:pPr algn="ctr"/>
            <a:r>
              <a:rPr lang="pt-BR" sz="3600" dirty="0" err="1" smtClean="0">
                <a:latin typeface="Candara" panose="020E0502030303020204" pitchFamily="34" charset="0"/>
              </a:rPr>
              <a:t>Mission</a:t>
            </a:r>
            <a:r>
              <a:rPr lang="pt-BR" sz="3600" dirty="0" smtClean="0">
                <a:latin typeface="Candara" panose="020E0502030303020204" pitchFamily="34" charset="0"/>
              </a:rPr>
              <a:t>. </a:t>
            </a:r>
            <a:r>
              <a:rPr lang="pt-BR" sz="3600" dirty="0">
                <a:latin typeface="Candara" panose="020E0502030303020204" pitchFamily="34" charset="0"/>
              </a:rPr>
              <a:t>Ana Maria Costa</a:t>
            </a:r>
          </a:p>
          <a:p>
            <a:pPr algn="ctr"/>
            <a:endParaRPr lang="pt-BR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4271455" y="12123155"/>
            <a:ext cx="3261856" cy="1115771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18" name="CaixaDeTexto 17"/>
          <p:cNvSpPr txBox="1"/>
          <p:nvPr/>
        </p:nvSpPr>
        <p:spPr>
          <a:xfrm>
            <a:off x="6526950" y="5196225"/>
            <a:ext cx="11315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spc="-112" dirty="0" smtClean="0"/>
              <a:t>LIÇÃO </a:t>
            </a:r>
            <a:r>
              <a:rPr lang="pt-BR" sz="9600" b="1" spc="-112" dirty="0" smtClean="0"/>
              <a:t>9</a:t>
            </a:r>
            <a:endParaRPr lang="pt-BR" sz="9600" b="1" spc="-112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856" y="3378880"/>
            <a:ext cx="5428177" cy="727170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540807" y="6797619"/>
            <a:ext cx="10359792" cy="7216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fazer missões e evangelismo no contexto da Batalha Espiritual</a:t>
            </a:r>
            <a:endParaRPr lang="pt-BR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TEXTO BÁSICO: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At 1.8; Mc 16.15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Professores:</a:t>
            </a:r>
          </a:p>
          <a:p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Presb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Eber Hávila Rose</a:t>
            </a:r>
          </a:p>
          <a:p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Ana Maria Costa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12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XWnD8fJ-qso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713192"/>
            <a:ext cx="18288000" cy="1200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-819558" y="2319485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3" name="Conector reto 22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7179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80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09606" y="9176065"/>
            <a:ext cx="56505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pt-B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Os desafios enfrentados pelos missionários e evangelistas em regiões de grande idolatria e paganismo</a:t>
            </a:r>
            <a:endParaRPr lang="pt-B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lvl="1" indent="-685800">
              <a:buFont typeface="Arial" panose="020B0604020202020204" pitchFamily="34" charset="0"/>
              <a:buChar char="•"/>
            </a:pPr>
            <a:endParaRPr lang="pt-BR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5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819558" y="2319485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3" name="Conector reto 22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2" y="144874"/>
            <a:ext cx="18287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BATALHA ESPIRITUAL COMO PROCLAMAÇÃO</a:t>
            </a:r>
            <a:endParaRPr lang="pt-BR" sz="60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44062" y="2130490"/>
            <a:ext cx="174439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igreja deve avançar. Como?</a:t>
            </a:r>
          </a:p>
          <a:p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 cidade de Corinto</a:t>
            </a:r>
          </a:p>
          <a:p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 estratégia de Paulo</a:t>
            </a:r>
          </a:p>
          <a:p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2.1-2</a:t>
            </a:r>
            <a:endParaRPr lang="pt-B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upload.wikimedia.org/wikipedia/commons/thumb/8/8c/Ludwig_Thiersch_-_Alaric_%C3%A0_Ath%C3%A8nes.jpg/1280px-Ludwig_Thiersch_-_Alaric_%C3%A0_Ath%C3%A8n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51" y="4405311"/>
            <a:ext cx="18123881" cy="934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84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819558" y="2319485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3" name="Conector reto 22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2" y="144874"/>
            <a:ext cx="18287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BATALHA ESPIRITUAL COMO PROCLAMAÇÃO</a:t>
            </a:r>
            <a:endParaRPr lang="pt-BR" sz="60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7538" y="2130490"/>
            <a:ext cx="85109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Duas estratégias atuais, mas estranhas na Bíblia</a:t>
            </a:r>
          </a:p>
          <a:p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Determinar: 2 </a:t>
            </a:r>
            <a:r>
              <a:rPr lang="pt-BR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12.7-10</a:t>
            </a:r>
          </a:p>
          <a:p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Repreender: </a:t>
            </a:r>
            <a:r>
              <a:rPr lang="pt-BR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Jd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314896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819558" y="2319485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3" name="Conector reto 22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2" y="144874"/>
            <a:ext cx="18287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GRANDE PERIGO DOS EXTREMOS</a:t>
            </a:r>
            <a:endParaRPr lang="pt-BR" sz="66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7538" y="2130490"/>
            <a:ext cx="13680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Caminhamos em uma pequena estrada com abismos dos dois lados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 lado do ceticismo</a:t>
            </a:r>
            <a:endParaRPr lang="pt-B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45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819558" y="2319485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3" name="Conector reto 22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2" y="144874"/>
            <a:ext cx="18287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GRANDE PERIGO DOS EXTREMOS</a:t>
            </a:r>
            <a:endParaRPr lang="pt-BR" sz="66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7538" y="2130490"/>
            <a:ext cx="15926377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 outro lado: Extrema centralização no diabo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Diabo x Cristo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Exorcismo x Arrependimento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Espetáculo x Culto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Distorções: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Todo o mal (moral e calamidades) vem do diabo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Ministério “</a:t>
            </a:r>
            <a:r>
              <a:rPr lang="pt-BR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ekbalístico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Aconselhamento “</a:t>
            </a:r>
            <a:r>
              <a:rPr lang="pt-BR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ekbalístico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Espíritos territoriais, mapeamento</a:t>
            </a:r>
            <a:endParaRPr lang="pt-B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Quebra de maldições e maldições hereditárias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Crentes </a:t>
            </a:r>
            <a:r>
              <a:rPr lang="pt-BR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endemoniados</a:t>
            </a:r>
            <a:endParaRPr lang="pt-B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“Confissão Positiva”</a:t>
            </a:r>
            <a:endParaRPr lang="pt-B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819558" y="2319485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3" name="Conector reto 22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2" y="144874"/>
            <a:ext cx="18287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GRANDE PERIGO DOS EXTREMOS</a:t>
            </a:r>
            <a:endParaRPr lang="pt-BR" sz="66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27538" y="2130490"/>
            <a:ext cx="141966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Centralidade Bíblica em Missões e Evangelismo</a:t>
            </a:r>
          </a:p>
          <a:p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Não subestimar o inimigo</a:t>
            </a:r>
          </a:p>
          <a:p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Pregar o evangelho, a tempo e fora de tempo</a:t>
            </a:r>
          </a:p>
          <a:p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 que fazer quando surgem 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oposições 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extremas?</a:t>
            </a:r>
          </a:p>
          <a:p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 experiência de Jesus e dos apóstolos</a:t>
            </a:r>
          </a:p>
          <a:p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 missionário Ronaldo </a:t>
            </a:r>
            <a:r>
              <a:rPr lang="pt-BR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Lidório</a:t>
            </a:r>
            <a:endParaRPr lang="pt-B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89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4571</TotalTime>
  <Words>377</Words>
  <Application>Microsoft Office PowerPoint</Application>
  <PresentationFormat>Personalizar</PresentationFormat>
  <Paragraphs>65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Candara</vt:lpstr>
      <vt:lpstr>Montserrat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EBD IPN 2017</dc:title>
  <dc:creator>Igreja Presbiteriana Nacional</dc:creator>
  <cp:lastModifiedBy>Eber Hávila</cp:lastModifiedBy>
  <cp:revision>272</cp:revision>
  <cp:lastPrinted>2017-02-05T03:53:32Z</cp:lastPrinted>
  <dcterms:created xsi:type="dcterms:W3CDTF">2016-03-02T16:16:57Z</dcterms:created>
  <dcterms:modified xsi:type="dcterms:W3CDTF">2017-04-15T21:02:48Z</dcterms:modified>
</cp:coreProperties>
</file>