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40"/>
  </p:notesMasterIdLst>
  <p:handoutMasterIdLst>
    <p:handoutMasterId r:id="rId41"/>
  </p:handoutMasterIdLst>
  <p:sldIdLst>
    <p:sldId id="305" r:id="rId2"/>
    <p:sldId id="390" r:id="rId3"/>
    <p:sldId id="375" r:id="rId4"/>
    <p:sldId id="425" r:id="rId5"/>
    <p:sldId id="426" r:id="rId6"/>
    <p:sldId id="428" r:id="rId7"/>
    <p:sldId id="427" r:id="rId8"/>
    <p:sldId id="430" r:id="rId9"/>
    <p:sldId id="429" r:id="rId10"/>
    <p:sldId id="462" r:id="rId11"/>
    <p:sldId id="431" r:id="rId12"/>
    <p:sldId id="433" r:id="rId13"/>
    <p:sldId id="434" r:id="rId14"/>
    <p:sldId id="435" r:id="rId15"/>
    <p:sldId id="436" r:id="rId16"/>
    <p:sldId id="432" r:id="rId17"/>
    <p:sldId id="440" r:id="rId18"/>
    <p:sldId id="450" r:id="rId19"/>
    <p:sldId id="453" r:id="rId20"/>
    <p:sldId id="442" r:id="rId21"/>
    <p:sldId id="441" r:id="rId22"/>
    <p:sldId id="443" r:id="rId23"/>
    <p:sldId id="444" r:id="rId24"/>
    <p:sldId id="445" r:id="rId25"/>
    <p:sldId id="446" r:id="rId26"/>
    <p:sldId id="454" r:id="rId27"/>
    <p:sldId id="449" r:id="rId28"/>
    <p:sldId id="448" r:id="rId29"/>
    <p:sldId id="451" r:id="rId30"/>
    <p:sldId id="452" r:id="rId31"/>
    <p:sldId id="455" r:id="rId32"/>
    <p:sldId id="457" r:id="rId33"/>
    <p:sldId id="456" r:id="rId34"/>
    <p:sldId id="458" r:id="rId35"/>
    <p:sldId id="459" r:id="rId36"/>
    <p:sldId id="460" r:id="rId37"/>
    <p:sldId id="461" r:id="rId38"/>
    <p:sldId id="424" r:id="rId39"/>
  </p:sldIdLst>
  <p:sldSz cx="18288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1C32"/>
    <a:srgbClr val="19964A"/>
    <a:srgbClr val="397953"/>
    <a:srgbClr val="D6E028"/>
    <a:srgbClr val="8E1538"/>
    <a:srgbClr val="E6E7E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9"/>
    <p:restoredTop sz="86055" autoAdjust="0"/>
  </p:normalViewPr>
  <p:slideViewPr>
    <p:cSldViewPr snapToGrid="0" snapToObjects="1" showGuides="1">
      <p:cViewPr varScale="1">
        <p:scale>
          <a:sx n="50" d="100"/>
          <a:sy n="50" d="100"/>
        </p:scale>
        <p:origin x="-1614" y="-96"/>
      </p:cViewPr>
      <p:guideLst>
        <p:guide orient="horz" pos="432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91" d="100"/>
          <a:sy n="91" d="100"/>
        </p:scale>
        <p:origin x="328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FFC7C-0376-E44D-ACA0-D60DC10B59F7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6CEB7-CA9E-364F-BFA0-4F3CF7BA90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76227-83C6-486A-B993-A75E7CDAC021}" type="datetimeFigureOut">
              <a:rPr lang="pt-BR" smtClean="0"/>
              <a:t>07/05/2017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9D3A6-2FA6-4367-A327-D3121A1CB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135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8536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>
                <a:latin typeface="+mn-lt"/>
              </a:rPr>
              <a:t>Orientações para Padronização</a:t>
            </a:r>
          </a:p>
          <a:p>
            <a:endParaRPr lang="pt-BR" dirty="0">
              <a:latin typeface="+mn-lt"/>
            </a:endParaRPr>
          </a:p>
          <a:p>
            <a:r>
              <a:rPr lang="pt-BR" dirty="0">
                <a:latin typeface="+mn-lt"/>
              </a:rPr>
              <a:t>1. O título do slide deve estar com todas as letras </a:t>
            </a:r>
            <a:r>
              <a:rPr lang="pt-BR" b="1" dirty="0">
                <a:latin typeface="+mn-lt"/>
              </a:rPr>
              <a:t>MAIÚSCULAS</a:t>
            </a:r>
            <a:r>
              <a:rPr lang="pt-BR" dirty="0">
                <a:latin typeface="+mn-lt"/>
              </a:rPr>
              <a:t>;</a:t>
            </a:r>
          </a:p>
          <a:p>
            <a:r>
              <a:rPr lang="pt-BR" dirty="0">
                <a:latin typeface="+mn-lt"/>
              </a:rPr>
              <a:t>2. Se for colocar referência bíblica, coloque-a por extenso;</a:t>
            </a:r>
          </a:p>
          <a:p>
            <a:r>
              <a:rPr lang="pt-BR" dirty="0">
                <a:latin typeface="+mn-lt"/>
              </a:rPr>
              <a:t>3. Quando colocar a referência numérica, entre o capítulo e o versículo, use (.) e não (:) para separar;</a:t>
            </a:r>
          </a:p>
          <a:p>
            <a:r>
              <a:rPr lang="pt-BR" dirty="0">
                <a:latin typeface="+mn-lt"/>
              </a:rPr>
              <a:t>4. Quando colocar a referência numérica, entre versículos, use (-) sem espaços; Exemplo: Romanos 8.18-25</a:t>
            </a:r>
          </a:p>
          <a:p>
            <a:r>
              <a:rPr lang="pt-BR" dirty="0">
                <a:latin typeface="+mn-lt"/>
              </a:rPr>
              <a:t>5. No texto, negrite os números em referência aos versículos.</a:t>
            </a:r>
          </a:p>
          <a:p>
            <a:r>
              <a:rPr lang="pt-BR" dirty="0">
                <a:latin typeface="+mn-lt"/>
              </a:rPr>
              <a:t>6. Espaçamento entre linhas de 1.5 </a:t>
            </a:r>
            <a:r>
              <a:rPr lang="pt-BR" dirty="0" err="1">
                <a:latin typeface="+mn-lt"/>
              </a:rPr>
              <a:t>pts</a:t>
            </a:r>
            <a:r>
              <a:rPr lang="pt-BR" dirty="0">
                <a:latin typeface="+mn-lt"/>
              </a:rPr>
              <a:t> para melhor leitura.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126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 era de ouro - Pietro da </a:t>
            </a:r>
            <a:r>
              <a:rPr lang="pt-BR" dirty="0" err="1" smtClean="0"/>
              <a:t>Cortona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662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 era de prata - Pietro da </a:t>
            </a:r>
            <a:r>
              <a:rPr lang="pt-BR" dirty="0" err="1" smtClean="0"/>
              <a:t>Cortona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596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era de bronze - Pietro da </a:t>
            </a:r>
            <a:r>
              <a:rPr lang="pt-BR" dirty="0" err="1" smtClean="0"/>
              <a:t>Cortona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7632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Hércules arrastando </a:t>
            </a:r>
            <a:r>
              <a:rPr lang="pt-BR" dirty="0" err="1" smtClean="0"/>
              <a:t>Cérberus</a:t>
            </a:r>
            <a:r>
              <a:rPr lang="pt-BR" dirty="0" smtClean="0"/>
              <a:t> - Joshua </a:t>
            </a:r>
            <a:r>
              <a:rPr lang="pt-BR" dirty="0" err="1" smtClean="0"/>
              <a:t>Cristall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0348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 era de ouro - Pietro da </a:t>
            </a:r>
            <a:r>
              <a:rPr lang="pt-BR" dirty="0" err="1" smtClean="0"/>
              <a:t>Cortona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662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44726"/>
            <a:ext cx="155448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7204076"/>
            <a:ext cx="13716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9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43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730250"/>
            <a:ext cx="3943350" cy="11623676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730250"/>
            <a:ext cx="11601450" cy="11623676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809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5802360" cy="13716000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514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8255001"/>
            <a:ext cx="18288001" cy="5461000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59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7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3419479"/>
            <a:ext cx="157734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9178929"/>
            <a:ext cx="157734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0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7772400" cy="87026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651250"/>
            <a:ext cx="7772400" cy="87026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2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730253"/>
            <a:ext cx="15773400" cy="26511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3362326"/>
            <a:ext cx="7736680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5010150"/>
            <a:ext cx="7736680" cy="73691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3362326"/>
            <a:ext cx="7774782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5010150"/>
            <a:ext cx="7774782" cy="73691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4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59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63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974853"/>
            <a:ext cx="92583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1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974853"/>
            <a:ext cx="92583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5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730253"/>
            <a:ext cx="157734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651250"/>
            <a:ext cx="157734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2712703"/>
            <a:ext cx="61722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3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g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g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jpg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4271455" y="12123155"/>
            <a:ext cx="3261856" cy="1115771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18" name="CaixaDeTexto 17"/>
          <p:cNvSpPr txBox="1"/>
          <p:nvPr/>
        </p:nvSpPr>
        <p:spPr>
          <a:xfrm>
            <a:off x="6526950" y="3992427"/>
            <a:ext cx="113155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/>
              <a:t>Vocação e alienação</a:t>
            </a:r>
            <a:endParaRPr lang="pt-BR" sz="8800" b="1" spc="-112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856" y="3378880"/>
            <a:ext cx="5428177" cy="7271709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540807" y="5454796"/>
            <a:ext cx="10359792" cy="133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49" dirty="0" smtClean="0"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  <a:r>
              <a:rPr lang="pt-BR" sz="4049" dirty="0">
                <a:latin typeface="Arial" panose="020B0604020202020204" pitchFamily="34" charset="0"/>
                <a:cs typeface="Arial" panose="020B0604020202020204" pitchFamily="34" charset="0"/>
              </a:rPr>
              <a:t>: Ildefonso Ferreira Martins Júnior</a:t>
            </a: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07/05/2017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112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02 – Vocação e alienação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02" y="1905000"/>
            <a:ext cx="8724556" cy="10714369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58" y="3938571"/>
            <a:ext cx="8724556" cy="654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94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02 – Vocação e alienação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581402" y="1552157"/>
            <a:ext cx="13125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/>
              <a:t>A visão de trabalho segundo a Bíblia:</a:t>
            </a:r>
            <a:endParaRPr lang="pt-BR" sz="5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47750" y="3143250"/>
            <a:ext cx="1327312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5400" dirty="0" smtClean="0"/>
              <a:t>Diferente da visão babilônica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5400" dirty="0" smtClean="0"/>
              <a:t>Diferente da visão grega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5400" dirty="0" smtClean="0"/>
              <a:t>O trabalho presente na criação e na redenção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5400" dirty="0" smtClean="0"/>
              <a:t>O trabalho como vocação do homem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2182457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02 – Vocação e alienação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56" y="2475487"/>
            <a:ext cx="14940089" cy="996503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581402" y="1552157"/>
            <a:ext cx="13125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/>
              <a:t>Aposentadoria: viagens</a:t>
            </a:r>
            <a:endParaRPr lang="pt-BR" sz="5400" b="1" dirty="0"/>
          </a:p>
        </p:txBody>
      </p:sp>
    </p:spTree>
    <p:extLst>
      <p:ext uri="{BB962C8B-B14F-4D97-AF65-F5344CB8AC3E}">
        <p14:creationId xmlns:p14="http://schemas.microsoft.com/office/powerpoint/2010/main" val="259154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02 – Vocação e alienação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56" y="2506089"/>
            <a:ext cx="14940089" cy="990383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581402" y="1552157"/>
            <a:ext cx="13125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err="1" smtClean="0"/>
              <a:t>Aposentadoria:gastronomia</a:t>
            </a:r>
            <a:endParaRPr lang="pt-BR" sz="5400" b="1" dirty="0"/>
          </a:p>
        </p:txBody>
      </p:sp>
    </p:spTree>
    <p:extLst>
      <p:ext uri="{BB962C8B-B14F-4D97-AF65-F5344CB8AC3E}">
        <p14:creationId xmlns:p14="http://schemas.microsoft.com/office/powerpoint/2010/main" val="165757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02 – Vocação e alienação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56" y="2477976"/>
            <a:ext cx="14940089" cy="996005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581402" y="1552157"/>
            <a:ext cx="13125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/>
              <a:t>Aposentadoria</a:t>
            </a:r>
            <a:r>
              <a:rPr lang="pt-BR" sz="5400" b="1" dirty="0"/>
              <a:t>: festas</a:t>
            </a:r>
          </a:p>
        </p:txBody>
      </p:sp>
    </p:spTree>
    <p:extLst>
      <p:ext uri="{BB962C8B-B14F-4D97-AF65-F5344CB8AC3E}">
        <p14:creationId xmlns:p14="http://schemas.microsoft.com/office/powerpoint/2010/main" val="2372959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02 – Vocação e alienação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961" y="2477976"/>
            <a:ext cx="13280078" cy="996005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581402" y="1552157"/>
            <a:ext cx="13125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/>
              <a:t>Aposentadoria: jogando</a:t>
            </a:r>
            <a:endParaRPr lang="pt-BR" sz="5400" b="1" dirty="0"/>
          </a:p>
        </p:txBody>
      </p:sp>
    </p:spTree>
    <p:extLst>
      <p:ext uri="{BB962C8B-B14F-4D97-AF65-F5344CB8AC3E}">
        <p14:creationId xmlns:p14="http://schemas.microsoft.com/office/powerpoint/2010/main" val="3564727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02 – Vocação e alienação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76" y="2447304"/>
            <a:ext cx="11458448" cy="992301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581402" y="1552157"/>
            <a:ext cx="13125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/>
              <a:t>Aposentadoria: curtir a vida e ociosidade</a:t>
            </a:r>
            <a:endParaRPr lang="pt-BR" sz="5400" b="1" dirty="0"/>
          </a:p>
        </p:txBody>
      </p:sp>
    </p:spTree>
    <p:extLst>
      <p:ext uri="{BB962C8B-B14F-4D97-AF65-F5344CB8AC3E}">
        <p14:creationId xmlns:p14="http://schemas.microsoft.com/office/powerpoint/2010/main" val="3792158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02 – Vocação e alienação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429" y="2646938"/>
            <a:ext cx="11587142" cy="1002131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04900" y="1342607"/>
            <a:ext cx="152208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b="1" dirty="0"/>
              <a:t>O trabalho como serviço</a:t>
            </a:r>
          </a:p>
        </p:txBody>
      </p:sp>
    </p:spTree>
    <p:extLst>
      <p:ext uri="{BB962C8B-B14F-4D97-AF65-F5344CB8AC3E}">
        <p14:creationId xmlns:p14="http://schemas.microsoft.com/office/powerpoint/2010/main" val="3593049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02 – Vocação e alienação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106093" y="2132292"/>
            <a:ext cx="16075814" cy="9900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6600" baseline="30000" dirty="0"/>
              <a:t>17 Ande cada um segundo o Senhor lhe tem distribuído, cada um conforme Deus o tem chamado. É assim que ordeno em todas as igrejas. 18 Foi alguém chamado, estando circunciso? Não desfaça a circuncisão. Foi alguém chamado, estando incircunciso? Não se faça circuncidar. 19 A circuncisão, em si, não é nada; a </a:t>
            </a:r>
            <a:r>
              <a:rPr lang="pt-BR" sz="6600" baseline="30000" dirty="0" err="1"/>
              <a:t>incircuncisão</a:t>
            </a:r>
            <a:r>
              <a:rPr lang="pt-BR" sz="6600" baseline="30000" dirty="0"/>
              <a:t> também nada é, mas o que vale é guardar as ordenanças de Deus. 20 Cada um permaneça na vocação em que foi chamado. 21 Foste chamado, sendo escravo? Não te preocupes com isso; mas, se ainda podes tornar-te livre, aproveita a oportunidade. 22 Porque o que foi chamado no Senhor, sendo escravo, é liberto do Senhor; semelhantemente, o que foi chamado, sendo livre, é escravo de Cristo. 23 Por preço fostes comprados; não vos torneis escravos de homens. 24 Irmãos, cada um permaneça diante de Deus naquilo em que foi chamado. (1Coríntios </a:t>
            </a:r>
            <a:r>
              <a:rPr lang="pt-BR" sz="6600" baseline="30000" dirty="0" smtClean="0"/>
              <a:t>7.17–24)</a:t>
            </a:r>
            <a:endParaRPr lang="pt-BR" sz="6600" baseline="30000" dirty="0"/>
          </a:p>
        </p:txBody>
      </p:sp>
    </p:spTree>
    <p:extLst>
      <p:ext uri="{BB962C8B-B14F-4D97-AF65-F5344CB8AC3E}">
        <p14:creationId xmlns:p14="http://schemas.microsoft.com/office/powerpoint/2010/main" val="3826451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02 – Vocação e alienação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106093" y="2132292"/>
            <a:ext cx="160758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6600" dirty="0" smtClean="0"/>
              <a:t>O que é valorizado em uma profissão na nossa sociedade?</a:t>
            </a:r>
            <a:endParaRPr lang="pt-BR" sz="6600" baseline="30000" dirty="0"/>
          </a:p>
        </p:txBody>
      </p:sp>
    </p:spTree>
    <p:extLst>
      <p:ext uri="{BB962C8B-B14F-4D97-AF65-F5344CB8AC3E}">
        <p14:creationId xmlns:p14="http://schemas.microsoft.com/office/powerpoint/2010/main" val="1360315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27" name="Agrupar 26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30" name="CaixaDeTexto 29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Vocação e 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alienação</a:t>
            </a:r>
            <a:endParaRPr lang="pt-BR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Conector reto 30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648646" y="2293658"/>
            <a:ext cx="16990711" cy="6278642"/>
          </a:xfrm>
          <a:prstGeom prst="rect">
            <a:avLst/>
          </a:prstGeom>
          <a:noFill/>
        </p:spPr>
        <p:txBody>
          <a:bodyPr wrap="square" numCol="1" spcCol="72000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dirty="0"/>
              <a:t>visões incorretas sobre o </a:t>
            </a:r>
            <a:r>
              <a:rPr lang="pt-BR" sz="4400" dirty="0" smtClean="0"/>
              <a:t>trabalho: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/>
              <a:t>servir </a:t>
            </a:r>
            <a:r>
              <a:rPr lang="pt-BR" sz="2800" dirty="0"/>
              <a:t>ao reino não é sinônimo de atividade ministerial em tempo integral, como pastor, missionário</a:t>
            </a:r>
            <a:r>
              <a:rPr lang="pt-BR" sz="2800" dirty="0" smtClean="0"/>
              <a:t>;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/>
              <a:t> </a:t>
            </a:r>
            <a:r>
              <a:rPr lang="pt-BR" sz="2800" dirty="0"/>
              <a:t>nem de desenvolver um trabalho que possa ter uso diretamente na obra de Deus</a:t>
            </a:r>
            <a:r>
              <a:rPr lang="pt-BR" sz="2800" dirty="0" smtClean="0"/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/>
              <a:t>você </a:t>
            </a:r>
            <a:r>
              <a:rPr lang="pt-BR" sz="2800" dirty="0"/>
              <a:t>deve dar um significado espiritual para seu trabalho: </a:t>
            </a:r>
            <a:endParaRPr lang="pt-BR" sz="2800" dirty="0" smtClean="0"/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/>
              <a:t>o </a:t>
            </a:r>
            <a:r>
              <a:rPr lang="pt-BR" sz="2800" dirty="0"/>
              <a:t>administrador que deveria procurar uma organização cristã para </a:t>
            </a:r>
            <a:r>
              <a:rPr lang="pt-BR" sz="2800" dirty="0" smtClean="0"/>
              <a:t>administrar;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/>
              <a:t>o </a:t>
            </a:r>
            <a:r>
              <a:rPr lang="pt-BR" sz="2800" dirty="0"/>
              <a:t>contador que deveria se tornar tesoureiro de uma </a:t>
            </a:r>
            <a:r>
              <a:rPr lang="pt-BR" sz="2800" dirty="0" smtClean="0"/>
              <a:t>igreja;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/>
              <a:t>o </a:t>
            </a:r>
            <a:r>
              <a:rPr lang="pt-BR" sz="2800" dirty="0"/>
              <a:t>artista que deveria pintar e decorar </a:t>
            </a:r>
            <a:r>
              <a:rPr lang="pt-BR" sz="2800" dirty="0" smtClean="0"/>
              <a:t>igrejas;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/>
              <a:t>o </a:t>
            </a:r>
            <a:r>
              <a:rPr lang="pt-BR" sz="2800" dirty="0"/>
              <a:t>músico que deveria tocar na equipe de </a:t>
            </a:r>
            <a:r>
              <a:rPr lang="pt-BR" sz="2800" dirty="0" smtClean="0"/>
              <a:t>louvor;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/>
              <a:t>o </a:t>
            </a:r>
            <a:r>
              <a:rPr lang="pt-BR" sz="2800" dirty="0"/>
              <a:t>médico que deveria usar seu trabalho em missões</a:t>
            </a:r>
            <a:endParaRPr lang="pt-BR" sz="2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648646" y="144874"/>
            <a:ext cx="12066391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INTRODUÇÃO</a:t>
            </a:r>
          </a:p>
        </p:txBody>
      </p:sp>
    </p:spTree>
    <p:extLst>
      <p:ext uri="{BB962C8B-B14F-4D97-AF65-F5344CB8AC3E}">
        <p14:creationId xmlns:p14="http://schemas.microsoft.com/office/powerpoint/2010/main" val="129102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02 – Vocação e alienação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8964"/>
          <a:stretch/>
        </p:blipFill>
        <p:spPr>
          <a:xfrm>
            <a:off x="494198" y="2476500"/>
            <a:ext cx="17299604" cy="941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23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02 – Vocação e alienação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0" t="136" r="16204"/>
          <a:stretch/>
        </p:blipFill>
        <p:spPr>
          <a:xfrm>
            <a:off x="1228792" y="2324100"/>
            <a:ext cx="15830416" cy="1018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20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02 – Vocação e alienação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1" y="2007941"/>
            <a:ext cx="14913666" cy="987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28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02 – Vocação e alienação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08" y="2266950"/>
            <a:ext cx="17101985" cy="963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99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02 – Vocação e alienação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1998873"/>
            <a:ext cx="15636213" cy="1041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45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02 – Vocação e alienação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88" y="2190750"/>
            <a:ext cx="16593225" cy="858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68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02 – Vocação e alienação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106093" y="2132292"/>
            <a:ext cx="16075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6600" dirty="0" smtClean="0"/>
              <a:t>Qual o modelo que a Bíblia nos mostra?</a:t>
            </a:r>
            <a:endParaRPr lang="pt-BR" sz="6600" baseline="30000" dirty="0"/>
          </a:p>
        </p:txBody>
      </p:sp>
    </p:spTree>
    <p:extLst>
      <p:ext uri="{BB962C8B-B14F-4D97-AF65-F5344CB8AC3E}">
        <p14:creationId xmlns:p14="http://schemas.microsoft.com/office/powerpoint/2010/main" val="3925855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02 – Vocação e alienação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1" y="2190750"/>
            <a:ext cx="11315699" cy="1023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58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02 – Vocação e alienação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581402" y="1552157"/>
            <a:ext cx="13125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/>
              <a:t>Perguntas ao se procurar uma profissão:</a:t>
            </a:r>
            <a:endParaRPr lang="pt-BR" sz="5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47750" y="3143250"/>
            <a:ext cx="16438861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5400" b="1" dirty="0" smtClean="0"/>
              <a:t>Qual profissão me dará maior retorno?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5400" dirty="0" err="1"/>
              <a:t>autorealização</a:t>
            </a:r>
            <a:r>
              <a:rPr lang="pt-BR" sz="5400" dirty="0"/>
              <a:t> </a:t>
            </a:r>
            <a:r>
              <a:rPr lang="pt-BR" sz="5400" dirty="0" smtClean="0"/>
              <a:t>profissional e financeira;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5400" dirty="0" smtClean="0"/>
              <a:t>Expectativa no lugar errado.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5400" b="1" dirty="0" smtClean="0"/>
              <a:t>Como </a:t>
            </a:r>
            <a:r>
              <a:rPr lang="pt-BR" sz="5400" b="1" dirty="0"/>
              <a:t>poderei ser mais útil às pessoas, sabendo o </a:t>
            </a:r>
            <a:r>
              <a:rPr lang="pt-BR" sz="5400" b="1" dirty="0" smtClean="0"/>
              <a:t>que sei </a:t>
            </a:r>
            <a:r>
              <a:rPr lang="pt-BR" sz="5400" b="1" dirty="0"/>
              <a:t>sobre a vontade de Deus</a:t>
            </a:r>
            <a:r>
              <a:rPr lang="pt-BR" sz="5400" b="1" dirty="0" smtClean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5400" dirty="0" smtClean="0"/>
              <a:t>Melhores motivos para colocar os talentos e força em prática;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5400" dirty="0" smtClean="0"/>
              <a:t>Aumenta as chances de ter sucesso profissional até pelo padrão do mundo (reconhecimento profissional e financeiro).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869598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02 – Vocação e alienação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6" y="144874"/>
            <a:ext cx="14682794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828542" y="3487847"/>
            <a:ext cx="117736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pt-BR" sz="4800" dirty="0" smtClean="0"/>
              <a:t>Lutero foi o reformador que mais se apoderou do ensino e 1ª Coríntios 7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pt-BR" sz="4800" dirty="0" smtClean="0"/>
              <a:t>Trabalho espiritual x trabalho secular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pt-BR" sz="4800" dirty="0" smtClean="0"/>
              <a:t>Deus agindo por meio do meu trabalho</a:t>
            </a:r>
            <a:endParaRPr lang="pt-BR" sz="4800" dirty="0"/>
          </a:p>
        </p:txBody>
      </p:sp>
      <p:pic>
        <p:nvPicPr>
          <p:cNvPr id="14" name="Espaço Reservado para Imagem 4"/>
          <p:cNvPicPr>
            <a:picLocks noGrp="1" noChangeAspect="1"/>
          </p:cNvPicPr>
          <p:nvPr>
            <p:ph type="pic"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3" y="4178975"/>
            <a:ext cx="5444727" cy="7082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987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 dirty="0"/>
          </a:p>
        </p:txBody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02 – Vocação e alienação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6" y="144874"/>
            <a:ext cx="14682794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90576" y="1875949"/>
            <a:ext cx="14740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b="1" dirty="0" smtClean="0"/>
              <a:t>O trabalho como vocação</a:t>
            </a:r>
            <a:endParaRPr lang="pt-BR" sz="96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648646" y="4495800"/>
            <a:ext cx="1451515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Mandados criacionais: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4000" b="1" dirty="0"/>
              <a:t>mandado </a:t>
            </a:r>
            <a:r>
              <a:rPr lang="pt-BR" sz="4000" b="1" dirty="0" smtClean="0"/>
              <a:t>cultural (trabalho = privilégio </a:t>
            </a:r>
            <a:r>
              <a:rPr lang="pt-BR" sz="4000" b="1" smtClean="0"/>
              <a:t>/ responsabilidade);</a:t>
            </a:r>
            <a:endParaRPr lang="pt-BR" sz="4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4000" b="1" dirty="0"/>
              <a:t>mandado </a:t>
            </a:r>
            <a:r>
              <a:rPr lang="pt-BR" sz="4000" b="1" dirty="0" smtClean="0"/>
              <a:t>social;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4000" b="1" dirty="0"/>
              <a:t>mandado </a:t>
            </a:r>
            <a:r>
              <a:rPr lang="pt-BR" sz="4000" b="1" dirty="0" smtClean="0"/>
              <a:t>espiritual.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650158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02 – Vocação e alienação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6" y="144874"/>
            <a:ext cx="14682794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828542" y="3487847"/>
            <a:ext cx="1177365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dirty="0" smtClean="0"/>
              <a:t>“</a:t>
            </a:r>
            <a:r>
              <a:rPr lang="pt-BR" sz="4800" i="1" dirty="0" smtClean="0"/>
              <a:t>O que é nosso trabalho para Deus – seja na lavoura, no jardim, na cidade, em casa, na guerra, ou na política – se não apenas o desempenho de uma criança, por meio do qual o Senhor nos oferece suas dádivas na lavoura, em casa e em todo e qualquer lugar? Essas são as </a:t>
            </a:r>
            <a:r>
              <a:rPr lang="pt-BR" sz="4800" b="1" i="1" dirty="0" smtClean="0"/>
              <a:t>máscaras de Deus</a:t>
            </a:r>
            <a:r>
              <a:rPr lang="pt-BR" sz="4800" i="1" dirty="0" smtClean="0"/>
              <a:t>, por trás das quais ele decide permanecer oculto e realizar todas as coisas.</a:t>
            </a:r>
            <a:r>
              <a:rPr lang="pt-BR" sz="4800" dirty="0" smtClean="0"/>
              <a:t>” (Martinho Lutero).</a:t>
            </a:r>
            <a:endParaRPr lang="pt-BR" sz="4800" dirty="0"/>
          </a:p>
        </p:txBody>
      </p:sp>
      <p:pic>
        <p:nvPicPr>
          <p:cNvPr id="14" name="Espaço Reservado para Imagem 4"/>
          <p:cNvPicPr>
            <a:picLocks noGrp="1" noChangeAspect="1"/>
          </p:cNvPicPr>
          <p:nvPr>
            <p:ph type="pic"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3" y="4178975"/>
            <a:ext cx="5444727" cy="7082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2373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02 – Vocação e alienação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6" y="144874"/>
            <a:ext cx="14682794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90576" y="1875949"/>
            <a:ext cx="14740864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b="1" dirty="0" smtClean="0"/>
              <a:t>A vocação pessoal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pt-BR" sz="4800" b="1" dirty="0" smtClean="0"/>
              <a:t>Da mesma forma que Deus vocaciona (chama) o homem para o trabalho, cada um de nós tem um chamado específico.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pt-BR" sz="4800" b="1" dirty="0" smtClean="0"/>
              <a:t>Trabalho não é sinônimo de atividade remunerada.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pt-BR" sz="4800" b="1" dirty="0" smtClean="0"/>
              <a:t>Começar a atender ao nosso chamado assim que o identificamos.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pt-BR" sz="4800" b="1" dirty="0" smtClean="0"/>
              <a:t>Não somos chamados como Moisés o foi.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pt-BR" sz="4800" b="1" dirty="0" smtClean="0"/>
              <a:t>Formas de colocar os dons em prática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pt-BR" sz="4800" b="1" dirty="0" smtClean="0"/>
              <a:t>Atividades ilícitas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pt-BR" sz="4800" b="1" dirty="0" smtClean="0"/>
              <a:t>Zona cinzenta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pt-BR" sz="4800" b="1" dirty="0" smtClean="0"/>
              <a:t>Cosmovisão cristã</a:t>
            </a: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2056603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02 – Vocação e alienação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78" y="2190750"/>
            <a:ext cx="7252145" cy="10237198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058" y="2190750"/>
            <a:ext cx="6628585" cy="1023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02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02 – Vocação e alienação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009650" y="2362200"/>
            <a:ext cx="16818764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ADVOCACIA:</a:t>
            </a:r>
          </a:p>
          <a:p>
            <a:pPr algn="just"/>
            <a:r>
              <a:rPr lang="pt-BR" sz="3600" dirty="0" smtClean="0"/>
              <a:t>Código </a:t>
            </a:r>
            <a:r>
              <a:rPr lang="pt-BR" sz="3600" dirty="0"/>
              <a:t>de Ética </a:t>
            </a:r>
            <a:r>
              <a:rPr lang="pt-BR" sz="3600" dirty="0" smtClean="0"/>
              <a:t>da OAB</a:t>
            </a:r>
          </a:p>
          <a:p>
            <a:pPr algn="just"/>
            <a:r>
              <a:rPr lang="pt-BR" sz="3600" dirty="0" smtClean="0"/>
              <a:t>Art. 2º [...]</a:t>
            </a:r>
          </a:p>
          <a:p>
            <a:pPr algn="just"/>
            <a:r>
              <a:rPr lang="pt-BR" sz="3600" dirty="0"/>
              <a:t>Parágrafo único. São deveres do advogado</a:t>
            </a:r>
            <a:r>
              <a:rPr lang="pt-BR" sz="3600" dirty="0" smtClean="0"/>
              <a:t>:</a:t>
            </a:r>
          </a:p>
          <a:p>
            <a:r>
              <a:rPr lang="pt-BR" sz="3600" dirty="0" smtClean="0"/>
              <a:t>I – preservar</a:t>
            </a:r>
            <a:r>
              <a:rPr lang="pt-BR" sz="3600" dirty="0"/>
              <a:t>, em sua conduta, a honra, a nobreza e a dignidade da profissão, zelando </a:t>
            </a:r>
          </a:p>
          <a:p>
            <a:r>
              <a:rPr lang="pt-BR" sz="3600" dirty="0"/>
              <a:t>pelo seu caráter de essencialidade e indispensabilidade; </a:t>
            </a:r>
            <a:endParaRPr lang="pt-BR" sz="3600" dirty="0" smtClean="0"/>
          </a:p>
          <a:p>
            <a:r>
              <a:rPr lang="pt-BR" sz="3600" dirty="0"/>
              <a:t>II </a:t>
            </a:r>
            <a:r>
              <a:rPr lang="pt-BR" sz="3600" dirty="0" smtClean="0"/>
              <a:t>– atuar </a:t>
            </a:r>
            <a:r>
              <a:rPr lang="pt-BR" sz="3600" dirty="0"/>
              <a:t>com destemor, </a:t>
            </a:r>
            <a:r>
              <a:rPr lang="pt-BR" sz="3600" dirty="0" smtClean="0"/>
              <a:t>independência</a:t>
            </a:r>
            <a:r>
              <a:rPr lang="pt-BR" sz="3600" dirty="0"/>
              <a:t>, honestidade, decoro, veracidade, lealdade, </a:t>
            </a:r>
          </a:p>
          <a:p>
            <a:r>
              <a:rPr lang="pt-BR" sz="3600" dirty="0"/>
              <a:t>dignidade e </a:t>
            </a:r>
            <a:r>
              <a:rPr lang="pt-BR" sz="3600" dirty="0" smtClean="0"/>
              <a:t>boa-fé</a:t>
            </a:r>
            <a:r>
              <a:rPr lang="pt-BR" sz="3600" dirty="0"/>
              <a:t>; </a:t>
            </a:r>
            <a:endParaRPr lang="pt-BR" sz="3600" dirty="0" smtClean="0"/>
          </a:p>
          <a:p>
            <a:r>
              <a:rPr lang="pt-BR" sz="3600" dirty="0"/>
              <a:t>VIII </a:t>
            </a:r>
            <a:r>
              <a:rPr lang="pt-BR" sz="3600" dirty="0" smtClean="0"/>
              <a:t>– abster-se </a:t>
            </a:r>
            <a:r>
              <a:rPr lang="pt-BR" sz="3600" dirty="0"/>
              <a:t>de: </a:t>
            </a:r>
          </a:p>
          <a:p>
            <a:r>
              <a:rPr lang="pt-BR" sz="3600" dirty="0"/>
              <a:t>d) emprestar concurso aos que </a:t>
            </a:r>
            <a:r>
              <a:rPr lang="pt-BR" sz="3600" dirty="0" smtClean="0"/>
              <a:t>atentem </a:t>
            </a:r>
            <a:r>
              <a:rPr lang="pt-BR" sz="3600" dirty="0"/>
              <a:t>contra a ética, a moral, a honestidade e a </a:t>
            </a:r>
            <a:r>
              <a:rPr lang="pt-BR" sz="3600" dirty="0" smtClean="0"/>
              <a:t>dignidade </a:t>
            </a:r>
            <a:r>
              <a:rPr lang="pt-BR" sz="3600" dirty="0"/>
              <a:t>da pessoa humana; </a:t>
            </a:r>
          </a:p>
          <a:p>
            <a:pPr algn="just"/>
            <a:r>
              <a:rPr lang="pt-BR" sz="3600" dirty="0" smtClean="0"/>
              <a:t>Art</a:t>
            </a:r>
            <a:r>
              <a:rPr lang="pt-BR" sz="3600" dirty="0"/>
              <a:t>. </a:t>
            </a:r>
            <a:r>
              <a:rPr lang="pt-BR" sz="3600" dirty="0" smtClean="0"/>
              <a:t>21. É </a:t>
            </a:r>
            <a:r>
              <a:rPr lang="pt-BR" sz="3600" dirty="0"/>
              <a:t>direito e dever do advogado assumir a defesa criminal, sem considerar sua </a:t>
            </a:r>
            <a:r>
              <a:rPr lang="pt-BR" sz="3600" dirty="0" smtClean="0"/>
              <a:t>própria </a:t>
            </a:r>
            <a:r>
              <a:rPr lang="pt-BR" sz="3600" dirty="0"/>
              <a:t>opinião sobre a culpa do acusado</a:t>
            </a:r>
            <a:r>
              <a:rPr lang="pt-BR" sz="3600" dirty="0" smtClean="0"/>
              <a:t>.</a:t>
            </a:r>
            <a:endParaRPr lang="pt-BR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3817952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02 – Vocação e alienação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7" y="2288520"/>
            <a:ext cx="7252145" cy="299315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7829550" y="2288520"/>
            <a:ext cx="90106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accent1"/>
                </a:solidFill>
              </a:rPr>
              <a:t>Defesa </a:t>
            </a:r>
            <a:r>
              <a:rPr lang="pt-BR" sz="3600" dirty="0" smtClean="0">
                <a:solidFill>
                  <a:schemeClr val="accent1"/>
                </a:solidFill>
              </a:rPr>
              <a:t>de entes públicos </a:t>
            </a:r>
            <a:r>
              <a:rPr lang="pt-BR" sz="3600" dirty="0">
                <a:solidFill>
                  <a:schemeClr val="accent1"/>
                </a:solidFill>
              </a:rPr>
              <a:t>em </a:t>
            </a:r>
            <a:r>
              <a:rPr lang="pt-BR" sz="3600" dirty="0" smtClean="0">
                <a:solidFill>
                  <a:schemeClr val="accent1"/>
                </a:solidFill>
              </a:rPr>
              <a:t>juízo contra causas temerárias.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600" dirty="0" smtClean="0">
                <a:solidFill>
                  <a:schemeClr val="accent1"/>
                </a:solidFill>
              </a:rPr>
              <a:t>Defesa do patrimônio público.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600" dirty="0" smtClean="0">
                <a:solidFill>
                  <a:schemeClr val="accent1"/>
                </a:solidFill>
              </a:rPr>
              <a:t>Orientação aos gestores públicos sobre procedimentos corretos a serem adotados.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600" dirty="0" smtClean="0">
                <a:solidFill>
                  <a:schemeClr val="accent1"/>
                </a:solidFill>
              </a:rPr>
              <a:t>Recursos legítimos impedindo que a injustiça seja feita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600" dirty="0" smtClean="0">
                <a:solidFill>
                  <a:srgbClr val="C00000"/>
                </a:solidFill>
              </a:rPr>
              <a:t>Recursos procrastinatórios impedindo que a justiça seja feita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600" dirty="0" smtClean="0">
                <a:solidFill>
                  <a:srgbClr val="C00000"/>
                </a:solidFill>
              </a:rPr>
              <a:t>Ações “temerárias”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5831820"/>
            <a:ext cx="5962649" cy="299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06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02 – Vocação e alienação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27" y="3073290"/>
            <a:ext cx="9910630" cy="660791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008438" y="3073290"/>
            <a:ext cx="6819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600" dirty="0" smtClean="0">
                <a:solidFill>
                  <a:schemeClr val="accent1"/>
                </a:solidFill>
              </a:rPr>
              <a:t>Proteção da população contra  crimes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600" dirty="0" smtClean="0">
                <a:solidFill>
                  <a:schemeClr val="accent1"/>
                </a:solidFill>
              </a:rPr>
              <a:t>Apuração de autoria de delitos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600" dirty="0" smtClean="0">
                <a:solidFill>
                  <a:srgbClr val="C00000"/>
                </a:solidFill>
              </a:rPr>
              <a:t>História cobertura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600" dirty="0" smtClean="0">
                <a:solidFill>
                  <a:srgbClr val="C00000"/>
                </a:solidFill>
              </a:rPr>
              <a:t>Desagregação familiar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33570" y="1903799"/>
            <a:ext cx="58014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/>
              <a:t>Polícias militares e civis:</a:t>
            </a:r>
          </a:p>
        </p:txBody>
      </p:sp>
    </p:spTree>
    <p:extLst>
      <p:ext uri="{BB962C8B-B14F-4D97-AF65-F5344CB8AC3E}">
        <p14:creationId xmlns:p14="http://schemas.microsoft.com/office/powerpoint/2010/main" val="2216015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02 – Vocação e alienação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86" y="3073290"/>
            <a:ext cx="9917462" cy="685176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008438" y="3073290"/>
            <a:ext cx="68199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600" dirty="0" smtClean="0">
                <a:solidFill>
                  <a:schemeClr val="accent1"/>
                </a:solidFill>
              </a:rPr>
              <a:t>Poder de conscientizar a população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600" dirty="0" smtClean="0">
                <a:solidFill>
                  <a:schemeClr val="accent1"/>
                </a:solidFill>
              </a:rPr>
              <a:t>Difundir a verdade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600" dirty="0" smtClean="0">
                <a:solidFill>
                  <a:schemeClr val="accent1"/>
                </a:solidFill>
              </a:rPr>
              <a:t>Apresentar o fato da maneira mais completa apresentando ambos os lados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600" dirty="0" smtClean="0">
                <a:solidFill>
                  <a:srgbClr val="C00000"/>
                </a:solidFill>
              </a:rPr>
              <a:t>Poder de alienar a população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600" dirty="0" smtClean="0">
                <a:solidFill>
                  <a:srgbClr val="C00000"/>
                </a:solidFill>
              </a:rPr>
              <a:t>Difundir a mentira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600" dirty="0" smtClean="0">
                <a:solidFill>
                  <a:srgbClr val="C00000"/>
                </a:solidFill>
              </a:rPr>
              <a:t>Ser parcial e omitir informações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33570" y="1903799"/>
            <a:ext cx="56435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/>
              <a:t>Jornalistas e repórteres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2216758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02 – Vocação e alienação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49"/>
          <a:stretch/>
        </p:blipFill>
        <p:spPr>
          <a:xfrm>
            <a:off x="1046286" y="3193349"/>
            <a:ext cx="9716964" cy="793373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008438" y="3073290"/>
            <a:ext cx="6819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600" dirty="0" smtClean="0">
                <a:solidFill>
                  <a:schemeClr val="accent1"/>
                </a:solidFill>
              </a:rPr>
              <a:t>Reconstrução de partes danificadas do corpo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600" dirty="0" smtClean="0">
                <a:solidFill>
                  <a:srgbClr val="C00000"/>
                </a:solidFill>
              </a:rPr>
              <a:t>Estímulo da vaidade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33570" y="1903799"/>
            <a:ext cx="42405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/>
              <a:t>Cirurgião plástico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3831179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dirty="0"/>
          </a:p>
        </p:txBody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02 – Vocação e alienação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6" y="144874"/>
            <a:ext cx="14682794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CONCLUSÃO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504950" y="2470428"/>
            <a:ext cx="15636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4800" b="1" dirty="0" err="1" smtClean="0"/>
              <a:t>asdasdasdasd</a:t>
            </a:r>
            <a:endParaRPr lang="pt-BR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2853944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02 – Vocação e alienação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966" y="3509235"/>
            <a:ext cx="13228066" cy="916858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581402" y="1813413"/>
            <a:ext cx="131251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/>
              <a:t>A criação para os assírios e babilônios</a:t>
            </a:r>
          </a:p>
          <a:p>
            <a:pPr algn="ctr"/>
            <a:r>
              <a:rPr lang="pt-BR" sz="5400" b="1" dirty="0" smtClean="0"/>
              <a:t>A criação como uma batalha cósmica</a:t>
            </a:r>
            <a:endParaRPr lang="pt-BR" sz="5400" b="1" dirty="0"/>
          </a:p>
        </p:txBody>
      </p:sp>
    </p:spTree>
    <p:extLst>
      <p:ext uri="{BB962C8B-B14F-4D97-AF65-F5344CB8AC3E}">
        <p14:creationId xmlns:p14="http://schemas.microsoft.com/office/powerpoint/2010/main" val="3163099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02 – Vocação e alienação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581402" y="1495007"/>
            <a:ext cx="131251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/>
              <a:t>A criação para os gregos (Hesíodo)</a:t>
            </a:r>
          </a:p>
          <a:p>
            <a:pPr algn="ctr"/>
            <a:r>
              <a:rPr lang="pt-BR" sz="5400" b="1" dirty="0" smtClean="0"/>
              <a:t>Era de ouro</a:t>
            </a:r>
            <a:endParaRPr lang="pt-BR" sz="5400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24" y="3160579"/>
            <a:ext cx="7837753" cy="962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63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02 – Vocação e alienação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620" y="3160578"/>
            <a:ext cx="7215630" cy="9625651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581402" y="1552157"/>
            <a:ext cx="131251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/>
              <a:t>A criação para os gregos (Hesíodo)</a:t>
            </a:r>
          </a:p>
          <a:p>
            <a:pPr algn="ctr"/>
            <a:r>
              <a:rPr lang="pt-BR" sz="5400" b="1" dirty="0" smtClean="0"/>
              <a:t>Era de prata</a:t>
            </a:r>
            <a:endParaRPr lang="pt-BR" sz="5400" b="1" dirty="0"/>
          </a:p>
        </p:txBody>
      </p:sp>
    </p:spTree>
    <p:extLst>
      <p:ext uri="{BB962C8B-B14F-4D97-AF65-F5344CB8AC3E}">
        <p14:creationId xmlns:p14="http://schemas.microsoft.com/office/powerpoint/2010/main" val="2878670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02 – Vocação e alienação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244" y="3160579"/>
            <a:ext cx="6789639" cy="962531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581402" y="1552157"/>
            <a:ext cx="131251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/>
              <a:t>A criação para os gregos (Hesíodo)</a:t>
            </a:r>
          </a:p>
          <a:p>
            <a:pPr algn="ctr"/>
            <a:r>
              <a:rPr lang="pt-BR" sz="5400" b="1" dirty="0" smtClean="0"/>
              <a:t>Era de bronze</a:t>
            </a:r>
            <a:endParaRPr lang="pt-BR" sz="5400" b="1" dirty="0"/>
          </a:p>
        </p:txBody>
      </p:sp>
    </p:spTree>
    <p:extLst>
      <p:ext uri="{BB962C8B-B14F-4D97-AF65-F5344CB8AC3E}">
        <p14:creationId xmlns:p14="http://schemas.microsoft.com/office/powerpoint/2010/main" val="4286963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02 – Vocação e alienação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055" y="3143251"/>
            <a:ext cx="11880045" cy="9664137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581402" y="1552157"/>
            <a:ext cx="131251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/>
              <a:t>A criação para os gregos (Hesíodo)</a:t>
            </a:r>
          </a:p>
          <a:p>
            <a:pPr algn="ctr"/>
            <a:r>
              <a:rPr lang="pt-BR" sz="5400" b="1" dirty="0" smtClean="0"/>
              <a:t>Era dos heróis</a:t>
            </a:r>
            <a:endParaRPr lang="pt-BR" sz="5400" b="1" dirty="0"/>
          </a:p>
        </p:txBody>
      </p:sp>
    </p:spTree>
    <p:extLst>
      <p:ext uri="{BB962C8B-B14F-4D97-AF65-F5344CB8AC3E}">
        <p14:creationId xmlns:p14="http://schemas.microsoft.com/office/powerpoint/2010/main" val="1974152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02 – Vocação e alienação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8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3156907"/>
            <a:ext cx="6858000" cy="968188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581402" y="1552157"/>
            <a:ext cx="131251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/>
              <a:t>A criação para os gregos (Hesíodo)</a:t>
            </a:r>
          </a:p>
          <a:p>
            <a:pPr algn="ctr"/>
            <a:r>
              <a:rPr lang="pt-BR" sz="5400" b="1" dirty="0" smtClean="0"/>
              <a:t>Era de ferro</a:t>
            </a:r>
            <a:endParaRPr lang="pt-BR" sz="5400" b="1" dirty="0"/>
          </a:p>
        </p:txBody>
      </p:sp>
    </p:spTree>
    <p:extLst>
      <p:ext uri="{BB962C8B-B14F-4D97-AF65-F5344CB8AC3E}">
        <p14:creationId xmlns:p14="http://schemas.microsoft.com/office/powerpoint/2010/main" val="3426275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de padrão IPN.pptx" id="{7944CD30-CCBA-4382-80EB-7E15E046DA66}" vid="{F6745510-2D9A-433B-BCED-1DC9C2523A7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padrão IPN</Template>
  <TotalTime>6500</TotalTime>
  <Words>1307</Words>
  <Application>Microsoft Office PowerPoint</Application>
  <PresentationFormat>Personalizar</PresentationFormat>
  <Paragraphs>190</Paragraphs>
  <Slides>38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Ildefonso Ferreira Martins Júnior</dc:creator>
  <cp:lastModifiedBy>Ildefonso Ferreira Martins Júnior</cp:lastModifiedBy>
  <cp:revision>293</cp:revision>
  <dcterms:created xsi:type="dcterms:W3CDTF">2017-02-15T18:28:36Z</dcterms:created>
  <dcterms:modified xsi:type="dcterms:W3CDTF">2017-05-07T13:20:33Z</dcterms:modified>
</cp:coreProperties>
</file>