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2"/>
  </p:notesMasterIdLst>
  <p:handoutMasterIdLst>
    <p:handoutMasterId r:id="rId13"/>
  </p:handoutMasterIdLst>
  <p:sldIdLst>
    <p:sldId id="287" r:id="rId2"/>
    <p:sldId id="315" r:id="rId3"/>
    <p:sldId id="305" r:id="rId4"/>
    <p:sldId id="317" r:id="rId5"/>
    <p:sldId id="320" r:id="rId6"/>
    <p:sldId id="318" r:id="rId7"/>
    <p:sldId id="321" r:id="rId8"/>
    <p:sldId id="298" r:id="rId9"/>
    <p:sldId id="319" r:id="rId10"/>
    <p:sldId id="278" r:id="rId11"/>
  </p:sldIdLst>
  <p:sldSz cx="18288000" cy="13716000"/>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BE1"/>
    <a:srgbClr val="661B30"/>
    <a:srgbClr val="8E1538"/>
    <a:srgbClr val="4D0B1E"/>
    <a:srgbClr val="5C3D00"/>
    <a:srgbClr val="FFF2D9"/>
    <a:srgbClr val="1F000F"/>
    <a:srgbClr val="6A1C32"/>
    <a:srgbClr val="19964A"/>
    <a:srgbClr val="397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86080" autoAdjust="0"/>
  </p:normalViewPr>
  <p:slideViewPr>
    <p:cSldViewPr snapToGrid="0" snapToObjects="1" showGuides="1">
      <p:cViewPr varScale="1">
        <p:scale>
          <a:sx n="47" d="100"/>
          <a:sy n="47" d="100"/>
        </p:scale>
        <p:origin x="210" y="66"/>
      </p:cViewPr>
      <p:guideLst>
        <p:guide orient="horz" pos="4320"/>
        <p:guide pos="57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91" d="100"/>
          <a:sy n="91" d="100"/>
        </p:scale>
        <p:origin x="32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889109" y="0"/>
            <a:ext cx="2975240" cy="478701"/>
          </a:xfrm>
          <a:prstGeom prst="rect">
            <a:avLst/>
          </a:prstGeom>
        </p:spPr>
        <p:txBody>
          <a:bodyPr vert="horz" lIns="93744" tIns="46872" rIns="93744" bIns="46872" rtlCol="0"/>
          <a:lstStyle>
            <a:lvl1pPr algn="r">
              <a:defRPr sz="1200"/>
            </a:lvl1pPr>
          </a:lstStyle>
          <a:p>
            <a:fld id="{52CFFC7C-0376-E44D-ACA0-D60DC10B59F7}" type="datetimeFigureOut">
              <a:rPr lang="en-US" smtClean="0"/>
              <a:t>3/14/2017</a:t>
            </a:fld>
            <a:endParaRPr lang="en-US"/>
          </a:p>
        </p:txBody>
      </p:sp>
      <p:sp>
        <p:nvSpPr>
          <p:cNvPr id="4" name="Footer Placeholder 3"/>
          <p:cNvSpPr>
            <a:spLocks noGrp="1"/>
          </p:cNvSpPr>
          <p:nvPr>
            <p:ph type="ftr" sz="quarter" idx="2"/>
          </p:nvPr>
        </p:nvSpPr>
        <p:spPr>
          <a:xfrm>
            <a:off x="0" y="9062176"/>
            <a:ext cx="2975240" cy="478700"/>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889109" y="9062176"/>
            <a:ext cx="2975240" cy="478700"/>
          </a:xfrm>
          <a:prstGeom prst="rect">
            <a:avLst/>
          </a:prstGeom>
        </p:spPr>
        <p:txBody>
          <a:bodyPr vert="horz" lIns="93744" tIns="46872" rIns="93744" bIns="46872" rtlCol="0" anchor="b"/>
          <a:lstStyle>
            <a:lvl1pPr algn="r">
              <a:defRPr sz="1200"/>
            </a:lvl1pPr>
          </a:lstStyle>
          <a:p>
            <a:fld id="{F856CEB7-CA9E-364F-BFA0-4F3CF7BA902C}" type="slidenum">
              <a:rPr lang="en-US" smtClean="0"/>
              <a:t>‹nº›</a:t>
            </a:fld>
            <a:endParaRPr lang="en-US"/>
          </a:p>
        </p:txBody>
      </p:sp>
    </p:spTree>
    <p:extLst>
      <p:ext uri="{BB962C8B-B14F-4D97-AF65-F5344CB8AC3E}">
        <p14:creationId xmlns:p14="http://schemas.microsoft.com/office/powerpoint/2010/main" val="19862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pt-BR"/>
          </a:p>
        </p:txBody>
      </p:sp>
      <p:sp>
        <p:nvSpPr>
          <p:cNvPr id="3" name="Espaço Reservado para Data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1FF76227-83C6-486A-B993-A75E7CDAC021}" type="datetimeFigureOut">
              <a:rPr lang="pt-BR" smtClean="0"/>
              <a:t>14/03/2017</a:t>
            </a:fld>
            <a:endParaRPr lang="pt-BR"/>
          </a:p>
        </p:txBody>
      </p:sp>
      <p:sp>
        <p:nvSpPr>
          <p:cNvPr id="4" name="Espaço Reservado para Imagem de Slide 3"/>
          <p:cNvSpPr>
            <a:spLocks noGrp="1" noRot="1" noChangeAspect="1"/>
          </p:cNvSpPr>
          <p:nvPr>
            <p:ph type="sldImg" idx="2"/>
          </p:nvPr>
        </p:nvSpPr>
        <p:spPr>
          <a:xfrm>
            <a:off x="1285875" y="1192213"/>
            <a:ext cx="4294188" cy="3221037"/>
          </a:xfrm>
          <a:prstGeom prst="rect">
            <a:avLst/>
          </a:prstGeom>
          <a:noFill/>
          <a:ln w="12700">
            <a:solidFill>
              <a:prstClr val="black"/>
            </a:solidFill>
          </a:ln>
        </p:spPr>
        <p:txBody>
          <a:bodyPr vert="horz" lIns="93744" tIns="46872" rIns="93744" bIns="46872" rtlCol="0" anchor="ctr"/>
          <a:lstStyle/>
          <a:p>
            <a:endParaRPr lang="pt-BR"/>
          </a:p>
        </p:txBody>
      </p:sp>
      <p:sp>
        <p:nvSpPr>
          <p:cNvPr id="5" name="Espaço Reservado para Anotações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7B69D3A6-2FA6-4367-A327-D3121A1CB539}" type="slidenum">
              <a:rPr lang="pt-BR" smtClean="0"/>
              <a:t>‹nº›</a:t>
            </a:fld>
            <a:endParaRPr lang="pt-BR"/>
          </a:p>
        </p:txBody>
      </p:sp>
    </p:spTree>
    <p:extLst>
      <p:ext uri="{BB962C8B-B14F-4D97-AF65-F5344CB8AC3E}">
        <p14:creationId xmlns:p14="http://schemas.microsoft.com/office/powerpoint/2010/main" val="73713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1</a:t>
            </a:fld>
            <a:endParaRPr lang="pt-BR"/>
          </a:p>
        </p:txBody>
      </p:sp>
    </p:spTree>
    <p:extLst>
      <p:ext uri="{BB962C8B-B14F-4D97-AF65-F5344CB8AC3E}">
        <p14:creationId xmlns:p14="http://schemas.microsoft.com/office/powerpoint/2010/main" val="151758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10</a:t>
            </a:fld>
            <a:endParaRPr lang="pt-BR"/>
          </a:p>
        </p:txBody>
      </p:sp>
    </p:spTree>
    <p:extLst>
      <p:ext uri="{BB962C8B-B14F-4D97-AF65-F5344CB8AC3E}">
        <p14:creationId xmlns:p14="http://schemas.microsoft.com/office/powerpoint/2010/main" val="403089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2</a:t>
            </a:fld>
            <a:endParaRPr lang="pt-BR"/>
          </a:p>
        </p:txBody>
      </p:sp>
    </p:spTree>
    <p:extLst>
      <p:ext uri="{BB962C8B-B14F-4D97-AF65-F5344CB8AC3E}">
        <p14:creationId xmlns:p14="http://schemas.microsoft.com/office/powerpoint/2010/main" val="259747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85875" y="1192213"/>
            <a:ext cx="4294188" cy="3221037"/>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3</a:t>
            </a:fld>
            <a:endParaRPr lang="pt-BR"/>
          </a:p>
        </p:txBody>
      </p:sp>
    </p:spTree>
    <p:extLst>
      <p:ext uri="{BB962C8B-B14F-4D97-AF65-F5344CB8AC3E}">
        <p14:creationId xmlns:p14="http://schemas.microsoft.com/office/powerpoint/2010/main" val="199853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85875" y="1192213"/>
            <a:ext cx="4294188" cy="3221037"/>
          </a:xfrm>
        </p:spPr>
      </p:sp>
      <p:sp>
        <p:nvSpPr>
          <p:cNvPr id="3" name="Espaço Reservado para Anotações 2"/>
          <p:cNvSpPr>
            <a:spLocks noGrp="1"/>
          </p:cNvSpPr>
          <p:nvPr>
            <p:ph type="body" idx="1"/>
          </p:nvPr>
        </p:nvSpPr>
        <p:spPr/>
        <p:txBody>
          <a:bodyPr/>
          <a:lstStyle/>
          <a:p>
            <a:r>
              <a:rPr lang="pt-BR" b="1" dirty="0">
                <a:latin typeface="+mn-lt"/>
              </a:rPr>
              <a:t>Orientações para Padronização</a:t>
            </a:r>
          </a:p>
          <a:p>
            <a:endParaRPr lang="pt-BR" dirty="0">
              <a:latin typeface="+mn-lt"/>
            </a:endParaRPr>
          </a:p>
          <a:p>
            <a:r>
              <a:rPr lang="pt-BR" dirty="0">
                <a:latin typeface="+mn-lt"/>
              </a:rPr>
              <a:t>1. O título do slide deve estar com todas as letras </a:t>
            </a:r>
            <a:r>
              <a:rPr lang="pt-BR" b="1" dirty="0">
                <a:latin typeface="+mn-lt"/>
              </a:rPr>
              <a:t>MAIÚSCULAS</a:t>
            </a:r>
            <a:r>
              <a:rPr lang="pt-BR" dirty="0">
                <a:latin typeface="+mn-lt"/>
              </a:rPr>
              <a:t>;</a:t>
            </a:r>
          </a:p>
          <a:p>
            <a:r>
              <a:rPr lang="pt-BR" dirty="0">
                <a:latin typeface="+mn-lt"/>
              </a:rPr>
              <a:t>2. Se for colocar referência bíblica, coloque-a por extenso;</a:t>
            </a:r>
          </a:p>
          <a:p>
            <a:r>
              <a:rPr lang="pt-BR" dirty="0">
                <a:latin typeface="+mn-lt"/>
              </a:rPr>
              <a:t>3. Quando colocar a referência numérica, entre o capítulo e o versículo, use (.) e não (:) para separar;</a:t>
            </a:r>
          </a:p>
          <a:p>
            <a:r>
              <a:rPr lang="pt-BR" dirty="0">
                <a:latin typeface="+mn-lt"/>
              </a:rPr>
              <a:t>4. Quando colocar a referência numérica, entre versículos, use (-) sem espaços; Exemplo: Romanos 8.18-25</a:t>
            </a:r>
          </a:p>
          <a:p>
            <a:r>
              <a:rPr lang="pt-BR" dirty="0">
                <a:latin typeface="+mn-lt"/>
              </a:rPr>
              <a:t>5. No texto, negrite os números em referência aos versículos.</a:t>
            </a:r>
          </a:p>
          <a:p>
            <a:r>
              <a:rPr lang="pt-BR" dirty="0">
                <a:latin typeface="+mn-lt"/>
              </a:rPr>
              <a:t>6. Espaçamento entre linhas de 1.5 </a:t>
            </a:r>
            <a:r>
              <a:rPr lang="pt-BR" dirty="0" err="1">
                <a:latin typeface="+mn-lt"/>
              </a:rPr>
              <a:t>pts</a:t>
            </a:r>
            <a:r>
              <a:rPr lang="pt-BR" dirty="0">
                <a:latin typeface="+mn-lt"/>
              </a:rPr>
              <a:t> para melhor leitura.</a:t>
            </a:r>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4</a:t>
            </a:fld>
            <a:endParaRPr lang="pt-BR"/>
          </a:p>
        </p:txBody>
      </p:sp>
    </p:spTree>
    <p:extLst>
      <p:ext uri="{BB962C8B-B14F-4D97-AF65-F5344CB8AC3E}">
        <p14:creationId xmlns:p14="http://schemas.microsoft.com/office/powerpoint/2010/main" val="304142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85875" y="1192213"/>
            <a:ext cx="4294188" cy="3221037"/>
          </a:xfrm>
        </p:spPr>
      </p:sp>
      <p:sp>
        <p:nvSpPr>
          <p:cNvPr id="3" name="Espaço Reservado para Anotações 2"/>
          <p:cNvSpPr>
            <a:spLocks noGrp="1"/>
          </p:cNvSpPr>
          <p:nvPr>
            <p:ph type="body" idx="1"/>
          </p:nvPr>
        </p:nvSpPr>
        <p:spPr/>
        <p:txBody>
          <a:bodyPr/>
          <a:lstStyle/>
          <a:p>
            <a:r>
              <a:rPr lang="pt-BR" b="1" dirty="0">
                <a:latin typeface="+mn-lt"/>
              </a:rPr>
              <a:t>Orientações para Padronização</a:t>
            </a:r>
          </a:p>
          <a:p>
            <a:endParaRPr lang="pt-BR" dirty="0">
              <a:latin typeface="+mn-lt"/>
            </a:endParaRPr>
          </a:p>
          <a:p>
            <a:r>
              <a:rPr lang="pt-BR" dirty="0">
                <a:latin typeface="+mn-lt"/>
              </a:rPr>
              <a:t>1. O título do slide deve estar com todas as letras </a:t>
            </a:r>
            <a:r>
              <a:rPr lang="pt-BR" b="1" dirty="0">
                <a:latin typeface="+mn-lt"/>
              </a:rPr>
              <a:t>MAIÚSCULAS</a:t>
            </a:r>
            <a:r>
              <a:rPr lang="pt-BR" dirty="0">
                <a:latin typeface="+mn-lt"/>
              </a:rPr>
              <a:t>;</a:t>
            </a:r>
          </a:p>
          <a:p>
            <a:r>
              <a:rPr lang="pt-BR" dirty="0">
                <a:latin typeface="+mn-lt"/>
              </a:rPr>
              <a:t>2. Se for colocar referência bíblica, coloque-a por extenso;</a:t>
            </a:r>
          </a:p>
          <a:p>
            <a:r>
              <a:rPr lang="pt-BR" dirty="0">
                <a:latin typeface="+mn-lt"/>
              </a:rPr>
              <a:t>3. Quando colocar a referência numérica, entre o capítulo e o versículo, use (.) e não (:) para separar;</a:t>
            </a:r>
          </a:p>
          <a:p>
            <a:r>
              <a:rPr lang="pt-BR" dirty="0">
                <a:latin typeface="+mn-lt"/>
              </a:rPr>
              <a:t>4. Quando colocar a referência numérica, entre versículos, use (-) sem espaços; Exemplo: Romanos 8.18-25</a:t>
            </a:r>
          </a:p>
          <a:p>
            <a:r>
              <a:rPr lang="pt-BR" dirty="0">
                <a:latin typeface="+mn-lt"/>
              </a:rPr>
              <a:t>5. No texto, negrite os números em referência aos versículos.</a:t>
            </a:r>
          </a:p>
          <a:p>
            <a:r>
              <a:rPr lang="pt-BR" dirty="0">
                <a:latin typeface="+mn-lt"/>
              </a:rPr>
              <a:t>6. Espaçamento entre linhas de 1.5 </a:t>
            </a:r>
            <a:r>
              <a:rPr lang="pt-BR" dirty="0" err="1">
                <a:latin typeface="+mn-lt"/>
              </a:rPr>
              <a:t>pts</a:t>
            </a:r>
            <a:r>
              <a:rPr lang="pt-BR" dirty="0">
                <a:latin typeface="+mn-lt"/>
              </a:rPr>
              <a:t> para melhor leitura.</a:t>
            </a:r>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5</a:t>
            </a:fld>
            <a:endParaRPr lang="pt-BR"/>
          </a:p>
        </p:txBody>
      </p:sp>
    </p:spTree>
    <p:extLst>
      <p:ext uri="{BB962C8B-B14F-4D97-AF65-F5344CB8AC3E}">
        <p14:creationId xmlns:p14="http://schemas.microsoft.com/office/powerpoint/2010/main" val="295989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85875" y="1192213"/>
            <a:ext cx="4294188" cy="3221037"/>
          </a:xfrm>
        </p:spPr>
      </p:sp>
      <p:sp>
        <p:nvSpPr>
          <p:cNvPr id="3" name="Espaço Reservado para Anotações 2"/>
          <p:cNvSpPr>
            <a:spLocks noGrp="1"/>
          </p:cNvSpPr>
          <p:nvPr>
            <p:ph type="body" idx="1"/>
          </p:nvPr>
        </p:nvSpPr>
        <p:spPr/>
        <p:txBody>
          <a:bodyPr/>
          <a:lstStyle/>
          <a:p>
            <a:r>
              <a:rPr lang="pt-BR" b="1" dirty="0">
                <a:latin typeface="+mn-lt"/>
              </a:rPr>
              <a:t>Orientações para Padronização</a:t>
            </a:r>
          </a:p>
          <a:p>
            <a:endParaRPr lang="pt-BR" dirty="0">
              <a:latin typeface="+mn-lt"/>
            </a:endParaRPr>
          </a:p>
          <a:p>
            <a:r>
              <a:rPr lang="pt-BR" dirty="0">
                <a:latin typeface="+mn-lt"/>
              </a:rPr>
              <a:t>1. O título do slide deve estar com todas as letras </a:t>
            </a:r>
            <a:r>
              <a:rPr lang="pt-BR" b="1" dirty="0">
                <a:latin typeface="+mn-lt"/>
              </a:rPr>
              <a:t>MAIÚSCULAS</a:t>
            </a:r>
            <a:r>
              <a:rPr lang="pt-BR" dirty="0">
                <a:latin typeface="+mn-lt"/>
              </a:rPr>
              <a:t>;</a:t>
            </a:r>
          </a:p>
          <a:p>
            <a:r>
              <a:rPr lang="pt-BR" dirty="0">
                <a:latin typeface="+mn-lt"/>
              </a:rPr>
              <a:t>2. Se for colocar referência bíblica, coloque-a por extenso;</a:t>
            </a:r>
          </a:p>
          <a:p>
            <a:r>
              <a:rPr lang="pt-BR" dirty="0">
                <a:latin typeface="+mn-lt"/>
              </a:rPr>
              <a:t>3. Quando colocar a referência numérica, entre o capítulo e o versículo, use (.) e não (:) para separar;</a:t>
            </a:r>
          </a:p>
          <a:p>
            <a:r>
              <a:rPr lang="pt-BR" dirty="0">
                <a:latin typeface="+mn-lt"/>
              </a:rPr>
              <a:t>4. Quando colocar a referência numérica, entre versículos, use (-) sem espaços; Exemplo: Romanos 8.18-25</a:t>
            </a:r>
          </a:p>
          <a:p>
            <a:r>
              <a:rPr lang="pt-BR" dirty="0">
                <a:latin typeface="+mn-lt"/>
              </a:rPr>
              <a:t>5. No texto, negrite os números em referência aos versículos.</a:t>
            </a:r>
          </a:p>
          <a:p>
            <a:r>
              <a:rPr lang="pt-BR" dirty="0">
                <a:latin typeface="+mn-lt"/>
              </a:rPr>
              <a:t>6. Espaçamento entre linhas de 1.5 </a:t>
            </a:r>
            <a:r>
              <a:rPr lang="pt-BR" dirty="0" err="1">
                <a:latin typeface="+mn-lt"/>
              </a:rPr>
              <a:t>pts</a:t>
            </a:r>
            <a:r>
              <a:rPr lang="pt-BR" dirty="0">
                <a:latin typeface="+mn-lt"/>
              </a:rPr>
              <a:t> para melhor leitura.</a:t>
            </a:r>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6</a:t>
            </a:fld>
            <a:endParaRPr lang="pt-BR"/>
          </a:p>
        </p:txBody>
      </p:sp>
    </p:spTree>
    <p:extLst>
      <p:ext uri="{BB962C8B-B14F-4D97-AF65-F5344CB8AC3E}">
        <p14:creationId xmlns:p14="http://schemas.microsoft.com/office/powerpoint/2010/main" val="2863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85875" y="1192213"/>
            <a:ext cx="4294188" cy="3221037"/>
          </a:xfrm>
        </p:spPr>
      </p:sp>
      <p:sp>
        <p:nvSpPr>
          <p:cNvPr id="3" name="Espaço Reservado para Anotações 2"/>
          <p:cNvSpPr>
            <a:spLocks noGrp="1"/>
          </p:cNvSpPr>
          <p:nvPr>
            <p:ph type="body" idx="1"/>
          </p:nvPr>
        </p:nvSpPr>
        <p:spPr/>
        <p:txBody>
          <a:bodyPr/>
          <a:lstStyle/>
          <a:p>
            <a:r>
              <a:rPr lang="pt-BR" b="1" dirty="0">
                <a:latin typeface="+mn-lt"/>
              </a:rPr>
              <a:t>Orientações para Padronização</a:t>
            </a:r>
          </a:p>
          <a:p>
            <a:endParaRPr lang="pt-BR" dirty="0">
              <a:latin typeface="+mn-lt"/>
            </a:endParaRPr>
          </a:p>
          <a:p>
            <a:r>
              <a:rPr lang="pt-BR" dirty="0">
                <a:latin typeface="+mn-lt"/>
              </a:rPr>
              <a:t>1. O título do slide deve estar com todas as letras </a:t>
            </a:r>
            <a:r>
              <a:rPr lang="pt-BR" b="1" dirty="0">
                <a:latin typeface="+mn-lt"/>
              </a:rPr>
              <a:t>MAIÚSCULAS</a:t>
            </a:r>
            <a:r>
              <a:rPr lang="pt-BR" dirty="0">
                <a:latin typeface="+mn-lt"/>
              </a:rPr>
              <a:t>;</a:t>
            </a:r>
          </a:p>
          <a:p>
            <a:r>
              <a:rPr lang="pt-BR" dirty="0">
                <a:latin typeface="+mn-lt"/>
              </a:rPr>
              <a:t>2. Se for colocar referência bíblica, coloque-a por extenso;</a:t>
            </a:r>
          </a:p>
          <a:p>
            <a:r>
              <a:rPr lang="pt-BR" dirty="0">
                <a:latin typeface="+mn-lt"/>
              </a:rPr>
              <a:t>3. Quando colocar a referência numérica, entre o capítulo e o versículo, use (.) e não (:) para separar;</a:t>
            </a:r>
          </a:p>
          <a:p>
            <a:r>
              <a:rPr lang="pt-BR" dirty="0">
                <a:latin typeface="+mn-lt"/>
              </a:rPr>
              <a:t>4. Quando colocar a referência numérica, entre versículos, use (-) sem espaços; Exemplo: Romanos 8.18-25</a:t>
            </a:r>
          </a:p>
          <a:p>
            <a:r>
              <a:rPr lang="pt-BR" dirty="0">
                <a:latin typeface="+mn-lt"/>
              </a:rPr>
              <a:t>5. No texto, negrite os números em referência aos versículos.</a:t>
            </a:r>
          </a:p>
          <a:p>
            <a:r>
              <a:rPr lang="pt-BR" dirty="0">
                <a:latin typeface="+mn-lt"/>
              </a:rPr>
              <a:t>6. Espaçamento entre linhas de 1.5 </a:t>
            </a:r>
            <a:r>
              <a:rPr lang="pt-BR" dirty="0" err="1">
                <a:latin typeface="+mn-lt"/>
              </a:rPr>
              <a:t>pts</a:t>
            </a:r>
            <a:r>
              <a:rPr lang="pt-BR" dirty="0">
                <a:latin typeface="+mn-lt"/>
              </a:rPr>
              <a:t> para melhor leitura.</a:t>
            </a:r>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7</a:t>
            </a:fld>
            <a:endParaRPr lang="pt-BR"/>
          </a:p>
        </p:txBody>
      </p:sp>
    </p:spTree>
    <p:extLst>
      <p:ext uri="{BB962C8B-B14F-4D97-AF65-F5344CB8AC3E}">
        <p14:creationId xmlns:p14="http://schemas.microsoft.com/office/powerpoint/2010/main" val="45414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8</a:t>
            </a:fld>
            <a:endParaRPr lang="pt-BR"/>
          </a:p>
        </p:txBody>
      </p:sp>
    </p:spTree>
    <p:extLst>
      <p:ext uri="{BB962C8B-B14F-4D97-AF65-F5344CB8AC3E}">
        <p14:creationId xmlns:p14="http://schemas.microsoft.com/office/powerpoint/2010/main" val="48762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69D3A6-2FA6-4367-A327-D3121A1CB539}" type="slidenum">
              <a:rPr lang="pt-BR" smtClean="0"/>
              <a:t>9</a:t>
            </a:fld>
            <a:endParaRPr lang="pt-BR"/>
          </a:p>
        </p:txBody>
      </p:sp>
    </p:spTree>
    <p:extLst>
      <p:ext uri="{BB962C8B-B14F-4D97-AF65-F5344CB8AC3E}">
        <p14:creationId xmlns:p14="http://schemas.microsoft.com/office/powerpoint/2010/main" val="396445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44726"/>
            <a:ext cx="15544800" cy="4775200"/>
          </a:xfrm>
        </p:spPr>
        <p:txBody>
          <a:bodyPr anchor="b"/>
          <a:lstStyle>
            <a:lvl1pPr algn="ctr">
              <a:defRPr sz="12000"/>
            </a:lvl1pPr>
          </a:lstStyle>
          <a:p>
            <a:r>
              <a:rPr lang="pt-BR"/>
              <a:t>Clique para editar o título mestre</a:t>
            </a:r>
            <a:endParaRPr lang="en-US" dirty="0"/>
          </a:p>
        </p:txBody>
      </p:sp>
      <p:sp>
        <p:nvSpPr>
          <p:cNvPr id="3" name="Subtitle 2"/>
          <p:cNvSpPr>
            <a:spLocks noGrp="1"/>
          </p:cNvSpPr>
          <p:nvPr>
            <p:ph type="subTitle" idx="1"/>
          </p:nvPr>
        </p:nvSpPr>
        <p:spPr>
          <a:xfrm>
            <a:off x="2286000" y="7204076"/>
            <a:ext cx="13716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36629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0043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730250"/>
            <a:ext cx="3943350" cy="1162367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1" y="730250"/>
            <a:ext cx="11601450" cy="1162367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93880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2" y="0"/>
            <a:ext cx="5802360" cy="13716000"/>
          </a:xfrm>
        </p:spPr>
        <p:txBody>
          <a:bodyPr>
            <a:normAutofit/>
          </a:bodyPr>
          <a:lstStyle>
            <a:lvl1pPr>
              <a:defRPr sz="2100"/>
            </a:lvl1pPr>
          </a:lstStyle>
          <a:p>
            <a:endParaRPr lang="en-US"/>
          </a:p>
        </p:txBody>
      </p:sp>
    </p:spTree>
    <p:extLst>
      <p:ext uri="{BB962C8B-B14F-4D97-AF65-F5344CB8AC3E}">
        <p14:creationId xmlns:p14="http://schemas.microsoft.com/office/powerpoint/2010/main" val="928851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laceholder">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1" y="8255001"/>
            <a:ext cx="18288001" cy="5461000"/>
          </a:xfrm>
        </p:spPr>
        <p:txBody>
          <a:bodyPr>
            <a:normAutofit/>
          </a:bodyPr>
          <a:lstStyle>
            <a:lvl1pPr>
              <a:defRPr sz="2100"/>
            </a:lvl1pPr>
          </a:lstStyle>
          <a:p>
            <a:endParaRPr lang="en-US"/>
          </a:p>
        </p:txBody>
      </p:sp>
    </p:spTree>
    <p:extLst>
      <p:ext uri="{BB962C8B-B14F-4D97-AF65-F5344CB8AC3E}">
        <p14:creationId xmlns:p14="http://schemas.microsoft.com/office/powerpoint/2010/main" val="41769352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2247558" y="0"/>
            <a:ext cx="6040445" cy="13716000"/>
          </a:xfrm>
        </p:spPr>
        <p:txBody>
          <a:bodyPr>
            <a:normAutofit/>
          </a:bodyPr>
          <a:lstStyle>
            <a:lvl1pPr>
              <a:defRPr sz="1800"/>
            </a:lvl1pPr>
          </a:lstStyle>
          <a:p>
            <a:endParaRPr lang="en-US"/>
          </a:p>
        </p:txBody>
      </p:sp>
      <p:sp>
        <p:nvSpPr>
          <p:cNvPr id="6" name="Picture Placeholder 2"/>
          <p:cNvSpPr>
            <a:spLocks noGrp="1"/>
          </p:cNvSpPr>
          <p:nvPr>
            <p:ph type="pic" sz="quarter" idx="12"/>
          </p:nvPr>
        </p:nvSpPr>
        <p:spPr>
          <a:xfrm>
            <a:off x="3" y="0"/>
            <a:ext cx="6040445" cy="13716000"/>
          </a:xfrm>
        </p:spPr>
        <p:txBody>
          <a:bodyPr>
            <a:normAutofit/>
          </a:bodyPr>
          <a:lstStyle>
            <a:lvl1pPr>
              <a:defRPr sz="1800"/>
            </a:lvl1pPr>
          </a:lstStyle>
          <a:p>
            <a:endParaRPr lang="en-US"/>
          </a:p>
        </p:txBody>
      </p:sp>
      <p:sp>
        <p:nvSpPr>
          <p:cNvPr id="7" name="Picture Placeholder 2"/>
          <p:cNvSpPr>
            <a:spLocks noGrp="1"/>
          </p:cNvSpPr>
          <p:nvPr>
            <p:ph type="pic" sz="quarter" idx="13"/>
          </p:nvPr>
        </p:nvSpPr>
        <p:spPr>
          <a:xfrm>
            <a:off x="6123781" y="0"/>
            <a:ext cx="6040445" cy="13716000"/>
          </a:xfrm>
        </p:spPr>
        <p:txBody>
          <a:bodyPr>
            <a:normAutofit/>
          </a:bodyPr>
          <a:lstStyle>
            <a:lvl1pPr>
              <a:defRPr sz="1800"/>
            </a:lvl1pPr>
          </a:lstStyle>
          <a:p>
            <a:endParaRPr lang="en-US"/>
          </a:p>
        </p:txBody>
      </p:sp>
    </p:spTree>
    <p:extLst>
      <p:ext uri="{BB962C8B-B14F-4D97-AF65-F5344CB8AC3E}">
        <p14:creationId xmlns:p14="http://schemas.microsoft.com/office/powerpoint/2010/main" val="334370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1157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47776" y="3419479"/>
            <a:ext cx="15773400" cy="5705474"/>
          </a:xfrm>
        </p:spPr>
        <p:txBody>
          <a:bodyPr anchor="b"/>
          <a:lstStyle>
            <a:lvl1pPr>
              <a:defRPr sz="12000"/>
            </a:lvl1pPr>
          </a:lstStyle>
          <a:p>
            <a:r>
              <a:rPr lang="pt-BR"/>
              <a:t>Clique para editar o título mestre</a:t>
            </a:r>
            <a:endParaRPr lang="en-US" dirty="0"/>
          </a:p>
        </p:txBody>
      </p:sp>
      <p:sp>
        <p:nvSpPr>
          <p:cNvPr id="3" name="Text Placeholder 2"/>
          <p:cNvSpPr>
            <a:spLocks noGrp="1"/>
          </p:cNvSpPr>
          <p:nvPr>
            <p:ph type="body" idx="1"/>
          </p:nvPr>
        </p:nvSpPr>
        <p:spPr>
          <a:xfrm>
            <a:off x="1247776" y="9178929"/>
            <a:ext cx="15773400" cy="3000374"/>
          </a:xfrm>
        </p:spPr>
        <p:txBody>
          <a:bodyPr/>
          <a:lstStyle>
            <a:lvl1pPr marL="0" indent="0">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C764DE79-268F-4C1A-8933-263129D2AF90}" type="datetimeFigureOut">
              <a:rPr lang="en-US" dirty="0"/>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0000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3651250"/>
            <a:ext cx="7772400" cy="87026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9258300" y="3651250"/>
            <a:ext cx="7772400" cy="87026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9152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9682" y="730253"/>
            <a:ext cx="15773400" cy="2651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9684" y="3362326"/>
            <a:ext cx="7736680"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Editar estilos de texto Mestre</a:t>
            </a:r>
          </a:p>
        </p:txBody>
      </p:sp>
      <p:sp>
        <p:nvSpPr>
          <p:cNvPr id="4" name="Content Placeholder 3"/>
          <p:cNvSpPr>
            <a:spLocks noGrp="1"/>
          </p:cNvSpPr>
          <p:nvPr>
            <p:ph sz="half" idx="2"/>
          </p:nvPr>
        </p:nvSpPr>
        <p:spPr>
          <a:xfrm>
            <a:off x="1259684" y="5010150"/>
            <a:ext cx="7736680" cy="73691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9258301" y="3362326"/>
            <a:ext cx="777478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Editar estilos de texto Mestre</a:t>
            </a:r>
          </a:p>
        </p:txBody>
      </p:sp>
      <p:sp>
        <p:nvSpPr>
          <p:cNvPr id="6" name="Content Placeholder 5"/>
          <p:cNvSpPr>
            <a:spLocks noGrp="1"/>
          </p:cNvSpPr>
          <p:nvPr>
            <p:ph sz="quarter" idx="4"/>
          </p:nvPr>
        </p:nvSpPr>
        <p:spPr>
          <a:xfrm>
            <a:off x="9258301" y="5010150"/>
            <a:ext cx="7774782" cy="73691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5921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26459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01263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pt-BR"/>
              <a:t>Clique para editar o título mestre</a:t>
            </a:r>
            <a:endParaRPr lang="en-US" dirty="0"/>
          </a:p>
        </p:txBody>
      </p:sp>
      <p:sp>
        <p:nvSpPr>
          <p:cNvPr id="3" name="Content Placeholder 2"/>
          <p:cNvSpPr>
            <a:spLocks noGrp="1"/>
          </p:cNvSpPr>
          <p:nvPr>
            <p:ph idx="1"/>
          </p:nvPr>
        </p:nvSpPr>
        <p:spPr>
          <a:xfrm>
            <a:off x="7774782" y="1974853"/>
            <a:ext cx="92583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Editar estilos de texto Mestre</a:t>
            </a:r>
          </a:p>
        </p:txBody>
      </p:sp>
      <p:sp>
        <p:nvSpPr>
          <p:cNvPr id="5" name="Date Placeholder 4"/>
          <p:cNvSpPr>
            <a:spLocks noGrp="1"/>
          </p:cNvSpPr>
          <p:nvPr>
            <p:ph type="dt" sz="half" idx="10"/>
          </p:nvPr>
        </p:nvSpPr>
        <p:spPr/>
        <p:txBody>
          <a:bodyPr/>
          <a:lstStyle/>
          <a:p>
            <a:fld id="{C764DE79-268F-4C1A-8933-263129D2AF90}" type="datetimeFigureOut">
              <a:rPr lang="en-US" dirty="0"/>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8771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774782" y="1974853"/>
            <a:ext cx="92583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Editar estilos de texto Mestre</a:t>
            </a:r>
          </a:p>
        </p:txBody>
      </p:sp>
      <p:sp>
        <p:nvSpPr>
          <p:cNvPr id="5" name="Date Placeholder 4"/>
          <p:cNvSpPr>
            <a:spLocks noGrp="1"/>
          </p:cNvSpPr>
          <p:nvPr>
            <p:ph type="dt" sz="half" idx="10"/>
          </p:nvPr>
        </p:nvSpPr>
        <p:spPr/>
        <p:txBody>
          <a:bodyPr/>
          <a:lstStyle/>
          <a:p>
            <a:fld id="{C764DE79-268F-4C1A-8933-263129D2AF90}" type="datetimeFigureOut">
              <a:rPr lang="en-US" dirty="0"/>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9525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3"/>
            <a:ext cx="15773400" cy="2651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7300" y="12712703"/>
            <a:ext cx="41148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3/14/2017</a:t>
            </a:fld>
            <a:endParaRPr lang="en-US" dirty="0"/>
          </a:p>
        </p:txBody>
      </p:sp>
      <p:sp>
        <p:nvSpPr>
          <p:cNvPr id="5" name="Footer Placeholder 4"/>
          <p:cNvSpPr>
            <a:spLocks noGrp="1"/>
          </p:cNvSpPr>
          <p:nvPr>
            <p:ph type="ftr" sz="quarter" idx="3"/>
          </p:nvPr>
        </p:nvSpPr>
        <p:spPr>
          <a:xfrm>
            <a:off x="6057900" y="12712703"/>
            <a:ext cx="6172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12712703"/>
            <a:ext cx="41148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4491324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6" r:id="rId13"/>
    <p:sldLayoutId id="2147483697"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0" y="-182880"/>
            <a:ext cx="18288000" cy="13716000"/>
          </a:xfrm>
          <a:prstGeom prst="rect">
            <a:avLst/>
          </a:prstGeom>
        </p:spPr>
      </p:pic>
    </p:spTree>
    <p:extLst>
      <p:ext uri="{BB962C8B-B14F-4D97-AF65-F5344CB8AC3E}">
        <p14:creationId xmlns:p14="http://schemas.microsoft.com/office/powerpoint/2010/main" val="391152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54730" y="0"/>
            <a:ext cx="5952354" cy="13716000"/>
          </a:xfrm>
          <a:prstGeom prst="rect">
            <a:avLst/>
          </a:prstGeom>
          <a:solidFill>
            <a:srgbClr val="6A1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8E1538"/>
              </a:solidFill>
            </a:endParaRPr>
          </a:p>
        </p:txBody>
      </p:sp>
      <p:sp>
        <p:nvSpPr>
          <p:cNvPr id="8" name="Picture Placeholder 2"/>
          <p:cNvSpPr>
            <a:spLocks noGrp="1"/>
          </p:cNvSpPr>
          <p:nvPr>
            <p:ph type="pic" sz="quarter" idx="11"/>
          </p:nvPr>
        </p:nvSpPr>
        <p:spPr>
          <a:xfrm>
            <a:off x="0" y="0"/>
            <a:ext cx="6154730" cy="13716000"/>
          </a:xfrm>
          <a:solidFill>
            <a:schemeClr val="bg1">
              <a:lumMod val="95000"/>
            </a:schemeClr>
          </a:solidFill>
        </p:spPr>
      </p:sp>
      <p:sp>
        <p:nvSpPr>
          <p:cNvPr id="9" name="Picture Placeholder 2"/>
          <p:cNvSpPr>
            <a:spLocks noGrp="1"/>
          </p:cNvSpPr>
          <p:nvPr>
            <p:ph type="pic" sz="quarter" idx="12"/>
          </p:nvPr>
        </p:nvSpPr>
        <p:spPr>
          <a:xfrm>
            <a:off x="12107082" y="0"/>
            <a:ext cx="6154730" cy="13716000"/>
          </a:xfrm>
          <a:solidFill>
            <a:schemeClr val="bg1">
              <a:lumMod val="95000"/>
            </a:schemeClr>
          </a:solidFill>
        </p:spPr>
      </p:sp>
      <p:pic>
        <p:nvPicPr>
          <p:cNvPr id="13" name="Imagem 12"/>
          <p:cNvPicPr>
            <a:picLocks noChangeAspect="1"/>
          </p:cNvPicPr>
          <p:nvPr/>
        </p:nvPicPr>
        <p:blipFill rotWithShape="1">
          <a:blip r:embed="rId3"/>
          <a:srcRect l="31248"/>
          <a:stretch/>
        </p:blipFill>
        <p:spPr>
          <a:xfrm>
            <a:off x="7810579" y="12151360"/>
            <a:ext cx="2640654" cy="973298"/>
          </a:xfrm>
          <a:prstGeom prst="rect">
            <a:avLst/>
          </a:prstGeom>
        </p:spPr>
      </p:pic>
      <p:sp>
        <p:nvSpPr>
          <p:cNvPr id="15" name="TextBox 10"/>
          <p:cNvSpPr txBox="1"/>
          <p:nvPr/>
        </p:nvSpPr>
        <p:spPr>
          <a:xfrm>
            <a:off x="6959575" y="4557161"/>
            <a:ext cx="4342662" cy="3016210"/>
          </a:xfrm>
          <a:prstGeom prst="rect">
            <a:avLst/>
          </a:prstGeom>
          <a:noFill/>
        </p:spPr>
        <p:txBody>
          <a:bodyPr wrap="square" rtlCol="0">
            <a:spAutoFit/>
          </a:bodyPr>
          <a:lstStyle/>
          <a:p>
            <a:pPr algn="ctr"/>
            <a:r>
              <a:rPr lang="pt-BR" sz="19000" b="1" spc="-112" dirty="0" smtClean="0">
                <a:solidFill>
                  <a:schemeClr val="bg1"/>
                </a:solidFill>
                <a:latin typeface="Arial" panose="020B0604020202020204" pitchFamily="34" charset="0"/>
                <a:cs typeface="Arial" panose="020B0604020202020204" pitchFamily="34" charset="0"/>
              </a:rPr>
              <a:t>FIM</a:t>
            </a:r>
            <a:endParaRPr lang="en-US" sz="19000" b="1" spc="-112" dirty="0">
              <a:solidFill>
                <a:schemeClr val="bg1"/>
              </a:solidFill>
              <a:latin typeface="Arial" panose="020B0604020202020204" pitchFamily="34" charset="0"/>
              <a:ea typeface="Montserrat Light" charset="0"/>
              <a:cs typeface="Arial" panose="020B0604020202020204" pitchFamily="34" charset="0"/>
            </a:endParaRPr>
          </a:p>
        </p:txBody>
      </p:sp>
    </p:spTree>
    <p:extLst>
      <p:ext uri="{BB962C8B-B14F-4D97-AF65-F5344CB8AC3E}">
        <p14:creationId xmlns:p14="http://schemas.microsoft.com/office/powerpoint/2010/main" val="14039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12919586" y="10460080"/>
            <a:ext cx="3827207" cy="1888370"/>
          </a:xfrm>
          <a:prstGeom prst="rect">
            <a:avLst/>
          </a:prstGeom>
        </p:spPr>
      </p:pic>
      <p:sp>
        <p:nvSpPr>
          <p:cNvPr id="2" name="Retângulo 1"/>
          <p:cNvSpPr/>
          <p:nvPr/>
        </p:nvSpPr>
        <p:spPr>
          <a:xfrm>
            <a:off x="766917" y="803977"/>
            <a:ext cx="16931148" cy="3447098"/>
          </a:xfrm>
          <a:prstGeom prst="rect">
            <a:avLst/>
          </a:prstGeom>
        </p:spPr>
        <p:txBody>
          <a:bodyPr wrap="square">
            <a:spAutoFit/>
          </a:bodyPr>
          <a:lstStyle/>
          <a:p>
            <a:pPr algn="ctr"/>
            <a:r>
              <a:rPr lang="pt-BR" sz="8000" b="1" spc="-112" smtClean="0">
                <a:latin typeface="Candara" panose="020E0502030303020204" pitchFamily="34" charset="0"/>
              </a:rPr>
              <a:t>Curso </a:t>
            </a:r>
            <a:endParaRPr lang="pt-BR" sz="8000" b="1" spc="-112" dirty="0" smtClean="0">
              <a:latin typeface="Candara" panose="020E0502030303020204" pitchFamily="34" charset="0"/>
            </a:endParaRPr>
          </a:p>
          <a:p>
            <a:pPr algn="ctr"/>
            <a:r>
              <a:rPr lang="pt-BR" sz="13800" b="1" spc="-112" dirty="0" smtClean="0">
                <a:latin typeface="Candara" panose="020E0502030303020204" pitchFamily="34" charset="0"/>
              </a:rPr>
              <a:t>Batalha Espiritual</a:t>
            </a:r>
            <a:endParaRPr lang="pt-BR" sz="13800" b="1" spc="-112" dirty="0">
              <a:latin typeface="Candara" panose="020E0502030303020204" pitchFamily="34" charset="0"/>
            </a:endParaRPr>
          </a:p>
        </p:txBody>
      </p:sp>
      <p:sp>
        <p:nvSpPr>
          <p:cNvPr id="6" name="CaixaDeTexto 5"/>
          <p:cNvSpPr txBox="1"/>
          <p:nvPr/>
        </p:nvSpPr>
        <p:spPr>
          <a:xfrm>
            <a:off x="1667314" y="11932952"/>
            <a:ext cx="3830386" cy="830997"/>
          </a:xfrm>
          <a:prstGeom prst="rect">
            <a:avLst/>
          </a:prstGeom>
          <a:noFill/>
        </p:spPr>
        <p:txBody>
          <a:bodyPr wrap="square" rtlCol="0">
            <a:spAutoFit/>
          </a:bodyPr>
          <a:lstStyle/>
          <a:p>
            <a:r>
              <a:rPr lang="pt-BR" sz="2400" dirty="0" smtClean="0">
                <a:latin typeface="Candara" panose="020E0502030303020204" pitchFamily="34" charset="0"/>
              </a:rPr>
              <a:t>QR para página do curso no </a:t>
            </a:r>
            <a:r>
              <a:rPr lang="pt-BR" sz="2400" dirty="0" err="1" smtClean="0">
                <a:latin typeface="Candara" panose="020E0502030303020204" pitchFamily="34" charset="0"/>
              </a:rPr>
              <a:t>Moodle</a:t>
            </a:r>
            <a:r>
              <a:rPr lang="pt-BR" sz="2400" dirty="0" smtClean="0">
                <a:latin typeface="Candara" panose="020E0502030303020204" pitchFamily="34" charset="0"/>
              </a:rPr>
              <a:t> da EBD 2017 </a:t>
            </a:r>
            <a:endParaRPr lang="pt-BR" sz="2400" dirty="0">
              <a:latin typeface="Candara" panose="020E0502030303020204" pitchFamily="34" charset="0"/>
            </a:endParaRP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314" y="8859213"/>
            <a:ext cx="3002177" cy="3193032"/>
          </a:xfrm>
          <a:prstGeom prst="rect">
            <a:avLst/>
          </a:prstGeom>
        </p:spPr>
      </p:pic>
      <p:pic>
        <p:nvPicPr>
          <p:cNvPr id="14" name="Picture 4" descr="Resultado de imagem para lego kn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5733" y="6189461"/>
            <a:ext cx="6222427" cy="6129555"/>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6702792" y="4343105"/>
            <a:ext cx="5059398" cy="1754326"/>
          </a:xfrm>
          <a:prstGeom prst="rect">
            <a:avLst/>
          </a:prstGeom>
          <a:noFill/>
        </p:spPr>
        <p:txBody>
          <a:bodyPr wrap="none" rtlCol="0">
            <a:spAutoFit/>
          </a:bodyPr>
          <a:lstStyle/>
          <a:p>
            <a:pPr algn="ctr"/>
            <a:r>
              <a:rPr lang="pt-BR" sz="3600" dirty="0" err="1">
                <a:latin typeface="Candara" panose="020E0502030303020204" pitchFamily="34" charset="0"/>
              </a:rPr>
              <a:t>Preb</a:t>
            </a:r>
            <a:r>
              <a:rPr lang="pt-BR" sz="3600" dirty="0">
                <a:latin typeface="Candara" panose="020E0502030303020204" pitchFamily="34" charset="0"/>
              </a:rPr>
              <a:t>. E</a:t>
            </a:r>
            <a:r>
              <a:rPr lang="pt-BR" sz="3600" dirty="0" smtClean="0">
                <a:latin typeface="Candara" panose="020E0502030303020204" pitchFamily="34" charset="0"/>
              </a:rPr>
              <a:t>ber Hávila Rose</a:t>
            </a:r>
            <a:endParaRPr lang="pt-BR" sz="3600" dirty="0">
              <a:latin typeface="Candara" panose="020E0502030303020204" pitchFamily="34" charset="0"/>
            </a:endParaRPr>
          </a:p>
          <a:p>
            <a:pPr algn="ctr"/>
            <a:r>
              <a:rPr lang="pt-BR" sz="3600" dirty="0" err="1" smtClean="0">
                <a:latin typeface="Candara" panose="020E0502030303020204" pitchFamily="34" charset="0"/>
              </a:rPr>
              <a:t>Mission</a:t>
            </a:r>
            <a:r>
              <a:rPr lang="pt-BR" sz="3600" dirty="0" smtClean="0">
                <a:latin typeface="Candara" panose="020E0502030303020204" pitchFamily="34" charset="0"/>
              </a:rPr>
              <a:t>. </a:t>
            </a:r>
            <a:r>
              <a:rPr lang="pt-BR" sz="3600" dirty="0">
                <a:latin typeface="Candara" panose="020E0502030303020204" pitchFamily="34" charset="0"/>
              </a:rPr>
              <a:t>Ana Maria Costa</a:t>
            </a:r>
          </a:p>
          <a:p>
            <a:pPr algn="ctr"/>
            <a:endParaRPr lang="pt-BR" sz="3600" dirty="0">
              <a:latin typeface="Candara" panose="020E0502030303020204" pitchFamily="34" charset="0"/>
            </a:endParaRPr>
          </a:p>
        </p:txBody>
      </p:sp>
    </p:spTree>
    <p:extLst>
      <p:ext uri="{BB962C8B-B14F-4D97-AF65-F5344CB8AC3E}">
        <p14:creationId xmlns:p14="http://schemas.microsoft.com/office/powerpoint/2010/main" val="257362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3430339"/>
            <a:ext cx="18288000" cy="10285661"/>
          </a:xfrm>
          <a:prstGeom prst="rect">
            <a:avLst/>
          </a:prstGeom>
          <a:blipFill dpi="0" rotWithShape="1">
            <a:blip r:embed="rId3">
              <a:alphaModFix amt="64000"/>
            </a:blip>
            <a:srcRect/>
            <a:stretch>
              <a:fillRect t="20997" b="-209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700"/>
          </a:p>
        </p:txBody>
      </p:sp>
      <p:grpSp>
        <p:nvGrpSpPr>
          <p:cNvPr id="15" name="Agrupar 14"/>
          <p:cNvGrpSpPr/>
          <p:nvPr/>
        </p:nvGrpSpPr>
        <p:grpSpPr>
          <a:xfrm>
            <a:off x="14271455" y="12123155"/>
            <a:ext cx="3261856" cy="1115771"/>
            <a:chOff x="7930850" y="3391317"/>
            <a:chExt cx="12960844" cy="4433466"/>
          </a:xfrm>
        </p:grpSpPr>
        <p:pic>
          <p:nvPicPr>
            <p:cNvPr id="16" name="Imagem 15"/>
            <p:cNvPicPr>
              <a:picLocks noChangeAspect="1"/>
            </p:cNvPicPr>
            <p:nvPr/>
          </p:nvPicPr>
          <p:blipFill>
            <a:blip r:embed="rId4"/>
            <a:stretch>
              <a:fillRect/>
            </a:stretch>
          </p:blipFill>
          <p:spPr>
            <a:xfrm>
              <a:off x="11906272" y="3391317"/>
              <a:ext cx="8985422" cy="4433466"/>
            </a:xfrm>
            <a:prstGeom prst="rect">
              <a:avLst/>
            </a:prstGeom>
          </p:spPr>
        </p:pic>
        <p:pic>
          <p:nvPicPr>
            <p:cNvPr id="17" name="Imagem 16"/>
            <p:cNvPicPr>
              <a:picLocks noChangeAspect="1"/>
            </p:cNvPicPr>
            <p:nvPr/>
          </p:nvPicPr>
          <p:blipFill>
            <a:blip r:embed="rId5"/>
            <a:stretch>
              <a:fillRect/>
            </a:stretch>
          </p:blipFill>
          <p:spPr>
            <a:xfrm>
              <a:off x="7930850" y="3391317"/>
              <a:ext cx="3137349" cy="4433466"/>
            </a:xfrm>
            <a:prstGeom prst="rect">
              <a:avLst/>
            </a:prstGeom>
          </p:spPr>
        </p:pic>
      </p:grpSp>
      <p:sp>
        <p:nvSpPr>
          <p:cNvPr id="18" name="CaixaDeTexto 17"/>
          <p:cNvSpPr txBox="1"/>
          <p:nvPr/>
        </p:nvSpPr>
        <p:spPr>
          <a:xfrm>
            <a:off x="6526950" y="5196225"/>
            <a:ext cx="11315578" cy="1569660"/>
          </a:xfrm>
          <a:prstGeom prst="rect">
            <a:avLst/>
          </a:prstGeom>
          <a:noFill/>
        </p:spPr>
        <p:txBody>
          <a:bodyPr wrap="square" rtlCol="0">
            <a:spAutoFit/>
          </a:bodyPr>
          <a:lstStyle/>
          <a:p>
            <a:r>
              <a:rPr lang="pt-BR" sz="9600" b="1" spc="-112" dirty="0" smtClean="0"/>
              <a:t>LIÇÃO 4</a:t>
            </a:r>
            <a:endParaRPr lang="pt-BR" sz="9600" b="1" spc="-112" dirty="0"/>
          </a:p>
        </p:txBody>
      </p:sp>
      <p:pic>
        <p:nvPicPr>
          <p:cNvPr id="12" name="Imagem 11"/>
          <p:cNvPicPr>
            <a:picLocks noChangeAspect="1"/>
          </p:cNvPicPr>
          <p:nvPr/>
        </p:nvPicPr>
        <p:blipFill>
          <a:blip r:embed="rId6"/>
          <a:stretch>
            <a:fillRect/>
          </a:stretch>
        </p:blipFill>
        <p:spPr>
          <a:xfrm>
            <a:off x="887856" y="3378880"/>
            <a:ext cx="5428177" cy="7271709"/>
          </a:xfrm>
          <a:prstGeom prst="rect">
            <a:avLst/>
          </a:prstGeom>
        </p:spPr>
      </p:pic>
      <p:sp>
        <p:nvSpPr>
          <p:cNvPr id="10" name="CaixaDeTexto 9"/>
          <p:cNvSpPr txBox="1"/>
          <p:nvPr/>
        </p:nvSpPr>
        <p:spPr>
          <a:xfrm>
            <a:off x="6540807" y="6797619"/>
            <a:ext cx="10359792" cy="5970352"/>
          </a:xfrm>
          <a:prstGeom prst="rect">
            <a:avLst/>
          </a:prstGeom>
          <a:noFill/>
        </p:spPr>
        <p:txBody>
          <a:bodyPr wrap="square" rtlCol="0">
            <a:spAutoFit/>
          </a:bodyPr>
          <a:lstStyle/>
          <a:p>
            <a:r>
              <a:rPr lang="pt-BR" sz="4400" b="1" dirty="0" smtClean="0">
                <a:latin typeface="Arial" panose="020B0604020202020204" pitchFamily="34" charset="0"/>
                <a:cs typeface="Arial" panose="020B0604020202020204" pitchFamily="34" charset="0"/>
              </a:rPr>
              <a:t>O MODERNO MOVIMENTO DE ‘BATALHA ESPIRITUAL’</a:t>
            </a:r>
          </a:p>
          <a:p>
            <a:endParaRPr lang="pt-BR" sz="4049" dirty="0">
              <a:latin typeface="Arial" panose="020B0604020202020204" pitchFamily="34" charset="0"/>
              <a:cs typeface="Arial" panose="020B0604020202020204" pitchFamily="34" charset="0"/>
            </a:endParaRPr>
          </a:p>
          <a:p>
            <a:r>
              <a:rPr lang="pt-BR" sz="3600" dirty="0" smtClean="0">
                <a:latin typeface="Arial" panose="020B0604020202020204" pitchFamily="34" charset="0"/>
                <a:cs typeface="Arial" panose="020B0604020202020204" pitchFamily="34" charset="0"/>
              </a:rPr>
              <a:t>TEXTO BÁSICO: </a:t>
            </a:r>
            <a:r>
              <a:rPr lang="pt-BR" sz="3600" dirty="0" err="1" smtClean="0">
                <a:latin typeface="Arial" panose="020B0604020202020204" pitchFamily="34" charset="0"/>
                <a:cs typeface="Arial" panose="020B0604020202020204" pitchFamily="34" charset="0"/>
              </a:rPr>
              <a:t>Gl</a:t>
            </a:r>
            <a:r>
              <a:rPr lang="pt-BR" sz="3600" dirty="0">
                <a:latin typeface="Arial" panose="020B0604020202020204" pitchFamily="34" charset="0"/>
                <a:cs typeface="Arial" panose="020B0604020202020204" pitchFamily="34" charset="0"/>
              </a:rPr>
              <a:t> </a:t>
            </a:r>
            <a:r>
              <a:rPr lang="pt-BR" sz="3600" dirty="0" smtClean="0">
                <a:latin typeface="Arial" panose="020B0604020202020204" pitchFamily="34" charset="0"/>
                <a:cs typeface="Arial" panose="020B0604020202020204" pitchFamily="34" charset="0"/>
              </a:rPr>
              <a:t>1.8-9</a:t>
            </a:r>
            <a:endParaRPr lang="pt-BR" sz="3600" dirty="0">
              <a:latin typeface="Arial" panose="020B0604020202020204" pitchFamily="34" charset="0"/>
              <a:cs typeface="Arial" panose="020B0604020202020204" pitchFamily="34" charset="0"/>
            </a:endParaRPr>
          </a:p>
          <a:p>
            <a:endParaRPr lang="pt-BR" sz="4049" dirty="0" smtClean="0">
              <a:latin typeface="Arial" panose="020B0604020202020204" pitchFamily="34" charset="0"/>
              <a:cs typeface="Arial" panose="020B0604020202020204" pitchFamily="34" charset="0"/>
            </a:endParaRPr>
          </a:p>
          <a:p>
            <a:endParaRPr lang="pt-BR" sz="4049" dirty="0">
              <a:latin typeface="Arial" panose="020B0604020202020204" pitchFamily="34" charset="0"/>
              <a:cs typeface="Arial" panose="020B0604020202020204" pitchFamily="34" charset="0"/>
            </a:endParaRPr>
          </a:p>
          <a:p>
            <a:endParaRPr lang="pt-BR" sz="4049" dirty="0" smtClean="0">
              <a:latin typeface="Arial" panose="020B0604020202020204" pitchFamily="34" charset="0"/>
              <a:cs typeface="Arial" panose="020B0604020202020204" pitchFamily="34" charset="0"/>
            </a:endParaRPr>
          </a:p>
          <a:p>
            <a:r>
              <a:rPr lang="pt-BR" sz="3200" dirty="0" smtClean="0">
                <a:latin typeface="Arial" panose="020B0604020202020204" pitchFamily="34" charset="0"/>
                <a:cs typeface="Arial" panose="020B0604020202020204" pitchFamily="34" charset="0"/>
              </a:rPr>
              <a:t>Professores:</a:t>
            </a:r>
          </a:p>
          <a:p>
            <a:r>
              <a:rPr lang="pt-BR" sz="3200" dirty="0" err="1" smtClean="0">
                <a:latin typeface="Arial" panose="020B0604020202020204" pitchFamily="34" charset="0"/>
                <a:cs typeface="Arial" panose="020B0604020202020204" pitchFamily="34" charset="0"/>
              </a:rPr>
              <a:t>Presb</a:t>
            </a:r>
            <a:r>
              <a:rPr lang="pt-BR" sz="3200" dirty="0" smtClean="0">
                <a:latin typeface="Arial" panose="020B0604020202020204" pitchFamily="34" charset="0"/>
                <a:cs typeface="Arial" panose="020B0604020202020204" pitchFamily="34" charset="0"/>
              </a:rPr>
              <a:t>. Eber Hávila Rose</a:t>
            </a:r>
          </a:p>
          <a:p>
            <a:r>
              <a:rPr lang="pt-BR" sz="3200" dirty="0" err="1" smtClean="0">
                <a:latin typeface="Arial" panose="020B0604020202020204" pitchFamily="34" charset="0"/>
                <a:cs typeface="Arial" panose="020B0604020202020204" pitchFamily="34" charset="0"/>
              </a:rPr>
              <a:t>Mission</a:t>
            </a:r>
            <a:r>
              <a:rPr lang="pt-BR" sz="3200" dirty="0" smtClean="0">
                <a:latin typeface="Arial" panose="020B0604020202020204" pitchFamily="34" charset="0"/>
                <a:cs typeface="Arial" panose="020B0604020202020204" pitchFamily="34" charset="0"/>
              </a:rPr>
              <a:t>. Ana Maria Costa</a:t>
            </a: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112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819558" y="2319485"/>
            <a:ext cx="648645" cy="251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700"/>
          </a:p>
        </p:txBody>
      </p:sp>
      <p:grpSp>
        <p:nvGrpSpPr>
          <p:cNvPr id="19" name="Agrupar 18"/>
          <p:cNvGrpSpPr/>
          <p:nvPr/>
        </p:nvGrpSpPr>
        <p:grpSpPr>
          <a:xfrm>
            <a:off x="15845795" y="12677630"/>
            <a:ext cx="1982619" cy="678187"/>
            <a:chOff x="7930850" y="3391317"/>
            <a:chExt cx="12960844" cy="4433466"/>
          </a:xfrm>
        </p:grpSpPr>
        <p:pic>
          <p:nvPicPr>
            <p:cNvPr id="20" name="Imagem 19"/>
            <p:cNvPicPr>
              <a:picLocks noChangeAspect="1"/>
            </p:cNvPicPr>
            <p:nvPr/>
          </p:nvPicPr>
          <p:blipFill>
            <a:blip r:embed="rId3"/>
            <a:stretch>
              <a:fillRect/>
            </a:stretch>
          </p:blipFill>
          <p:spPr>
            <a:xfrm>
              <a:off x="11906272" y="3391317"/>
              <a:ext cx="8985422" cy="4433466"/>
            </a:xfrm>
            <a:prstGeom prst="rect">
              <a:avLst/>
            </a:prstGeom>
          </p:spPr>
        </p:pic>
        <p:pic>
          <p:nvPicPr>
            <p:cNvPr id="21" name="Imagem 20"/>
            <p:cNvPicPr>
              <a:picLocks noChangeAspect="1"/>
            </p:cNvPicPr>
            <p:nvPr/>
          </p:nvPicPr>
          <p:blipFill>
            <a:blip r:embed="rId4"/>
            <a:stretch>
              <a:fillRect/>
            </a:stretch>
          </p:blipFill>
          <p:spPr>
            <a:xfrm>
              <a:off x="7930850" y="3391317"/>
              <a:ext cx="3137349" cy="4433466"/>
            </a:xfrm>
            <a:prstGeom prst="rect">
              <a:avLst/>
            </a:prstGeom>
          </p:spPr>
        </p:pic>
      </p:grpSp>
      <p:cxnSp>
        <p:nvCxnSpPr>
          <p:cNvPr id="23" name="Conector reto 22"/>
          <p:cNvCxnSpPr/>
          <p:nvPr/>
        </p:nvCxnSpPr>
        <p:spPr>
          <a:xfrm>
            <a:off x="2" y="1713192"/>
            <a:ext cx="18288000" cy="0"/>
          </a:xfrm>
          <a:prstGeom prst="line">
            <a:avLst/>
          </a:prstGeom>
          <a:ln w="28575">
            <a:solidFill>
              <a:srgbClr val="8E1538"/>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48646" y="144874"/>
            <a:ext cx="12066391" cy="1419491"/>
          </a:xfrm>
          <a:prstGeom prst="rect">
            <a:avLst/>
          </a:prstGeom>
          <a:noFill/>
        </p:spPr>
        <p:txBody>
          <a:bodyPr wrap="square" rtlCol="0">
            <a:spAutoFit/>
          </a:bodyPr>
          <a:lstStyle/>
          <a:p>
            <a:r>
              <a:rPr lang="pt-BR" sz="8624" b="1" spc="-112" dirty="0" smtClean="0">
                <a:solidFill>
                  <a:srgbClr val="6A1C32"/>
                </a:solidFill>
                <a:latin typeface="Arial" panose="020B0604020202020204" pitchFamily="34" charset="0"/>
                <a:cs typeface="Arial" panose="020B0604020202020204" pitchFamily="34" charset="0"/>
              </a:rPr>
              <a:t>INTRODUÇÃO</a:t>
            </a:r>
            <a:endParaRPr lang="pt-BR" sz="8624" b="1" spc="-112" dirty="0">
              <a:solidFill>
                <a:srgbClr val="6A1C32"/>
              </a:solidFill>
              <a:latin typeface="Arial" panose="020B0604020202020204" pitchFamily="34" charset="0"/>
              <a:cs typeface="Arial" panose="020B0604020202020204" pitchFamily="34" charset="0"/>
            </a:endParaRPr>
          </a:p>
        </p:txBody>
      </p:sp>
      <p:sp>
        <p:nvSpPr>
          <p:cNvPr id="2" name="CaixaDeTexto 1"/>
          <p:cNvSpPr txBox="1"/>
          <p:nvPr/>
        </p:nvSpPr>
        <p:spPr>
          <a:xfrm>
            <a:off x="9621982" y="1978090"/>
            <a:ext cx="8666019" cy="9171742"/>
          </a:xfrm>
          <a:prstGeom prst="rect">
            <a:avLst/>
          </a:prstGeom>
          <a:noFill/>
        </p:spPr>
        <p:txBody>
          <a:bodyPr wrap="square" rtlCol="0">
            <a:spAutoFit/>
          </a:bodyPr>
          <a:lstStyle/>
          <a:p>
            <a:pPr marL="571500" indent="-571500">
              <a:buFont typeface="Arial" panose="020B0604020202020204" pitchFamily="34" charset="0"/>
              <a:buChar char="•"/>
            </a:pPr>
            <a:r>
              <a:rPr lang="pt-BR" sz="4400" dirty="0" smtClean="0">
                <a:latin typeface="Arial" panose="020B0604020202020204" pitchFamily="34" charset="0"/>
                <a:cs typeface="Arial" panose="020B0604020202020204" pitchFamily="34" charset="0"/>
              </a:rPr>
              <a:t>Início do movimento</a:t>
            </a:r>
          </a:p>
          <a:p>
            <a:pPr marL="571500" indent="-571500">
              <a:spcBef>
                <a:spcPts val="1800"/>
              </a:spcBef>
              <a:buFont typeface="Arial" panose="020B0604020202020204" pitchFamily="34" charset="0"/>
              <a:buChar char="•"/>
            </a:pPr>
            <a:r>
              <a:rPr lang="pt-BR" sz="4400" dirty="0" smtClean="0">
                <a:latin typeface="Arial" panose="020B0604020202020204" pitchFamily="34" charset="0"/>
                <a:cs typeface="Arial" panose="020B0604020202020204" pitchFamily="34" charset="0"/>
              </a:rPr>
              <a:t>David </a:t>
            </a:r>
            <a:r>
              <a:rPr lang="pt-BR" sz="4400" dirty="0" err="1" smtClean="0">
                <a:latin typeface="Arial" panose="020B0604020202020204" pitchFamily="34" charset="0"/>
                <a:cs typeface="Arial" panose="020B0604020202020204" pitchFamily="34" charset="0"/>
              </a:rPr>
              <a:t>Powlison</a:t>
            </a:r>
            <a:r>
              <a:rPr lang="pt-BR" sz="4400" dirty="0" smtClean="0">
                <a:latin typeface="Arial" panose="020B0604020202020204" pitchFamily="34" charset="0"/>
                <a:cs typeface="Arial" panose="020B0604020202020204" pitchFamily="34" charset="0"/>
              </a:rPr>
              <a:t>: quatro linhas no movimento:</a:t>
            </a:r>
          </a:p>
          <a:p>
            <a:pPr marL="1338263">
              <a:spcBef>
                <a:spcPts val="1800"/>
              </a:spcBef>
            </a:pPr>
            <a:r>
              <a:rPr lang="pt-BR" sz="4400" dirty="0" smtClean="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1) Livro de Dom </a:t>
            </a:r>
            <a:r>
              <a:rPr lang="pt-BR" sz="4000" dirty="0" err="1" smtClean="0">
                <a:latin typeface="Arial" panose="020B0604020202020204" pitchFamily="34" charset="0"/>
                <a:cs typeface="Arial" panose="020B0604020202020204" pitchFamily="34" charset="0"/>
              </a:rPr>
              <a:t>Bashan</a:t>
            </a:r>
            <a:r>
              <a:rPr lang="pt-BR" sz="4000" dirty="0" smtClean="0">
                <a:latin typeface="Arial" panose="020B0604020202020204" pitchFamily="34" charset="0"/>
                <a:cs typeface="Arial" panose="020B0604020202020204" pitchFamily="34" charset="0"/>
              </a:rPr>
              <a:t>: 					    Livramento do mal</a:t>
            </a:r>
          </a:p>
          <a:p>
            <a:pPr marL="1338263">
              <a:spcBef>
                <a:spcPts val="1800"/>
              </a:spcBef>
            </a:pPr>
            <a:r>
              <a:rPr lang="pt-BR" sz="4000" dirty="0" smtClean="0">
                <a:latin typeface="Arial" panose="020B0604020202020204" pitchFamily="34" charset="0"/>
                <a:cs typeface="Arial" panose="020B0604020202020204" pitchFamily="34" charset="0"/>
              </a:rPr>
              <a:t>	2) </a:t>
            </a:r>
            <a:r>
              <a:rPr lang="pt-BR" sz="4000" dirty="0" err="1" smtClean="0">
                <a:latin typeface="Arial" panose="020B0604020202020204" pitchFamily="34" charset="0"/>
                <a:cs typeface="Arial" panose="020B0604020202020204" pitchFamily="34" charset="0"/>
              </a:rPr>
              <a:t>Dispensacionalistas</a:t>
            </a:r>
            <a:r>
              <a:rPr lang="pt-BR" sz="4000" dirty="0" smtClean="0">
                <a:latin typeface="Arial" panose="020B0604020202020204" pitchFamily="34" charset="0"/>
                <a:cs typeface="Arial" panose="020B0604020202020204" pitchFamily="34" charset="0"/>
              </a:rPr>
              <a:t> não 			       carismáticos</a:t>
            </a:r>
          </a:p>
          <a:p>
            <a:pPr marL="1338263">
              <a:spcBef>
                <a:spcPts val="1800"/>
              </a:spcBef>
            </a:pPr>
            <a:r>
              <a:rPr lang="pt-BR" sz="4000" dirty="0" smtClean="0">
                <a:latin typeface="Arial" panose="020B0604020202020204" pitchFamily="34" charset="0"/>
                <a:cs typeface="Arial" panose="020B0604020202020204" pitchFamily="34" charset="0"/>
              </a:rPr>
              <a:t>	3) Linha mais moderada: 				       libertação individual por      			 meio da verdade e da fé</a:t>
            </a:r>
          </a:p>
          <a:p>
            <a:pPr marL="1338263">
              <a:spcBef>
                <a:spcPts val="1800"/>
              </a:spcBef>
            </a:pPr>
            <a:r>
              <a:rPr lang="pt-BR" sz="4000" dirty="0" smtClean="0">
                <a:latin typeface="Arial" panose="020B0604020202020204" pitchFamily="34" charset="0"/>
                <a:cs typeface="Arial" panose="020B0604020202020204" pitchFamily="34" charset="0"/>
              </a:rPr>
              <a:t>	4) “Terceira onda do Espírito”</a:t>
            </a:r>
          </a:p>
          <a:p>
            <a:pPr marL="571500" indent="-571500">
              <a:spcBef>
                <a:spcPts val="1800"/>
              </a:spcBef>
              <a:buFont typeface="Arial" panose="020B0604020202020204" pitchFamily="34" charset="0"/>
              <a:buChar char="•"/>
            </a:pPr>
            <a:r>
              <a:rPr lang="pt-BR" sz="4400" dirty="0">
                <a:latin typeface="Arial" panose="020B0604020202020204" pitchFamily="34" charset="0"/>
                <a:cs typeface="Arial" panose="020B0604020202020204" pitchFamily="34" charset="0"/>
              </a:rPr>
              <a:t>Romances de Frank </a:t>
            </a:r>
            <a:r>
              <a:rPr lang="pt-BR" sz="4400" dirty="0" err="1">
                <a:latin typeface="Arial" panose="020B0604020202020204" pitchFamily="34" charset="0"/>
                <a:cs typeface="Arial" panose="020B0604020202020204" pitchFamily="34" charset="0"/>
              </a:rPr>
              <a:t>Peretti</a:t>
            </a:r>
            <a:endParaRPr lang="pt-BR" sz="4400" dirty="0">
              <a:latin typeface="Arial" panose="020B0604020202020204" pitchFamily="34" charset="0"/>
              <a:cs typeface="Arial" panose="020B0604020202020204" pitchFamily="34" charset="0"/>
            </a:endParaRPr>
          </a:p>
        </p:txBody>
      </p:sp>
      <p:pic>
        <p:nvPicPr>
          <p:cNvPr id="1026" name="Picture 2" descr="https://i.ytimg.com/vi/g_2rzQiPxhA/maxres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1713192"/>
            <a:ext cx="9485726" cy="779003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648646" y="9978887"/>
            <a:ext cx="8117667" cy="1323439"/>
          </a:xfrm>
          <a:prstGeom prst="rect">
            <a:avLst/>
          </a:prstGeom>
          <a:noFill/>
        </p:spPr>
        <p:txBody>
          <a:bodyPr wrap="square" rtlCol="0">
            <a:spAutoFit/>
          </a:bodyPr>
          <a:lstStyle/>
          <a:p>
            <a:r>
              <a:rPr lang="pt-BR" sz="4000" dirty="0" smtClean="0"/>
              <a:t>A figura acima tem um erro teológico. Qual é?</a:t>
            </a:r>
            <a:endParaRPr lang="pt-BR" sz="4000" dirty="0"/>
          </a:p>
        </p:txBody>
      </p:sp>
    </p:spTree>
    <p:extLst>
      <p:ext uri="{BB962C8B-B14F-4D97-AF65-F5344CB8AC3E}">
        <p14:creationId xmlns:p14="http://schemas.microsoft.com/office/powerpoint/2010/main" val="8591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819558" y="2319485"/>
            <a:ext cx="648645" cy="251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700"/>
          </a:p>
        </p:txBody>
      </p:sp>
      <p:grpSp>
        <p:nvGrpSpPr>
          <p:cNvPr id="19" name="Agrupar 18"/>
          <p:cNvGrpSpPr/>
          <p:nvPr/>
        </p:nvGrpSpPr>
        <p:grpSpPr>
          <a:xfrm>
            <a:off x="15845795" y="12677630"/>
            <a:ext cx="1982619" cy="678187"/>
            <a:chOff x="7930850" y="3391317"/>
            <a:chExt cx="12960844" cy="4433466"/>
          </a:xfrm>
        </p:grpSpPr>
        <p:pic>
          <p:nvPicPr>
            <p:cNvPr id="20" name="Imagem 19"/>
            <p:cNvPicPr>
              <a:picLocks noChangeAspect="1"/>
            </p:cNvPicPr>
            <p:nvPr/>
          </p:nvPicPr>
          <p:blipFill>
            <a:blip r:embed="rId3"/>
            <a:stretch>
              <a:fillRect/>
            </a:stretch>
          </p:blipFill>
          <p:spPr>
            <a:xfrm>
              <a:off x="11906272" y="3391317"/>
              <a:ext cx="8985422" cy="4433466"/>
            </a:xfrm>
            <a:prstGeom prst="rect">
              <a:avLst/>
            </a:prstGeom>
          </p:spPr>
        </p:pic>
        <p:pic>
          <p:nvPicPr>
            <p:cNvPr id="21" name="Imagem 20"/>
            <p:cNvPicPr>
              <a:picLocks noChangeAspect="1"/>
            </p:cNvPicPr>
            <p:nvPr/>
          </p:nvPicPr>
          <p:blipFill>
            <a:blip r:embed="rId4"/>
            <a:stretch>
              <a:fillRect/>
            </a:stretch>
          </p:blipFill>
          <p:spPr>
            <a:xfrm>
              <a:off x="7930850" y="3391317"/>
              <a:ext cx="3137349" cy="4433466"/>
            </a:xfrm>
            <a:prstGeom prst="rect">
              <a:avLst/>
            </a:prstGeom>
          </p:spPr>
        </p:pic>
      </p:grpSp>
      <p:cxnSp>
        <p:nvCxnSpPr>
          <p:cNvPr id="23" name="Conector reto 22"/>
          <p:cNvCxnSpPr/>
          <p:nvPr/>
        </p:nvCxnSpPr>
        <p:spPr>
          <a:xfrm>
            <a:off x="2" y="1713192"/>
            <a:ext cx="18288000" cy="0"/>
          </a:xfrm>
          <a:prstGeom prst="line">
            <a:avLst/>
          </a:prstGeom>
          <a:ln w="28575">
            <a:solidFill>
              <a:srgbClr val="8E1538"/>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48646" y="144874"/>
            <a:ext cx="17179768" cy="1107996"/>
          </a:xfrm>
          <a:prstGeom prst="rect">
            <a:avLst/>
          </a:prstGeom>
          <a:noFill/>
        </p:spPr>
        <p:txBody>
          <a:bodyPr wrap="square" rtlCol="0">
            <a:spAutoFit/>
          </a:bodyPr>
          <a:lstStyle/>
          <a:p>
            <a:r>
              <a:rPr lang="pt-BR" sz="6600" b="1" spc="-112" dirty="0">
                <a:solidFill>
                  <a:srgbClr val="6A1C32"/>
                </a:solidFill>
                <a:latin typeface="Arial" panose="020B0604020202020204" pitchFamily="34" charset="0"/>
                <a:cs typeface="Arial" panose="020B0604020202020204" pitchFamily="34" charset="0"/>
              </a:rPr>
              <a:t>OS PRINCIPAIS ENSINOS DO </a:t>
            </a:r>
            <a:r>
              <a:rPr lang="pt-BR" sz="6600" b="1" spc="-112" dirty="0" smtClean="0">
                <a:solidFill>
                  <a:srgbClr val="6A1C32"/>
                </a:solidFill>
                <a:latin typeface="Arial" panose="020B0604020202020204" pitchFamily="34" charset="0"/>
                <a:cs typeface="Arial" panose="020B0604020202020204" pitchFamily="34" charset="0"/>
              </a:rPr>
              <a:t>MOVIMENTO</a:t>
            </a:r>
            <a:endParaRPr lang="pt-BR" sz="8624" b="1" spc="-112" dirty="0">
              <a:solidFill>
                <a:srgbClr val="6A1C32"/>
              </a:solidFill>
              <a:latin typeface="Arial" panose="020B0604020202020204" pitchFamily="34" charset="0"/>
              <a:cs typeface="Arial" panose="020B0604020202020204" pitchFamily="34" charset="0"/>
            </a:endParaRPr>
          </a:p>
        </p:txBody>
      </p:sp>
      <p:sp>
        <p:nvSpPr>
          <p:cNvPr id="2" name="CaixaDeTexto 1"/>
          <p:cNvSpPr txBox="1"/>
          <p:nvPr/>
        </p:nvSpPr>
        <p:spPr>
          <a:xfrm>
            <a:off x="9621982" y="1978090"/>
            <a:ext cx="8666019" cy="12018675"/>
          </a:xfrm>
          <a:prstGeom prst="rect">
            <a:avLst/>
          </a:prstGeom>
          <a:noFill/>
        </p:spPr>
        <p:txBody>
          <a:bodyPr wrap="square" rtlCol="0">
            <a:spAutoFit/>
          </a:bodyPr>
          <a:lstStyle/>
          <a:p>
            <a:pPr marL="571500" indent="-571500">
              <a:buFont typeface="Arial" panose="020B0604020202020204" pitchFamily="34" charset="0"/>
              <a:buChar char="•"/>
            </a:pPr>
            <a:r>
              <a:rPr lang="pt-BR" sz="4400" dirty="0">
                <a:latin typeface="Arial" panose="020B0604020202020204" pitchFamily="34" charset="0"/>
                <a:cs typeface="Arial" panose="020B0604020202020204" pitchFamily="34" charset="0"/>
              </a:rPr>
              <a:t>Modo </a:t>
            </a:r>
            <a:r>
              <a:rPr lang="pt-BR" sz="4400" dirty="0" err="1">
                <a:latin typeface="Arial" panose="020B0604020202020204" pitchFamily="34" charset="0"/>
                <a:cs typeface="Arial" panose="020B0604020202020204" pitchFamily="34" charset="0"/>
              </a:rPr>
              <a:t>ekbalístico</a:t>
            </a:r>
            <a:r>
              <a:rPr lang="pt-BR" sz="4400" dirty="0">
                <a:latin typeface="Arial" panose="020B0604020202020204" pitchFamily="34" charset="0"/>
                <a:cs typeface="Arial" panose="020B0604020202020204" pitchFamily="34" charset="0"/>
              </a:rPr>
              <a:t> de </a:t>
            </a:r>
            <a:r>
              <a:rPr lang="pt-BR" sz="4400" dirty="0" smtClean="0">
                <a:latin typeface="Arial" panose="020B0604020202020204" pitchFamily="34" charset="0"/>
                <a:cs typeface="Arial" panose="020B0604020202020204" pitchFamily="34" charset="0"/>
              </a:rPr>
              <a:t>ministério</a:t>
            </a:r>
          </a:p>
          <a:p>
            <a:pPr marL="571500" indent="-571500">
              <a:spcBef>
                <a:spcPts val="600"/>
              </a:spcBef>
              <a:buFont typeface="Arial" panose="020B0604020202020204" pitchFamily="34" charset="0"/>
              <a:buChar char="•"/>
            </a:pPr>
            <a:r>
              <a:rPr lang="pt-BR" sz="4400" dirty="0" smtClean="0">
                <a:latin typeface="Arial" panose="020B0604020202020204" pitchFamily="34" charset="0"/>
                <a:cs typeface="Arial" panose="020B0604020202020204" pitchFamily="34" charset="0"/>
              </a:rPr>
              <a:t>“Espíritos territoriais”</a:t>
            </a:r>
          </a:p>
          <a:p>
            <a:pPr marL="571500" indent="-571500">
              <a:spcBef>
                <a:spcPts val="600"/>
              </a:spcBef>
              <a:buFont typeface="Arial" panose="020B0604020202020204" pitchFamily="34" charset="0"/>
              <a:buChar char="•"/>
            </a:pPr>
            <a:r>
              <a:rPr lang="pt-BR" sz="4400" dirty="0" smtClean="0">
                <a:latin typeface="Arial" panose="020B0604020202020204" pitchFamily="34" charset="0"/>
                <a:cs typeface="Arial" panose="020B0604020202020204" pitchFamily="34" charset="0"/>
              </a:rPr>
              <a:t>Demonização de estruturas</a:t>
            </a:r>
          </a:p>
          <a:p>
            <a:pPr marL="571500" indent="-571500">
              <a:spcBef>
                <a:spcPts val="600"/>
              </a:spcBef>
              <a:buFont typeface="Arial" panose="020B0604020202020204" pitchFamily="34" charset="0"/>
              <a:buChar char="•"/>
            </a:pPr>
            <a:r>
              <a:rPr lang="pt-BR" sz="4400" dirty="0" smtClean="0">
                <a:latin typeface="Arial" panose="020B0604020202020204" pitchFamily="34" charset="0"/>
                <a:cs typeface="Arial" panose="020B0604020202020204" pitchFamily="34" charset="0"/>
              </a:rPr>
              <a:t>Métodos de neutralização:</a:t>
            </a:r>
          </a:p>
          <a:p>
            <a:pPr marL="1698625" indent="-742950">
              <a:spcBef>
                <a:spcPts val="600"/>
              </a:spcBef>
              <a:buAutoNum type="arabicParenR"/>
            </a:pPr>
            <a:r>
              <a:rPr lang="pt-BR" sz="4000" dirty="0" smtClean="0">
                <a:latin typeface="Arial" panose="020B0604020202020204" pitchFamily="34" charset="0"/>
                <a:cs typeface="Arial" panose="020B0604020202020204" pitchFamily="34" charset="0"/>
              </a:rPr>
              <a:t>Mapeamento espiritual</a:t>
            </a:r>
          </a:p>
          <a:p>
            <a:pPr marL="1698625" indent="-742950">
              <a:spcBef>
                <a:spcPts val="600"/>
              </a:spcBef>
              <a:buAutoNum type="arabicParenR"/>
            </a:pPr>
            <a:r>
              <a:rPr lang="pt-BR" sz="4000" dirty="0" smtClean="0">
                <a:latin typeface="Arial" panose="020B0604020202020204" pitchFamily="34" charset="0"/>
                <a:cs typeface="Arial" panose="020B0604020202020204" pitchFamily="34" charset="0"/>
              </a:rPr>
              <a:t>Guerra para expulsar os demônios</a:t>
            </a:r>
          </a:p>
          <a:p>
            <a:pPr marL="571500" indent="-571500">
              <a:spcBef>
                <a:spcPts val="600"/>
              </a:spcBef>
              <a:buFont typeface="Arial" panose="020B0604020202020204" pitchFamily="34" charset="0"/>
              <a:buChar char="•"/>
            </a:pPr>
            <a:r>
              <a:rPr lang="pt-BR" sz="4400" dirty="0">
                <a:latin typeface="Arial" panose="020B0604020202020204" pitchFamily="34" charset="0"/>
                <a:cs typeface="Arial" panose="020B0604020202020204" pitchFamily="34" charset="0"/>
              </a:rPr>
              <a:t>Aconselhamento </a:t>
            </a:r>
            <a:r>
              <a:rPr lang="pt-BR" sz="4400" dirty="0" err="1">
                <a:latin typeface="Arial" panose="020B0604020202020204" pitchFamily="34" charset="0"/>
                <a:cs typeface="Arial" panose="020B0604020202020204" pitchFamily="34" charset="0"/>
              </a:rPr>
              <a:t>ekbalístico</a:t>
            </a:r>
            <a:endParaRPr lang="pt-BR" sz="4400" dirty="0">
              <a:latin typeface="Arial" panose="020B0604020202020204" pitchFamily="34" charset="0"/>
              <a:cs typeface="Arial" panose="020B0604020202020204" pitchFamily="34" charset="0"/>
            </a:endParaRPr>
          </a:p>
          <a:p>
            <a:pPr marL="571500" indent="-571500">
              <a:spcBef>
                <a:spcPts val="600"/>
              </a:spcBef>
              <a:buFont typeface="Arial" panose="020B0604020202020204" pitchFamily="34" charset="0"/>
              <a:buChar char="•"/>
            </a:pPr>
            <a:r>
              <a:rPr lang="pt-BR" sz="4400" dirty="0">
                <a:latin typeface="Arial" panose="020B0604020202020204" pitchFamily="34" charset="0"/>
                <a:cs typeface="Arial" panose="020B0604020202020204" pitchFamily="34" charset="0"/>
              </a:rPr>
              <a:t>Quebra de maldições </a:t>
            </a:r>
            <a:r>
              <a:rPr lang="pt-BR" sz="4400" dirty="0" smtClean="0">
                <a:latin typeface="Arial" panose="020B0604020202020204" pitchFamily="34" charset="0"/>
                <a:cs typeface="Arial" panose="020B0604020202020204" pitchFamily="34" charset="0"/>
              </a:rPr>
              <a:t>hereditárias</a:t>
            </a:r>
          </a:p>
          <a:p>
            <a:pPr>
              <a:spcBef>
                <a:spcPts val="600"/>
              </a:spcBef>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Aspectos positivos:</a:t>
            </a:r>
          </a:p>
          <a:p>
            <a:pPr marL="1698625" indent="-742950">
              <a:spcBef>
                <a:spcPts val="600"/>
              </a:spcBef>
              <a:buAutoNum type="arabicParenR"/>
            </a:pPr>
            <a:r>
              <a:rPr lang="pt-BR" sz="4000" dirty="0" smtClean="0">
                <a:latin typeface="Arial" panose="020B0604020202020204" pitchFamily="34" charset="0"/>
                <a:cs typeface="Arial" panose="020B0604020202020204" pitchFamily="34" charset="0"/>
              </a:rPr>
              <a:t>Resgate do ensino das forças do mal</a:t>
            </a:r>
          </a:p>
          <a:p>
            <a:pPr marL="1698625" indent="-742950">
              <a:spcBef>
                <a:spcPts val="600"/>
              </a:spcBef>
              <a:buAutoNum type="arabicParenR"/>
            </a:pPr>
            <a:r>
              <a:rPr lang="pt-BR" sz="4000" dirty="0" smtClean="0">
                <a:latin typeface="Arial" panose="020B0604020202020204" pitchFamily="34" charset="0"/>
                <a:cs typeface="Arial" panose="020B0604020202020204" pitchFamily="34" charset="0"/>
              </a:rPr>
              <a:t>Preocupação evangelística</a:t>
            </a:r>
          </a:p>
          <a:p>
            <a:pPr marL="1698625" indent="-742950">
              <a:spcBef>
                <a:spcPts val="600"/>
              </a:spcBef>
              <a:buAutoNum type="arabicParenR"/>
            </a:pPr>
            <a:r>
              <a:rPr lang="pt-BR" sz="4000" dirty="0" smtClean="0">
                <a:latin typeface="Arial" panose="020B0604020202020204" pitchFamily="34" charset="0"/>
                <a:cs typeface="Arial" panose="020B0604020202020204" pitchFamily="34" charset="0"/>
              </a:rPr>
              <a:t>Ênfase na oração</a:t>
            </a:r>
            <a:endParaRPr lang="pt-BR" sz="4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pt-BR" sz="44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pt-BR" sz="4400" dirty="0">
              <a:latin typeface="Arial" panose="020B0604020202020204" pitchFamily="34" charset="0"/>
              <a:cs typeface="Arial" panose="020B0604020202020204" pitchFamily="34" charset="0"/>
            </a:endParaRPr>
          </a:p>
        </p:txBody>
      </p:sp>
      <p:pic>
        <p:nvPicPr>
          <p:cNvPr id="2050" name="Picture 2" descr="https://i.ytimg.com/vi/Fr03oTIarho/maxresdefault.jpg"/>
          <p:cNvPicPr>
            <a:picLocks noChangeAspect="1" noChangeArrowheads="1"/>
          </p:cNvPicPr>
          <p:nvPr/>
        </p:nvPicPr>
        <p:blipFill rotWithShape="1">
          <a:blip r:embed="rId5">
            <a:extLst>
              <a:ext uri="{28A0092B-C50C-407E-A947-70E740481C1C}">
                <a14:useLocalDpi xmlns:a14="http://schemas.microsoft.com/office/drawing/2010/main" val="0"/>
              </a:ext>
            </a:extLst>
          </a:blip>
          <a:srcRect b="35800"/>
          <a:stretch/>
        </p:blipFill>
        <p:spPr bwMode="auto">
          <a:xfrm>
            <a:off x="2" y="1745849"/>
            <a:ext cx="9298204" cy="1061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819558" y="2319485"/>
            <a:ext cx="648645" cy="251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700"/>
          </a:p>
        </p:txBody>
      </p:sp>
      <p:grpSp>
        <p:nvGrpSpPr>
          <p:cNvPr id="19" name="Agrupar 18"/>
          <p:cNvGrpSpPr/>
          <p:nvPr/>
        </p:nvGrpSpPr>
        <p:grpSpPr>
          <a:xfrm>
            <a:off x="15845795" y="12677630"/>
            <a:ext cx="1982619" cy="678187"/>
            <a:chOff x="7930850" y="3391317"/>
            <a:chExt cx="12960844" cy="4433466"/>
          </a:xfrm>
        </p:grpSpPr>
        <p:pic>
          <p:nvPicPr>
            <p:cNvPr id="20" name="Imagem 19"/>
            <p:cNvPicPr>
              <a:picLocks noChangeAspect="1"/>
            </p:cNvPicPr>
            <p:nvPr/>
          </p:nvPicPr>
          <p:blipFill>
            <a:blip r:embed="rId3"/>
            <a:stretch>
              <a:fillRect/>
            </a:stretch>
          </p:blipFill>
          <p:spPr>
            <a:xfrm>
              <a:off x="11906272" y="3391317"/>
              <a:ext cx="8985422" cy="4433466"/>
            </a:xfrm>
            <a:prstGeom prst="rect">
              <a:avLst/>
            </a:prstGeom>
          </p:spPr>
        </p:pic>
        <p:pic>
          <p:nvPicPr>
            <p:cNvPr id="21" name="Imagem 20"/>
            <p:cNvPicPr>
              <a:picLocks noChangeAspect="1"/>
            </p:cNvPicPr>
            <p:nvPr/>
          </p:nvPicPr>
          <p:blipFill>
            <a:blip r:embed="rId4"/>
            <a:stretch>
              <a:fillRect/>
            </a:stretch>
          </p:blipFill>
          <p:spPr>
            <a:xfrm>
              <a:off x="7930850" y="3391317"/>
              <a:ext cx="3137349" cy="4433466"/>
            </a:xfrm>
            <a:prstGeom prst="rect">
              <a:avLst/>
            </a:prstGeom>
          </p:spPr>
        </p:pic>
      </p:grpSp>
      <p:cxnSp>
        <p:nvCxnSpPr>
          <p:cNvPr id="23" name="Conector reto 22"/>
          <p:cNvCxnSpPr/>
          <p:nvPr/>
        </p:nvCxnSpPr>
        <p:spPr>
          <a:xfrm>
            <a:off x="2" y="1713192"/>
            <a:ext cx="18288000" cy="0"/>
          </a:xfrm>
          <a:prstGeom prst="line">
            <a:avLst/>
          </a:prstGeom>
          <a:ln w="28575">
            <a:solidFill>
              <a:srgbClr val="8E1538"/>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48646" y="144874"/>
            <a:ext cx="17639354" cy="1138773"/>
          </a:xfrm>
          <a:prstGeom prst="rect">
            <a:avLst/>
          </a:prstGeom>
          <a:noFill/>
        </p:spPr>
        <p:txBody>
          <a:bodyPr wrap="square" rtlCol="0">
            <a:spAutoFit/>
          </a:bodyPr>
          <a:lstStyle/>
          <a:p>
            <a:r>
              <a:rPr lang="pt-BR" sz="6800" b="1" spc="-112" dirty="0" smtClean="0">
                <a:solidFill>
                  <a:srgbClr val="6A1C32"/>
                </a:solidFill>
                <a:latin typeface="Arial" panose="020B0604020202020204" pitchFamily="34" charset="0"/>
                <a:cs typeface="Arial" panose="020B0604020202020204" pitchFamily="34" charset="0"/>
              </a:rPr>
              <a:t>ALGUMAS CRÍTICAS AO MOVIMENTO</a:t>
            </a:r>
            <a:endParaRPr lang="pt-BR" sz="6800" b="1" spc="-112" dirty="0">
              <a:solidFill>
                <a:srgbClr val="6A1C32"/>
              </a:solidFill>
              <a:latin typeface="Arial" panose="020B0604020202020204" pitchFamily="34" charset="0"/>
              <a:cs typeface="Arial" panose="020B0604020202020204" pitchFamily="34" charset="0"/>
            </a:endParaRPr>
          </a:p>
        </p:txBody>
      </p:sp>
      <p:sp>
        <p:nvSpPr>
          <p:cNvPr id="2" name="CaixaDeTexto 1"/>
          <p:cNvSpPr txBox="1"/>
          <p:nvPr/>
        </p:nvSpPr>
        <p:spPr>
          <a:xfrm>
            <a:off x="8980714" y="1809649"/>
            <a:ext cx="9307287" cy="10187404"/>
          </a:xfrm>
          <a:prstGeom prst="rect">
            <a:avLst/>
          </a:prstGeom>
          <a:noFill/>
        </p:spPr>
        <p:txBody>
          <a:bodyPr wrap="square" rtlCol="0">
            <a:spAutoFit/>
          </a:bodyPr>
          <a:lstStyle/>
          <a:p>
            <a:pPr marL="914400" indent="-914400">
              <a:buFont typeface="+mj-lt"/>
              <a:buAutoNum type="arabicPeriod"/>
            </a:pPr>
            <a:r>
              <a:rPr lang="pt-BR" sz="4800" dirty="0" smtClean="0">
                <a:latin typeface="Arial" panose="020B0604020202020204" pitchFamily="34" charset="0"/>
                <a:cs typeface="Arial" panose="020B0604020202020204" pitchFamily="34" charset="0"/>
              </a:rPr>
              <a:t>Falta de Base Bíblica</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Nova teologia</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Referências bíblicas</a:t>
            </a:r>
          </a:p>
          <a:p>
            <a:pPr marL="914400" indent="-914400">
              <a:spcBef>
                <a:spcPts val="2400"/>
              </a:spcBef>
              <a:buFont typeface="+mj-lt"/>
              <a:buAutoNum type="arabicPeriod" startAt="2"/>
            </a:pPr>
            <a:r>
              <a:rPr lang="pt-BR" sz="4800" dirty="0">
                <a:latin typeface="Arial" panose="020B0604020202020204" pitchFamily="34" charset="0"/>
                <a:cs typeface="Arial" panose="020B0604020202020204" pitchFamily="34" charset="0"/>
              </a:rPr>
              <a:t>Experiência como fonte de revelação e conhecimento</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Perigos do pragmatismo</a:t>
            </a:r>
          </a:p>
          <a:p>
            <a:pPr marL="914400" indent="-914400">
              <a:spcBef>
                <a:spcPts val="2400"/>
              </a:spcBef>
              <a:buFont typeface="+mj-lt"/>
              <a:buAutoNum type="arabicPeriod" startAt="3"/>
            </a:pPr>
            <a:r>
              <a:rPr lang="pt-BR" sz="4800" dirty="0">
                <a:latin typeface="Arial" panose="020B0604020202020204" pitchFamily="34" charset="0"/>
                <a:cs typeface="Arial" panose="020B0604020202020204" pitchFamily="34" charset="0"/>
              </a:rPr>
              <a:t>Ataque à suficiência de Cristo</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O efeito da obra de Cristo</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Textos bíblicos</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A era dos apóstolos</a:t>
            </a:r>
          </a:p>
          <a:p>
            <a:pPr marL="914400" indent="-914400">
              <a:spcBef>
                <a:spcPts val="2400"/>
              </a:spcBef>
              <a:buFont typeface="+mj-lt"/>
              <a:buAutoNum type="arabicPeriod" startAt="4"/>
            </a:pPr>
            <a:r>
              <a:rPr lang="pt-BR" sz="4800" dirty="0">
                <a:latin typeface="Arial" panose="020B0604020202020204" pitchFamily="34" charset="0"/>
                <a:cs typeface="Arial" panose="020B0604020202020204" pitchFamily="34" charset="0"/>
              </a:rPr>
              <a:t>Obsessão doentia pelo mundo dos espíritos</a:t>
            </a:r>
          </a:p>
          <a:p>
            <a:pPr marL="914400" indent="-914400">
              <a:spcBef>
                <a:spcPts val="2400"/>
              </a:spcBef>
              <a:buFont typeface="+mj-lt"/>
              <a:buAutoNum type="arabicPeriod" startAt="4"/>
            </a:pPr>
            <a:r>
              <a:rPr lang="pt-BR" sz="4800" dirty="0">
                <a:latin typeface="Arial" panose="020B0604020202020204" pitchFamily="34" charset="0"/>
                <a:cs typeface="Arial" panose="020B0604020202020204" pitchFamily="34" charset="0"/>
              </a:rPr>
              <a:t>O retorno do </a:t>
            </a:r>
            <a:r>
              <a:rPr lang="pt-BR" sz="4800" dirty="0" smtClean="0">
                <a:latin typeface="Arial" panose="020B0604020202020204" pitchFamily="34" charset="0"/>
                <a:cs typeface="Arial" panose="020B0604020202020204" pitchFamily="34" charset="0"/>
              </a:rPr>
              <a:t>maniqueísmo</a:t>
            </a:r>
            <a:endParaRPr lang="pt-BR" sz="4800" dirty="0">
              <a:latin typeface="Arial" panose="020B0604020202020204" pitchFamily="34" charset="0"/>
              <a:cs typeface="Arial" panose="020B0604020202020204" pitchFamily="34" charset="0"/>
            </a:endParaRPr>
          </a:p>
        </p:txBody>
      </p:sp>
      <p:pic>
        <p:nvPicPr>
          <p:cNvPr id="3074" name="Picture 2" descr="https://thumbs.dreamstime.com/z/explicando-palavra-de-deus-17688414.jpg"/>
          <p:cNvPicPr>
            <a:picLocks noChangeAspect="1" noChangeArrowheads="1"/>
          </p:cNvPicPr>
          <p:nvPr/>
        </p:nvPicPr>
        <p:blipFill rotWithShape="1">
          <a:blip r:embed="rId5">
            <a:extLst>
              <a:ext uri="{28A0092B-C50C-407E-A947-70E740481C1C}">
                <a14:useLocalDpi xmlns:a14="http://schemas.microsoft.com/office/drawing/2010/main" val="0"/>
              </a:ext>
            </a:extLst>
          </a:blip>
          <a:srcRect b="9259"/>
          <a:stretch/>
        </p:blipFill>
        <p:spPr bwMode="auto">
          <a:xfrm>
            <a:off x="6824" y="1694402"/>
            <a:ext cx="8777948" cy="746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819558" y="2319485"/>
            <a:ext cx="648645" cy="251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700"/>
          </a:p>
        </p:txBody>
      </p:sp>
      <p:grpSp>
        <p:nvGrpSpPr>
          <p:cNvPr id="19" name="Agrupar 18"/>
          <p:cNvGrpSpPr/>
          <p:nvPr/>
        </p:nvGrpSpPr>
        <p:grpSpPr>
          <a:xfrm>
            <a:off x="15845795" y="12677630"/>
            <a:ext cx="1982619" cy="678187"/>
            <a:chOff x="7930850" y="3391317"/>
            <a:chExt cx="12960844" cy="4433466"/>
          </a:xfrm>
        </p:grpSpPr>
        <p:pic>
          <p:nvPicPr>
            <p:cNvPr id="20" name="Imagem 19"/>
            <p:cNvPicPr>
              <a:picLocks noChangeAspect="1"/>
            </p:cNvPicPr>
            <p:nvPr/>
          </p:nvPicPr>
          <p:blipFill>
            <a:blip r:embed="rId3"/>
            <a:stretch>
              <a:fillRect/>
            </a:stretch>
          </p:blipFill>
          <p:spPr>
            <a:xfrm>
              <a:off x="11906272" y="3391317"/>
              <a:ext cx="8985422" cy="4433466"/>
            </a:xfrm>
            <a:prstGeom prst="rect">
              <a:avLst/>
            </a:prstGeom>
          </p:spPr>
        </p:pic>
        <p:pic>
          <p:nvPicPr>
            <p:cNvPr id="21" name="Imagem 20"/>
            <p:cNvPicPr>
              <a:picLocks noChangeAspect="1"/>
            </p:cNvPicPr>
            <p:nvPr/>
          </p:nvPicPr>
          <p:blipFill>
            <a:blip r:embed="rId4"/>
            <a:stretch>
              <a:fillRect/>
            </a:stretch>
          </p:blipFill>
          <p:spPr>
            <a:xfrm>
              <a:off x="7930850" y="3391317"/>
              <a:ext cx="3137349" cy="4433466"/>
            </a:xfrm>
            <a:prstGeom prst="rect">
              <a:avLst/>
            </a:prstGeom>
          </p:spPr>
        </p:pic>
      </p:grpSp>
      <p:cxnSp>
        <p:nvCxnSpPr>
          <p:cNvPr id="23" name="Conector reto 22"/>
          <p:cNvCxnSpPr/>
          <p:nvPr/>
        </p:nvCxnSpPr>
        <p:spPr>
          <a:xfrm>
            <a:off x="2" y="1713192"/>
            <a:ext cx="18288000" cy="0"/>
          </a:xfrm>
          <a:prstGeom prst="line">
            <a:avLst/>
          </a:prstGeom>
          <a:ln w="28575">
            <a:solidFill>
              <a:srgbClr val="8E1538"/>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48646" y="144874"/>
            <a:ext cx="17639354" cy="1138773"/>
          </a:xfrm>
          <a:prstGeom prst="rect">
            <a:avLst/>
          </a:prstGeom>
          <a:noFill/>
        </p:spPr>
        <p:txBody>
          <a:bodyPr wrap="square" rtlCol="0">
            <a:spAutoFit/>
          </a:bodyPr>
          <a:lstStyle/>
          <a:p>
            <a:r>
              <a:rPr lang="pt-BR" sz="6800" b="1" spc="-112" dirty="0" smtClean="0">
                <a:solidFill>
                  <a:srgbClr val="6A1C32"/>
                </a:solidFill>
                <a:latin typeface="Arial" panose="020B0604020202020204" pitchFamily="34" charset="0"/>
                <a:cs typeface="Arial" panose="020B0604020202020204" pitchFamily="34" charset="0"/>
              </a:rPr>
              <a:t>ALGUMAS CRÍTICAS AO MOVIMENTO</a:t>
            </a:r>
            <a:endParaRPr lang="pt-BR" sz="6800" b="1" spc="-112" dirty="0">
              <a:solidFill>
                <a:srgbClr val="6A1C32"/>
              </a:solidFill>
              <a:latin typeface="Arial" panose="020B0604020202020204" pitchFamily="34" charset="0"/>
              <a:cs typeface="Arial" panose="020B0604020202020204" pitchFamily="34" charset="0"/>
            </a:endParaRPr>
          </a:p>
        </p:txBody>
      </p:sp>
      <p:sp>
        <p:nvSpPr>
          <p:cNvPr id="2" name="CaixaDeTexto 1"/>
          <p:cNvSpPr txBox="1"/>
          <p:nvPr/>
        </p:nvSpPr>
        <p:spPr>
          <a:xfrm>
            <a:off x="7347857" y="1809649"/>
            <a:ext cx="10940145" cy="10802957"/>
          </a:xfrm>
          <a:prstGeom prst="rect">
            <a:avLst/>
          </a:prstGeom>
          <a:noFill/>
        </p:spPr>
        <p:txBody>
          <a:bodyPr wrap="square" rtlCol="0">
            <a:spAutoFit/>
          </a:bodyPr>
          <a:lstStyle/>
          <a:p>
            <a:pPr marL="914400" indent="-914400">
              <a:buFont typeface="+mj-lt"/>
              <a:buAutoNum type="arabicPeriod" startAt="6"/>
            </a:pPr>
            <a:r>
              <a:rPr lang="pt-BR" sz="4800" dirty="0" smtClean="0">
                <a:latin typeface="Arial" panose="020B0604020202020204" pitchFamily="34" charset="0"/>
                <a:cs typeface="Arial" panose="020B0604020202020204" pitchFamily="34" charset="0"/>
              </a:rPr>
              <a:t>A influência da “Confissão Positiva”</a:t>
            </a:r>
          </a:p>
          <a:p>
            <a:pPr marL="914400" indent="-914400">
              <a:buFont typeface="+mj-lt"/>
              <a:buAutoNum type="arabicPeriod" startAt="6"/>
            </a:pPr>
            <a:r>
              <a:rPr lang="pt-BR" sz="4800" dirty="0" smtClean="0">
                <a:latin typeface="Arial" panose="020B0604020202020204" pitchFamily="34" charset="0"/>
                <a:cs typeface="Arial" panose="020B0604020202020204" pitchFamily="34" charset="0"/>
              </a:rPr>
              <a:t>A igreja histórica não se utilizou destas práticas</a:t>
            </a:r>
          </a:p>
          <a:p>
            <a:pPr marL="914400" indent="-914400">
              <a:buFont typeface="+mj-lt"/>
              <a:buAutoNum type="arabicPeriod" startAt="6"/>
            </a:pPr>
            <a:r>
              <a:rPr lang="pt-BR" sz="4800" dirty="0" smtClean="0">
                <a:latin typeface="Arial" panose="020B0604020202020204" pitchFamily="34" charset="0"/>
                <a:cs typeface="Arial" panose="020B0604020202020204" pitchFamily="34" charset="0"/>
              </a:rPr>
              <a:t>Angelologia defeituosa</a:t>
            </a:r>
          </a:p>
          <a:p>
            <a:r>
              <a:rPr lang="pt-BR" sz="4800" dirty="0">
                <a:latin typeface="Arial" panose="020B0604020202020204" pitchFamily="34" charset="0"/>
                <a:cs typeface="Arial" panose="020B0604020202020204" pitchFamily="34" charset="0"/>
              </a:rPr>
              <a:t>	</a:t>
            </a:r>
            <a:r>
              <a:rPr lang="pt-BR" sz="4800" dirty="0" smtClean="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Realidade e ficção</a:t>
            </a:r>
          </a:p>
          <a:p>
            <a:r>
              <a:rPr lang="pt-BR" sz="4800" dirty="0">
                <a:latin typeface="Arial" panose="020B0604020202020204" pitchFamily="34" charset="0"/>
                <a:cs typeface="Arial" panose="020B0604020202020204" pitchFamily="34" charset="0"/>
              </a:rPr>
              <a:t>	</a:t>
            </a:r>
            <a:r>
              <a:rPr lang="pt-BR" sz="48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E</a:t>
            </a:r>
            <a:r>
              <a:rPr lang="pt-BR" sz="4000" dirty="0" smtClean="0">
                <a:latin typeface="Arial" panose="020B0604020202020204" pitchFamily="34" charset="0"/>
                <a:cs typeface="Arial" panose="020B0604020202020204" pitchFamily="34" charset="0"/>
              </a:rPr>
              <a:t>spíritos </a:t>
            </a:r>
            <a:r>
              <a:rPr lang="pt-BR" sz="4000" dirty="0">
                <a:latin typeface="Arial" panose="020B0604020202020204" pitchFamily="34" charset="0"/>
                <a:cs typeface="Arial" panose="020B0604020202020204" pitchFamily="34" charset="0"/>
              </a:rPr>
              <a:t>territoriais inexiste </a:t>
            </a:r>
            <a:r>
              <a:rPr lang="pt-BR" sz="4000" dirty="0" smtClean="0">
                <a:latin typeface="Arial" panose="020B0604020202020204" pitchFamily="34" charset="0"/>
                <a:cs typeface="Arial" panose="020B0604020202020204" pitchFamily="34" charset="0"/>
              </a:rPr>
              <a:t>no </a:t>
            </a:r>
            <a:r>
              <a:rPr lang="pt-BR" sz="4000" dirty="0" smtClean="0">
                <a:latin typeface="Arial" panose="020B0604020202020204" pitchFamily="34" charset="0"/>
                <a:cs typeface="Arial" panose="020B0604020202020204" pitchFamily="34" charset="0"/>
              </a:rPr>
              <a:t>NT</a:t>
            </a:r>
            <a:endParaRPr lang="pt-BR" sz="4800" dirty="0" smtClean="0">
              <a:latin typeface="Arial" panose="020B0604020202020204" pitchFamily="34" charset="0"/>
              <a:cs typeface="Arial" panose="020B0604020202020204" pitchFamily="34" charset="0"/>
            </a:endParaRPr>
          </a:p>
          <a:p>
            <a:pPr marL="914400" indent="-914400">
              <a:buFont typeface="+mj-lt"/>
              <a:buAutoNum type="arabicPeriod" startAt="9"/>
            </a:pPr>
            <a:r>
              <a:rPr lang="pt-BR" sz="4800" dirty="0" smtClean="0">
                <a:latin typeface="Arial" panose="020B0604020202020204" pitchFamily="34" charset="0"/>
                <a:cs typeface="Arial" panose="020B0604020202020204" pitchFamily="34" charset="0"/>
              </a:rPr>
              <a:t>Nem todo o mal vem do diabo</a:t>
            </a:r>
          </a:p>
          <a:p>
            <a:r>
              <a:rPr lang="pt-BR" sz="4800" dirty="0">
                <a:latin typeface="Arial" panose="020B0604020202020204" pitchFamily="34" charset="0"/>
                <a:cs typeface="Arial" panose="020B0604020202020204" pitchFamily="34" charset="0"/>
              </a:rPr>
              <a:t>	</a:t>
            </a:r>
            <a:r>
              <a:rPr lang="pt-BR" sz="4800" dirty="0" smtClean="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Mal moral e mal circunstancial</a:t>
            </a:r>
            <a:endParaRPr lang="pt-BR" sz="4800" dirty="0" smtClean="0">
              <a:latin typeface="Arial" panose="020B0604020202020204" pitchFamily="34" charset="0"/>
              <a:cs typeface="Arial" panose="020B0604020202020204" pitchFamily="34" charset="0"/>
            </a:endParaRPr>
          </a:p>
          <a:p>
            <a:pPr marL="914400" indent="-914400">
              <a:buFont typeface="+mj-lt"/>
              <a:buAutoNum type="arabicPeriod" startAt="10"/>
            </a:pPr>
            <a:r>
              <a:rPr lang="pt-BR" sz="4800" dirty="0" smtClean="0">
                <a:latin typeface="Arial" panose="020B0604020202020204" pitchFamily="34" charset="0"/>
                <a:cs typeface="Arial" panose="020B0604020202020204" pitchFamily="34" charset="0"/>
              </a:rPr>
              <a:t>O Ensino bíblico sobre possessão demoníaca em crente</a:t>
            </a:r>
          </a:p>
          <a:p>
            <a:r>
              <a:rPr lang="pt-BR" sz="4800" dirty="0">
                <a:latin typeface="Arial" panose="020B0604020202020204" pitchFamily="34" charset="0"/>
                <a:cs typeface="Arial" panose="020B0604020202020204" pitchFamily="34" charset="0"/>
              </a:rPr>
              <a:t>	</a:t>
            </a:r>
            <a:r>
              <a:rPr lang="pt-BR" sz="4800" dirty="0" smtClean="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“possessão demoníaca” x “demonização”</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a:t>
            </a:r>
            <a:r>
              <a:rPr lang="pt-BR" sz="4000" dirty="0" err="1" smtClean="0">
                <a:latin typeface="Arial" panose="020B0604020202020204" pitchFamily="34" charset="0"/>
                <a:cs typeface="Arial" panose="020B0604020202020204" pitchFamily="34" charset="0"/>
              </a:rPr>
              <a:t>Ef</a:t>
            </a:r>
            <a:r>
              <a:rPr lang="pt-BR" sz="4000" dirty="0" smtClean="0">
                <a:latin typeface="Arial" panose="020B0604020202020204" pitchFamily="34" charset="0"/>
                <a:cs typeface="Arial" panose="020B0604020202020204" pitchFamily="34" charset="0"/>
              </a:rPr>
              <a:t> 1.15-23; </a:t>
            </a:r>
            <a:r>
              <a:rPr lang="pt-BR" sz="4000" dirty="0" err="1" smtClean="0">
                <a:latin typeface="Arial" panose="020B0604020202020204" pitchFamily="34" charset="0"/>
                <a:cs typeface="Arial" panose="020B0604020202020204" pitchFamily="34" charset="0"/>
              </a:rPr>
              <a:t>Jo</a:t>
            </a:r>
            <a:r>
              <a:rPr lang="pt-BR" sz="4000" dirty="0" smtClean="0">
                <a:latin typeface="Arial" panose="020B0604020202020204" pitchFamily="34" charset="0"/>
                <a:cs typeface="Arial" panose="020B0604020202020204" pitchFamily="34" charset="0"/>
              </a:rPr>
              <a:t> 14.30; 1Jo 5.18; 1Jo 4.4</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Instrução bíblica para se libertar dos 								pecados – </a:t>
            </a:r>
            <a:r>
              <a:rPr lang="pt-BR" sz="4000" dirty="0" err="1" smtClean="0">
                <a:latin typeface="Arial" panose="020B0604020202020204" pitchFamily="34" charset="0"/>
                <a:cs typeface="Arial" panose="020B0604020202020204" pitchFamily="34" charset="0"/>
              </a:rPr>
              <a:t>Gl</a:t>
            </a:r>
            <a:r>
              <a:rPr lang="pt-BR" sz="4000" dirty="0" smtClean="0">
                <a:latin typeface="Arial" panose="020B0604020202020204" pitchFamily="34" charset="0"/>
                <a:cs typeface="Arial" panose="020B0604020202020204" pitchFamily="34" charset="0"/>
              </a:rPr>
              <a:t> 5.19-21</a:t>
            </a:r>
          </a:p>
          <a:p>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Inexistência de exemplos bíblicos</a:t>
            </a:r>
            <a:endParaRPr lang="pt-BR" sz="4800" dirty="0">
              <a:latin typeface="Arial" panose="020B0604020202020204" pitchFamily="34" charset="0"/>
              <a:cs typeface="Arial" panose="020B0604020202020204" pitchFamily="34" charset="0"/>
            </a:endParaRPr>
          </a:p>
        </p:txBody>
      </p:sp>
      <p:pic>
        <p:nvPicPr>
          <p:cNvPr id="4098" name="Picture 2" descr="https://s-media-cache-ak0.pinimg.com/originals/57/7d/37/577d37bf94153102375634bf1228c8b6.jpg"/>
          <p:cNvPicPr>
            <a:picLocks noChangeAspect="1" noChangeArrowheads="1"/>
          </p:cNvPicPr>
          <p:nvPr/>
        </p:nvPicPr>
        <p:blipFill rotWithShape="1">
          <a:blip r:embed="rId5">
            <a:extLst>
              <a:ext uri="{28A0092B-C50C-407E-A947-70E740481C1C}">
                <a14:useLocalDpi xmlns:a14="http://schemas.microsoft.com/office/drawing/2010/main" val="0"/>
              </a:ext>
            </a:extLst>
          </a:blip>
          <a:srcRect t="6416" b="1973"/>
          <a:stretch/>
        </p:blipFill>
        <p:spPr bwMode="auto">
          <a:xfrm>
            <a:off x="-56677" y="2302329"/>
            <a:ext cx="7143277" cy="739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6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687003" y="2068777"/>
            <a:ext cx="16974310" cy="9694962"/>
          </a:xfrm>
          <a:prstGeom prst="rect">
            <a:avLst/>
          </a:prstGeom>
        </p:spPr>
        <p:txBody>
          <a:bodyPr wrap="square">
            <a:spAutoFit/>
          </a:bodyPr>
          <a:lstStyle/>
          <a:p>
            <a:pPr algn="just"/>
            <a:r>
              <a:rPr lang="pt-BR" sz="5200" dirty="0"/>
              <a:t>O moderno movimento de batalha espiritual, conquanto tenha resgatado o ensino da realidade das forças do mal, uma preocupação evangelística e uma ênfase na oração, falha quando ensina que todo o mal é demoníaco e a libertação vem de expelir e expulsar os demônios responsáveis. </a:t>
            </a:r>
            <a:endParaRPr lang="pt-BR" sz="5200" dirty="0" smtClean="0"/>
          </a:p>
          <a:p>
            <a:pPr algn="just"/>
            <a:endParaRPr lang="pt-BR" sz="5200" dirty="0"/>
          </a:p>
          <a:p>
            <a:pPr algn="just"/>
            <a:r>
              <a:rPr lang="pt-BR" sz="5200" dirty="0"/>
              <a:t>Não encontramos base bíblica para os ensinos de espíritos territoriais, demonização de estruturas, mapeamento espiritual como estratégia de ataque, aconselhamentos onde todas as soluções sempre caminham na direção da expulsão dos demônios responsáveis, quebra de maldições hereditárias, oração de guerra onde o crente determina, amarra.</a:t>
            </a:r>
            <a:endParaRPr lang="pt-BR" sz="5200" dirty="0">
              <a:latin typeface="Arial" panose="020B0604020202020204" pitchFamily="34" charset="0"/>
              <a:cs typeface="Arial" panose="020B0604020202020204" pitchFamily="34" charset="0"/>
            </a:endParaRPr>
          </a:p>
        </p:txBody>
      </p:sp>
      <p:grpSp>
        <p:nvGrpSpPr>
          <p:cNvPr id="15" name="Agrupar 14"/>
          <p:cNvGrpSpPr/>
          <p:nvPr/>
        </p:nvGrpSpPr>
        <p:grpSpPr>
          <a:xfrm>
            <a:off x="15845795" y="12677630"/>
            <a:ext cx="1982619" cy="678187"/>
            <a:chOff x="7930850" y="3391317"/>
            <a:chExt cx="12960844" cy="4433466"/>
          </a:xfrm>
        </p:grpSpPr>
        <p:pic>
          <p:nvPicPr>
            <p:cNvPr id="16" name="Imagem 15"/>
            <p:cNvPicPr>
              <a:picLocks noChangeAspect="1"/>
            </p:cNvPicPr>
            <p:nvPr/>
          </p:nvPicPr>
          <p:blipFill>
            <a:blip r:embed="rId3"/>
            <a:stretch>
              <a:fillRect/>
            </a:stretch>
          </p:blipFill>
          <p:spPr>
            <a:xfrm>
              <a:off x="11906272" y="3391317"/>
              <a:ext cx="8985422" cy="4433466"/>
            </a:xfrm>
            <a:prstGeom prst="rect">
              <a:avLst/>
            </a:prstGeom>
          </p:spPr>
        </p:pic>
        <p:pic>
          <p:nvPicPr>
            <p:cNvPr id="22" name="Imagem 21"/>
            <p:cNvPicPr>
              <a:picLocks noChangeAspect="1"/>
            </p:cNvPicPr>
            <p:nvPr/>
          </p:nvPicPr>
          <p:blipFill>
            <a:blip r:embed="rId4"/>
            <a:stretch>
              <a:fillRect/>
            </a:stretch>
          </p:blipFill>
          <p:spPr>
            <a:xfrm>
              <a:off x="7930850" y="3391317"/>
              <a:ext cx="3137349" cy="4433466"/>
            </a:xfrm>
            <a:prstGeom prst="rect">
              <a:avLst/>
            </a:prstGeom>
          </p:spPr>
        </p:pic>
      </p:grpSp>
      <p:cxnSp>
        <p:nvCxnSpPr>
          <p:cNvPr id="24" name="Conector reto 23"/>
          <p:cNvCxnSpPr/>
          <p:nvPr/>
        </p:nvCxnSpPr>
        <p:spPr>
          <a:xfrm>
            <a:off x="2" y="1713192"/>
            <a:ext cx="18288000" cy="0"/>
          </a:xfrm>
          <a:prstGeom prst="line">
            <a:avLst/>
          </a:prstGeom>
          <a:ln w="28575">
            <a:solidFill>
              <a:srgbClr val="8E1538"/>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48646" y="144874"/>
            <a:ext cx="17479334" cy="1419491"/>
          </a:xfrm>
          <a:prstGeom prst="rect">
            <a:avLst/>
          </a:prstGeom>
          <a:noFill/>
        </p:spPr>
        <p:txBody>
          <a:bodyPr wrap="square" rtlCol="0">
            <a:spAutoFit/>
          </a:bodyPr>
          <a:lstStyle/>
          <a:p>
            <a:r>
              <a:rPr lang="pt-BR" sz="8624" b="1" spc="-112" dirty="0" smtClean="0">
                <a:solidFill>
                  <a:srgbClr val="6A1C32"/>
                </a:solidFill>
                <a:latin typeface="Arial" panose="020B0604020202020204" pitchFamily="34" charset="0"/>
                <a:cs typeface="Arial" panose="020B0604020202020204" pitchFamily="34" charset="0"/>
              </a:rPr>
              <a:t>CONCLUSÃO E APLICAÇÃO</a:t>
            </a:r>
            <a:endParaRPr lang="pt-BR" sz="8624" b="1" spc="-112" dirty="0">
              <a:solidFill>
                <a:srgbClr val="6A1C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163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3430339"/>
            <a:ext cx="18288000" cy="10285661"/>
          </a:xfrm>
          <a:prstGeom prst="rect">
            <a:avLst/>
          </a:prstGeom>
          <a:blipFill dpi="0" rotWithShape="1">
            <a:blip r:embed="rId3">
              <a:alphaModFix amt="64000"/>
            </a:blip>
            <a:srcRect/>
            <a:stretch>
              <a:fillRect t="20997" b="-209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700"/>
          </a:p>
        </p:txBody>
      </p:sp>
      <p:sp>
        <p:nvSpPr>
          <p:cNvPr id="14" name="Retângulo 13"/>
          <p:cNvSpPr/>
          <p:nvPr/>
        </p:nvSpPr>
        <p:spPr>
          <a:xfrm>
            <a:off x="687003" y="2068777"/>
            <a:ext cx="16974310" cy="6740307"/>
          </a:xfrm>
          <a:prstGeom prst="rect">
            <a:avLst/>
          </a:prstGeom>
        </p:spPr>
        <p:txBody>
          <a:bodyPr wrap="square">
            <a:spAutoFit/>
          </a:bodyPr>
          <a:lstStyle/>
          <a:p>
            <a:pPr algn="just"/>
            <a:r>
              <a:rPr lang="pt-BR" sz="5400" dirty="0"/>
              <a:t>Igualmente preocupante é a forte dependência desses movimentos nas experiências como fonte de revelação e conhecimento a despeito de poucas evidências bíblicas; diminuição da suficiência de Cristo; obsessão doentia pelo mundo dos espíritos entendendo que todo o mal vem do diabo; uma desvinculação com as grandes doutrinas e experiências da igreja na história e o perigoso ensino da “demonização” de crentes.</a:t>
            </a:r>
          </a:p>
        </p:txBody>
      </p:sp>
      <p:grpSp>
        <p:nvGrpSpPr>
          <p:cNvPr id="15" name="Agrupar 14"/>
          <p:cNvGrpSpPr/>
          <p:nvPr/>
        </p:nvGrpSpPr>
        <p:grpSpPr>
          <a:xfrm>
            <a:off x="15845795" y="12677630"/>
            <a:ext cx="1982619" cy="678187"/>
            <a:chOff x="7930850" y="3391317"/>
            <a:chExt cx="12960844" cy="4433466"/>
          </a:xfrm>
        </p:grpSpPr>
        <p:pic>
          <p:nvPicPr>
            <p:cNvPr id="16" name="Imagem 15"/>
            <p:cNvPicPr>
              <a:picLocks noChangeAspect="1"/>
            </p:cNvPicPr>
            <p:nvPr/>
          </p:nvPicPr>
          <p:blipFill>
            <a:blip r:embed="rId4"/>
            <a:stretch>
              <a:fillRect/>
            </a:stretch>
          </p:blipFill>
          <p:spPr>
            <a:xfrm>
              <a:off x="11906272" y="3391317"/>
              <a:ext cx="8985422" cy="4433466"/>
            </a:xfrm>
            <a:prstGeom prst="rect">
              <a:avLst/>
            </a:prstGeom>
          </p:spPr>
        </p:pic>
        <p:pic>
          <p:nvPicPr>
            <p:cNvPr id="22" name="Imagem 21"/>
            <p:cNvPicPr>
              <a:picLocks noChangeAspect="1"/>
            </p:cNvPicPr>
            <p:nvPr/>
          </p:nvPicPr>
          <p:blipFill>
            <a:blip r:embed="rId5"/>
            <a:stretch>
              <a:fillRect/>
            </a:stretch>
          </p:blipFill>
          <p:spPr>
            <a:xfrm>
              <a:off x="7930850" y="3391317"/>
              <a:ext cx="3137349" cy="4433466"/>
            </a:xfrm>
            <a:prstGeom prst="rect">
              <a:avLst/>
            </a:prstGeom>
          </p:spPr>
        </p:pic>
      </p:grpSp>
      <p:cxnSp>
        <p:nvCxnSpPr>
          <p:cNvPr id="24" name="Conector reto 23"/>
          <p:cNvCxnSpPr/>
          <p:nvPr/>
        </p:nvCxnSpPr>
        <p:spPr>
          <a:xfrm>
            <a:off x="2" y="1713192"/>
            <a:ext cx="18288000" cy="0"/>
          </a:xfrm>
          <a:prstGeom prst="line">
            <a:avLst/>
          </a:prstGeom>
          <a:ln w="28575">
            <a:solidFill>
              <a:srgbClr val="8E1538"/>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48646" y="144874"/>
            <a:ext cx="17479334" cy="1419491"/>
          </a:xfrm>
          <a:prstGeom prst="rect">
            <a:avLst/>
          </a:prstGeom>
          <a:noFill/>
        </p:spPr>
        <p:txBody>
          <a:bodyPr wrap="square" rtlCol="0">
            <a:spAutoFit/>
          </a:bodyPr>
          <a:lstStyle/>
          <a:p>
            <a:r>
              <a:rPr lang="pt-BR" sz="8624" b="1" spc="-112" dirty="0" smtClean="0">
                <a:solidFill>
                  <a:srgbClr val="6A1C32"/>
                </a:solidFill>
                <a:latin typeface="Arial" panose="020B0604020202020204" pitchFamily="34" charset="0"/>
                <a:cs typeface="Arial" panose="020B0604020202020204" pitchFamily="34" charset="0"/>
              </a:rPr>
              <a:t>CONCLUSÃO E APLICAÇÃO</a:t>
            </a:r>
            <a:endParaRPr lang="pt-BR" sz="8624" b="1" spc="-112" dirty="0">
              <a:solidFill>
                <a:srgbClr val="6A1C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1818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2920</TotalTime>
  <Words>708</Words>
  <Application>Microsoft Office PowerPoint</Application>
  <PresentationFormat>Personalizar</PresentationFormat>
  <Paragraphs>111</Paragraphs>
  <Slides>10</Slides>
  <Notes>10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Arial</vt:lpstr>
      <vt:lpstr>Calibri</vt:lpstr>
      <vt:lpstr>Calibri Light</vt:lpstr>
      <vt:lpstr>Candara</vt:lpstr>
      <vt:lpstr>Montserrat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EBD IPN 2017</dc:title>
  <dc:creator>Igreja Presbiteriana Nacional</dc:creator>
  <cp:lastModifiedBy>Eber Hávila</cp:lastModifiedBy>
  <cp:revision>175</cp:revision>
  <cp:lastPrinted>2017-02-05T03:53:32Z</cp:lastPrinted>
  <dcterms:created xsi:type="dcterms:W3CDTF">2016-03-02T16:16:57Z</dcterms:created>
  <dcterms:modified xsi:type="dcterms:W3CDTF">2017-03-15T02:07:40Z</dcterms:modified>
</cp:coreProperties>
</file>