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2" r:id="rId10"/>
    <p:sldId id="297" r:id="rId11"/>
    <p:sldId id="298" r:id="rId12"/>
    <p:sldId id="299" r:id="rId13"/>
    <p:sldId id="300" r:id="rId14"/>
    <p:sldId id="301" r:id="rId15"/>
    <p:sldId id="302" r:id="rId16"/>
    <p:sldId id="293" r:id="rId17"/>
    <p:sldId id="265" r:id="rId18"/>
    <p:sldId id="292" r:id="rId19"/>
    <p:sldId id="295" r:id="rId20"/>
    <p:sldId id="294" r:id="rId21"/>
    <p:sldId id="303" r:id="rId22"/>
    <p:sldId id="289" r:id="rId23"/>
    <p:sldId id="290" r:id="rId24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363215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Total</a:t>
            </a:r>
            <a:r>
              <a:rPr lang="pt-BR" baseline="0" dirty="0" smtClean="0"/>
              <a:t> 66 livros </a:t>
            </a:r>
          </a:p>
          <a:p>
            <a:r>
              <a:rPr lang="pt-BR" baseline="0" dirty="0" smtClean="0"/>
              <a:t>Velho - 39</a:t>
            </a:r>
          </a:p>
          <a:p>
            <a:r>
              <a:rPr lang="pt-BR" baseline="0" dirty="0" smtClean="0"/>
              <a:t>Novo - 27</a:t>
            </a:r>
          </a:p>
        </p:txBody>
      </p:sp>
    </p:spTree>
    <p:extLst>
      <p:ext uri="{BB962C8B-B14F-4D97-AF65-F5344CB8AC3E}">
        <p14:creationId xmlns:p14="http://schemas.microsoft.com/office/powerpoint/2010/main" val="170094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Total</a:t>
            </a:r>
            <a:r>
              <a:rPr lang="pt-BR" baseline="0" dirty="0" smtClean="0"/>
              <a:t> 66 livros </a:t>
            </a:r>
          </a:p>
          <a:p>
            <a:r>
              <a:rPr lang="pt-BR" baseline="0" dirty="0" smtClean="0"/>
              <a:t>Velho </a:t>
            </a:r>
            <a:r>
              <a:rPr lang="pt-BR" baseline="0" smtClean="0"/>
              <a:t>- 39</a:t>
            </a:r>
            <a:endParaRPr lang="pt-BR" baseline="0" dirty="0" smtClean="0"/>
          </a:p>
          <a:p>
            <a:r>
              <a:rPr lang="pt-BR" baseline="0" dirty="0" smtClean="0"/>
              <a:t>Novo - 27</a:t>
            </a:r>
          </a:p>
        </p:txBody>
      </p:sp>
    </p:spTree>
    <p:extLst>
      <p:ext uri="{BB962C8B-B14F-4D97-AF65-F5344CB8AC3E}">
        <p14:creationId xmlns:p14="http://schemas.microsoft.com/office/powerpoint/2010/main" val="170094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Total</a:t>
            </a:r>
            <a:r>
              <a:rPr lang="pt-BR" baseline="0" dirty="0" smtClean="0"/>
              <a:t> 66 livros </a:t>
            </a:r>
          </a:p>
          <a:p>
            <a:r>
              <a:rPr lang="pt-BR" baseline="0" dirty="0" smtClean="0"/>
              <a:t>Velho </a:t>
            </a:r>
            <a:r>
              <a:rPr lang="pt-BR" baseline="0" smtClean="0"/>
              <a:t>- 39</a:t>
            </a:r>
            <a:endParaRPr lang="pt-BR" baseline="0" dirty="0" smtClean="0"/>
          </a:p>
          <a:p>
            <a:r>
              <a:rPr lang="pt-BR" baseline="0" dirty="0" smtClean="0"/>
              <a:t>Novo - 27</a:t>
            </a:r>
          </a:p>
        </p:txBody>
      </p:sp>
    </p:spTree>
    <p:extLst>
      <p:ext uri="{BB962C8B-B14F-4D97-AF65-F5344CB8AC3E}">
        <p14:creationId xmlns:p14="http://schemas.microsoft.com/office/powerpoint/2010/main" val="170094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Revel</a:t>
            </a:r>
            <a:r>
              <a:rPr lang="pt-BR" dirty="0" smtClean="0"/>
              <a:t>ada</a:t>
            </a:r>
            <a:r>
              <a:rPr lang="pt-BR" baseline="0" dirty="0" smtClean="0"/>
              <a:t> a homens e inspirada por Deus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24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não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teve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acesso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nada disso e fez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muito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mais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você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provavelmente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faremos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evangelho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durante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nossa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endParaRPr lang="en-US" dirty="0" smtClean="0">
              <a:effectLst/>
            </a:endParaRPr>
          </a:p>
          <a:p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Eunice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Loíde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provavelmente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frutos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trabalho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missionário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primeira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viagem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Listra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desde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infância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instruíram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caminhos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Senhor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Lembre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-se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naquela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época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só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teve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acesso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escritos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Velho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testamento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mesmo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 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 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expressou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uma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fé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autentica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madura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embora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muito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testemunho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conhecido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quando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voltou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Listra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pessoas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falaram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escolhido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apóstolo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acompanha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-lo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viagens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Esse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usou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essa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oportunidade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aprender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crescer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tornar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líder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igreja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primitiva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amadureceu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fé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depois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enviado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e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pilar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igreja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Éfeso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Tessalônica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Filipos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Corínto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treinado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enviado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mas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também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como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filho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postura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procedimento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Cristo (1 Tm 1.2 e 1.18).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cartas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Paulo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trazem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uma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coletânea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características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maduro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está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pronto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viver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características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relata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ali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acabam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sendo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diferentes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daquilo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jovens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tem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buscado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estarem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prontos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032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não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teve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acesso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nada disso e fez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muito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mais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você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provavelmente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faremos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evangelho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durante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nossa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endParaRPr lang="en-US" dirty="0" smtClean="0">
              <a:effectLst/>
            </a:endParaRPr>
          </a:p>
          <a:p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Eunice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Loíde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provavelmente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frutos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trabalho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missionário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primeira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viagem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Listra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desde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infância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instruíram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caminhos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Senhor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Lembre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-se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naquela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época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só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teve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acesso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escritos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do Velho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testamento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mesmo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 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 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expressou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uma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fé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autentica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madura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embora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muito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testemunho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conhecido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Assim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quando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voltou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Listra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pessoas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falaram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escolhido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pelo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apóstolo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acompanha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-lo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viagens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Esse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usou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essa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oportunidade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aprender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crescer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tornar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líder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igreja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primitiva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Ele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amadureceu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fé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depois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enviado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e se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tornou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pilar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na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igreja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Éfeso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Tessalônica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Filipos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Corínto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treinado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enviado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mas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também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foi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como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filho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postura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,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procedimento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amor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Cristo (1 Tm 1.2 e 1.18).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cartas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Paulo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Timóteo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trazem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mim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uma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coletânea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características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de um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maduro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está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pronto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viver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sua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e as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características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Paulo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relata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ali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acabam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sendo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diferentes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daquilo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que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jovens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tem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buscado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ser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estarem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prontos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para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 a </a:t>
            </a:r>
            <a:r>
              <a:rPr lang="en-US" sz="2400" dirty="0" err="1" smtClean="0">
                <a:effectLst/>
                <a:latin typeface="+mj-lt"/>
                <a:ea typeface="+mj-ea"/>
                <a:cs typeface="+mj-cs"/>
                <a:sym typeface="Avenir"/>
              </a:rPr>
              <a:t>vida</a:t>
            </a:r>
            <a:r>
              <a:rPr lang="en-US" sz="2400" dirty="0" smtClean="0">
                <a:effectLst/>
                <a:latin typeface="+mj-lt"/>
                <a:ea typeface="+mj-ea"/>
                <a:cs typeface="+mj-cs"/>
                <a:sym typeface="Avenir"/>
              </a:rPr>
              <a:t>.</a:t>
            </a:r>
            <a:endParaRPr lang="en-US" dirty="0" smtClean="0"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032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Nível de Corpo Um</a:t>
            </a:r>
          </a:p>
          <a:p>
            <a:pPr lvl="1">
              <a:defRPr sz="1800" b="0"/>
            </a:pPr>
            <a:r>
              <a:rPr sz="2400" b="1"/>
              <a:t>Nível de Corpo Dois</a:t>
            </a:r>
          </a:p>
          <a:p>
            <a:pPr lvl="2">
              <a:defRPr sz="1800" b="0"/>
            </a:pPr>
            <a:r>
              <a:rPr sz="2400" b="1"/>
              <a:t>Nível de Corpo Três</a:t>
            </a:r>
          </a:p>
          <a:p>
            <a:pPr lvl="3">
              <a:defRPr sz="1800" b="0"/>
            </a:pPr>
            <a:r>
              <a:rPr sz="2400" b="1"/>
              <a:t>Nível de Corpo Quatro</a:t>
            </a:r>
          </a:p>
          <a:p>
            <a:pPr lvl="4">
              <a:defRPr sz="1800" b="0"/>
            </a:pPr>
            <a:r>
              <a:rPr sz="2400" b="1"/>
              <a:t>Nível de Corpo Cinco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do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Nível de Corpo Um</a:t>
            </a:r>
          </a:p>
          <a:p>
            <a:pPr lvl="1">
              <a:defRPr sz="1800"/>
            </a:pPr>
            <a:r>
              <a:rPr sz="1400"/>
              <a:t>Nível de Corpo Dois</a:t>
            </a:r>
          </a:p>
          <a:p>
            <a:pPr lvl="2">
              <a:defRPr sz="1800"/>
            </a:pPr>
            <a:r>
              <a:rPr sz="1400"/>
              <a:t>Nível de Corpo Três</a:t>
            </a:r>
          </a:p>
          <a:p>
            <a:pPr lvl="3">
              <a:defRPr sz="1800"/>
            </a:pPr>
            <a:r>
              <a:rPr sz="1400"/>
              <a:t>Nível de Corpo Quatro</a:t>
            </a:r>
          </a:p>
          <a:p>
            <a:pPr lvl="4">
              <a:defRPr sz="1800"/>
            </a:pPr>
            <a:r>
              <a:rPr sz="1400"/>
              <a:t>Nível de Corpo Cinco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295" y="2132856"/>
            <a:ext cx="5120268" cy="2526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403648" y="186271"/>
            <a:ext cx="581562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dirty="0" smtClean="0">
                <a:solidFill>
                  <a:srgbClr val="FFFFFF"/>
                </a:solidFill>
              </a:rPr>
              <a:t>Divisões básicas da bí</a:t>
            </a:r>
            <a:r>
              <a:rPr lang="x-none" sz="4400" dirty="0" smtClean="0">
                <a:solidFill>
                  <a:srgbClr val="FFFFFF"/>
                </a:solidFill>
              </a:rPr>
              <a:t>blia</a:t>
            </a:r>
            <a:endParaRPr sz="4400" b="1" dirty="0">
              <a:solidFill>
                <a:srgbClr val="FFFFFF"/>
              </a:solidFill>
            </a:endParaRPr>
          </a:p>
        </p:txBody>
      </p:sp>
      <p:pic>
        <p:nvPicPr>
          <p:cNvPr id="138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289" y="1928629"/>
            <a:ext cx="7366644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3200" dirty="0" smtClean="0">
              <a:solidFill>
                <a:srgbClr val="FFFFFF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rgbClr val="FFFFFF"/>
                </a:solidFill>
              </a:rPr>
              <a:t>Total de livros ?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3200" dirty="0">
              <a:solidFill>
                <a:srgbClr val="FFFFFF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Velho testamento ?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3200" dirty="0">
              <a:solidFill>
                <a:srgbClr val="FFFFFF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Novo testamento ?</a:t>
            </a: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302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  <p:bldP spid="137" grpId="0" animBg="1" advAuto="0"/>
      <p:bldP spid="13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403648" y="186271"/>
            <a:ext cx="599002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dirty="0" smtClean="0">
                <a:solidFill>
                  <a:srgbClr val="FFFFFF"/>
                </a:solidFill>
              </a:rPr>
              <a:t>Divisões didática da bí</a:t>
            </a:r>
            <a:r>
              <a:rPr lang="x-none" sz="4400" dirty="0" smtClean="0">
                <a:solidFill>
                  <a:srgbClr val="FFFFFF"/>
                </a:solidFill>
              </a:rPr>
              <a:t>blia</a:t>
            </a:r>
            <a:endParaRPr sz="4400" b="1" dirty="0">
              <a:solidFill>
                <a:srgbClr val="FFFFFF"/>
              </a:solidFill>
            </a:endParaRPr>
          </a:p>
        </p:txBody>
      </p:sp>
      <p:pic>
        <p:nvPicPr>
          <p:cNvPr id="138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3289" y="1928629"/>
            <a:ext cx="7366644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dirty="0" smtClean="0">
                <a:solidFill>
                  <a:srgbClr val="FFFFFF"/>
                </a:solidFill>
              </a:rPr>
              <a:t>Livros da lei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Livros</a:t>
            </a:r>
            <a:r>
              <a:rPr kumimoji="0" lang="pt-B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hist</a:t>
            </a:r>
            <a:r>
              <a:rPr kumimoji="0" lang="pt-B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óricos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Livros po</a:t>
            </a:r>
            <a:r>
              <a:rPr lang="pt-BR" sz="3200" dirty="0" smtClean="0">
                <a:solidFill>
                  <a:srgbClr val="FFFFFF"/>
                </a:solidFill>
              </a:rPr>
              <a:t>éticos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Profetas</a:t>
            </a:r>
            <a:r>
              <a:rPr lang="pt-BR" sz="3200" dirty="0" smtClean="0">
                <a:solidFill>
                  <a:srgbClr val="FFFFFF"/>
                </a:solidFill>
              </a:rPr>
              <a:t> maiores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Profetas</a:t>
            </a:r>
            <a:r>
              <a:rPr lang="pt-BR" sz="3200" dirty="0" smtClean="0">
                <a:solidFill>
                  <a:srgbClr val="FFFFFF"/>
                </a:solidFill>
              </a:rPr>
              <a:t> menores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Evangelhos</a:t>
            </a:r>
            <a:r>
              <a:rPr lang="pt-BR" sz="3200" dirty="0" smtClean="0">
                <a:solidFill>
                  <a:srgbClr val="FFFFFF"/>
                </a:solidFill>
              </a:rPr>
              <a:t> 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Cartas</a:t>
            </a:r>
            <a:r>
              <a:rPr lang="pt-BR" sz="3200" dirty="0" smtClean="0">
                <a:solidFill>
                  <a:srgbClr val="FFFFFF"/>
                </a:solidFill>
              </a:rPr>
              <a:t> de </a:t>
            </a:r>
            <a:r>
              <a:rPr lang="pt-BR" sz="3200" dirty="0">
                <a:solidFill>
                  <a:srgbClr val="FFFFFF"/>
                </a:solidFill>
              </a:rPr>
              <a:t>P</a:t>
            </a:r>
            <a:r>
              <a:rPr lang="pt-BR" sz="3200" dirty="0" smtClean="0">
                <a:solidFill>
                  <a:srgbClr val="FFFFFF"/>
                </a:solidFill>
              </a:rPr>
              <a:t>aulo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Cartas</a:t>
            </a:r>
            <a:r>
              <a:rPr lang="pt-BR" sz="3200" dirty="0" smtClean="0">
                <a:solidFill>
                  <a:srgbClr val="FFFFFF"/>
                </a:solidFill>
              </a:rPr>
              <a:t> </a:t>
            </a:r>
            <a:endParaRPr lang="pt-BR" sz="3200" dirty="0">
              <a:solidFill>
                <a:srgbClr val="FFFFFF"/>
              </a:solidFill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Proféticos</a:t>
            </a:r>
          </a:p>
        </p:txBody>
      </p:sp>
    </p:spTree>
    <p:extLst>
      <p:ext uri="{BB962C8B-B14F-4D97-AF65-F5344CB8AC3E}">
        <p14:creationId xmlns:p14="http://schemas.microsoft.com/office/powerpoint/2010/main" val="636884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  <p:bldP spid="137" grpId="0" animBg="1" advAuto="0"/>
      <p:bldP spid="13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4" descr="bibl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1000"/>
            <a:ext cx="863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8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403648" y="186271"/>
            <a:ext cx="683200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dirty="0" smtClean="0">
                <a:solidFill>
                  <a:srgbClr val="FFFFFF"/>
                </a:solidFill>
              </a:rPr>
              <a:t>Divisões cronológica da bí</a:t>
            </a:r>
            <a:r>
              <a:rPr lang="x-none" sz="4400" dirty="0" smtClean="0">
                <a:solidFill>
                  <a:srgbClr val="FFFFFF"/>
                </a:solidFill>
              </a:rPr>
              <a:t>blia</a:t>
            </a:r>
            <a:endParaRPr sz="4400" b="1" dirty="0">
              <a:solidFill>
                <a:srgbClr val="FFFFFF"/>
              </a:solidFill>
            </a:endParaRPr>
          </a:p>
        </p:txBody>
      </p:sp>
      <p:pic>
        <p:nvPicPr>
          <p:cNvPr id="138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09745" y="2085427"/>
            <a:ext cx="4891432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</a:pPr>
            <a:r>
              <a:rPr lang="pt-BR" sz="3200" baseline="0" dirty="0" smtClean="0">
                <a:solidFill>
                  <a:srgbClr val="FFFFFF"/>
                </a:solidFill>
              </a:rPr>
              <a:t>Segue</a:t>
            </a:r>
            <a:r>
              <a:rPr lang="pt-BR" sz="3200" dirty="0" smtClean="0">
                <a:solidFill>
                  <a:srgbClr val="FFFFFF"/>
                </a:solidFill>
              </a:rPr>
              <a:t> a ordem da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3200" dirty="0" smtClean="0">
                <a:solidFill>
                  <a:srgbClr val="FFFFFF"/>
                </a:solidFill>
              </a:rPr>
              <a:t>sequencia histórica dos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3200" dirty="0" smtClean="0">
                <a:solidFill>
                  <a:srgbClr val="FFFFFF"/>
                </a:solidFill>
              </a:rPr>
              <a:t>eventos  diferente da ordem em que foram escritos os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3200" dirty="0" smtClean="0">
                <a:solidFill>
                  <a:srgbClr val="FFFFFF"/>
                </a:solidFill>
              </a:rPr>
              <a:t>livros.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3200" baseline="0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 descr="biblia_abibliaemordemcronologicacapadura__AA8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96" y="1849580"/>
            <a:ext cx="3437532" cy="4867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817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  <p:bldP spid="137" grpId="0" animBg="1" advAuto="0"/>
      <p:bldP spid="13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475655" y="154795"/>
            <a:ext cx="560017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dirty="0" smtClean="0">
                <a:solidFill>
                  <a:srgbClr val="FFFFFF"/>
                </a:solidFill>
              </a:rPr>
              <a:t>Qual a fun</a:t>
            </a:r>
            <a:r>
              <a:rPr lang="x-none" sz="4400" dirty="0" smtClean="0">
                <a:solidFill>
                  <a:srgbClr val="FFFFFF"/>
                </a:solidFill>
              </a:rPr>
              <a:t>ção da bíblia?</a:t>
            </a:r>
            <a:endParaRPr sz="4400" b="1" dirty="0">
              <a:solidFill>
                <a:srgbClr val="FFFFFF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7"/>
          <p:cNvSpPr/>
          <p:nvPr/>
        </p:nvSpPr>
        <p:spPr>
          <a:xfrm>
            <a:off x="323526" y="2596175"/>
            <a:ext cx="8191608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0090"/>
                </a:solidFill>
              </a:rPr>
              <a:t>Jo</a:t>
            </a:r>
            <a:r>
              <a:rPr lang="en-US" sz="6000" dirty="0" err="1" smtClean="0">
                <a:solidFill>
                  <a:srgbClr val="000090"/>
                </a:solidFill>
              </a:rPr>
              <a:t>ão</a:t>
            </a:r>
            <a:r>
              <a:rPr lang="en-US" sz="6000" dirty="0" smtClean="0">
                <a:solidFill>
                  <a:srgbClr val="000090"/>
                </a:solidFill>
              </a:rPr>
              <a:t> 20:30 e 31</a:t>
            </a:r>
          </a:p>
          <a:p>
            <a:pPr algn="ctr"/>
            <a:r>
              <a:rPr lang="en-US" sz="6000" dirty="0" smtClean="0">
                <a:solidFill>
                  <a:srgbClr val="000090"/>
                </a:solidFill>
              </a:rPr>
              <a:t>2 </a:t>
            </a:r>
            <a:r>
              <a:rPr lang="en-US" sz="6000" dirty="0" err="1" smtClean="0">
                <a:solidFill>
                  <a:srgbClr val="000090"/>
                </a:solidFill>
              </a:rPr>
              <a:t>Timóteo</a:t>
            </a:r>
            <a:r>
              <a:rPr lang="en-US" sz="6000" dirty="0" smtClean="0">
                <a:solidFill>
                  <a:srgbClr val="000090"/>
                </a:solidFill>
              </a:rPr>
              <a:t> 3:16-17 </a:t>
            </a:r>
            <a:endParaRPr lang="en-US" sz="6000" dirty="0">
              <a:solidFill>
                <a:srgbClr val="00009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583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132" grpId="0" animBg="1" advAuto="0"/>
      <p:bldP spid="133" grpId="0" animBg="1" advAuto="0"/>
      <p:bldP spid="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475655" y="154795"/>
            <a:ext cx="57156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dirty="0" smtClean="0">
                <a:solidFill>
                  <a:srgbClr val="FFFFFF"/>
                </a:solidFill>
              </a:rPr>
              <a:t>Quem escreveu a b</a:t>
            </a:r>
            <a:r>
              <a:rPr lang="x-none" sz="4400" dirty="0" smtClean="0">
                <a:solidFill>
                  <a:srgbClr val="FFFFFF"/>
                </a:solidFill>
              </a:rPr>
              <a:t>íblia?</a:t>
            </a:r>
            <a:endParaRPr sz="4400" b="1" dirty="0">
              <a:solidFill>
                <a:srgbClr val="FFFFFF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3" name="image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289" y="138944"/>
            <a:ext cx="647183" cy="86409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7"/>
          <p:cNvSpPr/>
          <p:nvPr/>
        </p:nvSpPr>
        <p:spPr>
          <a:xfrm>
            <a:off x="323526" y="2596175"/>
            <a:ext cx="8191608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000" dirty="0" smtClean="0">
                <a:solidFill>
                  <a:srgbClr val="000090"/>
                </a:solidFill>
              </a:rPr>
              <a:t>II Pedro 1: 19 - 21</a:t>
            </a:r>
            <a:endParaRPr lang="en-US" sz="6000" dirty="0">
              <a:solidFill>
                <a:srgbClr val="00009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17005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  <p:bldP spid="132" grpId="0" animBg="1" advAuto="0"/>
      <p:bldP spid="133" grpId="0" animBg="1" advAuto="0"/>
      <p:bldP spid="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29231" y="501757"/>
            <a:ext cx="8418907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“A Bíblia contém 66 livros, escritos por 40 </a:t>
            </a:r>
            <a:r>
              <a:rPr lang="pt-BR" sz="3200" dirty="0" smtClean="0">
                <a:solidFill>
                  <a:schemeClr val="bg1"/>
                </a:solidFill>
              </a:rPr>
              <a:t>homens de </a:t>
            </a:r>
            <a:r>
              <a:rPr lang="pt-BR" sz="3200" dirty="0">
                <a:solidFill>
                  <a:schemeClr val="bg1"/>
                </a:solidFill>
              </a:rPr>
              <a:t>várias condições e níveis de vida, e de graus diferentes de cultura</a:t>
            </a:r>
            <a:r>
              <a:rPr lang="pt-BR" sz="3200" dirty="0" smtClean="0">
                <a:solidFill>
                  <a:schemeClr val="bg1"/>
                </a:solidFill>
              </a:rPr>
              <a:t>, desde </a:t>
            </a:r>
            <a:r>
              <a:rPr lang="pt-BR" sz="3200" dirty="0">
                <a:solidFill>
                  <a:schemeClr val="bg1"/>
                </a:solidFill>
              </a:rPr>
              <a:t>pastores até estadistas. Esses livros foram escritos em 3 </a:t>
            </a:r>
            <a:r>
              <a:rPr lang="pt-BR" sz="3200" dirty="0" smtClean="0">
                <a:solidFill>
                  <a:schemeClr val="bg1"/>
                </a:solidFill>
              </a:rPr>
              <a:t>idiomas diferentes</a:t>
            </a:r>
            <a:r>
              <a:rPr lang="pt-BR" sz="3200" dirty="0">
                <a:solidFill>
                  <a:schemeClr val="bg1"/>
                </a:solidFill>
              </a:rPr>
              <a:t>, durante 16 séculos. Os assuntos são diversos e </a:t>
            </a:r>
            <a:r>
              <a:rPr lang="pt-BR" sz="3200" dirty="0" smtClean="0">
                <a:solidFill>
                  <a:schemeClr val="bg1"/>
                </a:solidFill>
              </a:rPr>
              <a:t>variados. E mesmo assim há </a:t>
            </a:r>
            <a:r>
              <a:rPr lang="pt-BR" sz="3200" dirty="0">
                <a:solidFill>
                  <a:schemeClr val="bg1"/>
                </a:solidFill>
              </a:rPr>
              <a:t>uma unidade doutrinária e estrutural que permeia </a:t>
            </a:r>
            <a:r>
              <a:rPr lang="pt-BR" sz="3200" dirty="0" smtClean="0">
                <a:solidFill>
                  <a:schemeClr val="bg1"/>
                </a:solidFill>
              </a:rPr>
              <a:t>o todo</a:t>
            </a:r>
            <a:r>
              <a:rPr lang="pt-BR" sz="3200" dirty="0">
                <a:solidFill>
                  <a:schemeClr val="bg1"/>
                </a:solidFill>
              </a:rPr>
              <a:t>...”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endParaRPr lang="pt-BR" sz="3200" dirty="0" smtClean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		</a:t>
            </a:r>
            <a:r>
              <a:rPr lang="pt-BR" sz="3200" dirty="0" smtClean="0">
                <a:solidFill>
                  <a:schemeClr val="bg1"/>
                </a:solidFill>
              </a:rPr>
              <a:t>				</a:t>
            </a:r>
            <a:r>
              <a:rPr lang="pt-BR" sz="3200" dirty="0" err="1" smtClean="0">
                <a:solidFill>
                  <a:schemeClr val="bg1"/>
                </a:solidFill>
              </a:rPr>
              <a:t>Pierson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44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63983" y="188639"/>
            <a:ext cx="46256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b="1" dirty="0" smtClean="0">
                <a:solidFill>
                  <a:srgbClr val="FFFFFF"/>
                </a:solidFill>
              </a:rPr>
              <a:t>Quem foi Tim</a:t>
            </a:r>
            <a:r>
              <a:rPr lang="x-none" sz="4400" b="1" dirty="0" smtClean="0">
                <a:solidFill>
                  <a:srgbClr val="FFFFFF"/>
                </a:solidFill>
              </a:rPr>
              <a:t>óteo?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 descr="tim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876"/>
            <a:ext cx="9144000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1" animBg="1" advAuto="0"/>
      <p:bldP spid="91" grpId="3" animBg="1" advAuto="0"/>
      <p:bldP spid="92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63983" y="188639"/>
            <a:ext cx="462567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x-none" sz="4400" b="1" dirty="0" smtClean="0">
                <a:solidFill>
                  <a:srgbClr val="FFFFFF"/>
                </a:solidFill>
              </a:rPr>
              <a:t>Quem foi Tim</a:t>
            </a:r>
            <a:r>
              <a:rPr lang="x-none" sz="4400" b="1" dirty="0" smtClean="0">
                <a:solidFill>
                  <a:srgbClr val="FFFFFF"/>
                </a:solidFill>
              </a:rPr>
              <a:t>óteo?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 descr="Captura de Tela 2015-02-24 às 20.45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3" y="2056903"/>
            <a:ext cx="8303959" cy="36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4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 advAuto="0"/>
      <p:bldP spid="91" grpId="0" animBg="1" advAuto="0"/>
      <p:bldP spid="9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25400">
            <a:solidFill>
              <a:srgbClr val="2A92D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23526" y="338268"/>
            <a:ext cx="8191608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de-DE" sz="6000" b="1" dirty="0"/>
              <a:t>1 </a:t>
            </a:r>
            <a:r>
              <a:rPr lang="de-DE" sz="6000" b="1" dirty="0" err="1" smtClean="0"/>
              <a:t>Tim</a:t>
            </a:r>
            <a:r>
              <a:rPr lang="de-DE" sz="6000" b="1" dirty="0" err="1" smtClean="0"/>
              <a:t>óteo</a:t>
            </a:r>
            <a:r>
              <a:rPr lang="de-DE" sz="6000" b="1" dirty="0" smtClean="0"/>
              <a:t> </a:t>
            </a:r>
            <a:r>
              <a:rPr lang="de-DE" sz="6000" b="1" dirty="0"/>
              <a:t>4.12</a:t>
            </a:r>
            <a:endParaRPr lang="en-US" sz="60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320" y="2065442"/>
            <a:ext cx="5553814" cy="4165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586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77559"/>
            <a:ext cx="9144000" cy="231518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187624" y="297229"/>
            <a:ext cx="6768752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7200" b="1" dirty="0">
                <a:solidFill>
                  <a:srgbClr val="FFFFFF"/>
                </a:solidFill>
              </a:rPr>
              <a:t>EBD</a:t>
            </a:r>
            <a:r>
              <a:rPr sz="6600" dirty="0">
                <a:solidFill>
                  <a:srgbClr val="FFFFFF"/>
                </a:solidFill>
              </a:rPr>
              <a:t> </a:t>
            </a:r>
            <a:r>
              <a:rPr sz="6600" b="1" dirty="0">
                <a:solidFill>
                  <a:srgbClr val="FFFFFF"/>
                </a:solidFill>
              </a:rPr>
              <a:t>CONSOLIDAÇÃO</a:t>
            </a:r>
          </a:p>
        </p:txBody>
      </p:sp>
      <p:sp>
        <p:nvSpPr>
          <p:cNvPr id="54" name="Shape 54"/>
          <p:cNvSpPr/>
          <p:nvPr/>
        </p:nvSpPr>
        <p:spPr>
          <a:xfrm>
            <a:off x="1187624" y="5395862"/>
            <a:ext cx="676875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2015 – O Ano da Adoração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 advAuto="0"/>
      <p:bldP spid="52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25400">
            <a:solidFill>
              <a:srgbClr val="2A92D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3" y="2576679"/>
            <a:ext cx="8862159" cy="22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98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re-you-ready-bisbilhotei-1-300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2" y="504806"/>
            <a:ext cx="38100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949" y="4892132"/>
            <a:ext cx="76889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chemeClr val="bg1"/>
                </a:solidFill>
              </a:rPr>
              <a:t>Procura apresentar-te aprovado, como obreiro que não tem do que se envergonhar, </a:t>
            </a:r>
            <a:r>
              <a:rPr lang="pt-BR" sz="2800" u="sng" dirty="0">
                <a:solidFill>
                  <a:schemeClr val="bg1"/>
                </a:solidFill>
              </a:rPr>
              <a:t>que maneja bem a palavra da verdade</a:t>
            </a:r>
            <a:r>
              <a:rPr lang="pt-BR" sz="2800" dirty="0">
                <a:solidFill>
                  <a:schemeClr val="bg1"/>
                </a:solidFill>
              </a:rPr>
              <a:t>. </a:t>
            </a:r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2 </a:t>
            </a:r>
            <a:r>
              <a:rPr lang="pt-BR" sz="2800" dirty="0">
                <a:solidFill>
                  <a:schemeClr val="bg1"/>
                </a:solidFill>
              </a:rPr>
              <a:t>Timóteo 2.15</a:t>
            </a:r>
          </a:p>
        </p:txBody>
      </p:sp>
    </p:spTree>
    <p:extLst>
      <p:ext uri="{BB962C8B-B14F-4D97-AF65-F5344CB8AC3E}">
        <p14:creationId xmlns:p14="http://schemas.microsoft.com/office/powerpoint/2010/main" val="3051639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1187624" y="404664"/>
            <a:ext cx="676875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Que bom que você compareceu a esta aula!</a:t>
            </a:r>
          </a:p>
        </p:txBody>
      </p:sp>
      <p:sp>
        <p:nvSpPr>
          <p:cNvPr id="336" name="Shape 336"/>
          <p:cNvSpPr/>
          <p:nvPr/>
        </p:nvSpPr>
        <p:spPr>
          <a:xfrm>
            <a:off x="1187624" y="5013176"/>
            <a:ext cx="676875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solidFill>
                  <a:srgbClr val="FFFFFF"/>
                </a:solidFill>
              </a:rPr>
              <a:t>Que Deus lhe dê</a:t>
            </a:r>
          </a:p>
          <a:p>
            <a:pPr lvl="0" algn="ctr"/>
            <a:r>
              <a:rPr sz="4400">
                <a:solidFill>
                  <a:srgbClr val="FFFFFF"/>
                </a:solidFill>
              </a:rPr>
              <a:t>uma ótima semana!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1" animBg="1" advAuto="0"/>
      <p:bldP spid="334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497" y="4676921"/>
            <a:ext cx="4464498" cy="1612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10948" y="1988840"/>
            <a:ext cx="9144001" cy="27753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63C8DB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83766" y="2708919"/>
            <a:ext cx="643092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lang="x-none" sz="4800" b="1" dirty="0" smtClean="0">
                <a:solidFill>
                  <a:srgbClr val="262262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UPJ </a:t>
            </a:r>
            <a:endParaRPr sz="4800" b="1" dirty="0">
              <a:solidFill>
                <a:srgbClr val="262262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605570" y="3306183"/>
            <a:ext cx="6286911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200" spc="-150">
                <a:solidFill>
                  <a:srgbClr val="2C91D0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x-none" sz="3200" spc="-150" dirty="0" smtClean="0">
                <a:solidFill>
                  <a:srgbClr val="2C91D0"/>
                </a:solidFill>
              </a:rPr>
              <a:t>Breve Catecismo</a:t>
            </a:r>
            <a:endParaRPr sz="3200" spc="-150" dirty="0">
              <a:solidFill>
                <a:srgbClr val="2C91D0"/>
              </a:solidFill>
            </a:endParaRPr>
          </a:p>
        </p:txBody>
      </p:sp>
      <p:sp>
        <p:nvSpPr>
          <p:cNvPr id="60" name="Shape 60"/>
          <p:cNvSpPr/>
          <p:nvPr/>
        </p:nvSpPr>
        <p:spPr>
          <a:xfrm>
            <a:off x="226745" y="5157192"/>
            <a:ext cx="866861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3600" i="1">
                <a:solidFill>
                  <a:srgbClr val="FFFFFF"/>
                </a:solidFill>
              </a:rPr>
              <a:t>Elisa Ribeiro da Cunha 1</a:t>
            </a:r>
          </a:p>
          <a:p>
            <a:pPr lvl="0" algn="r"/>
            <a:r>
              <a:rPr sz="3600" i="1">
                <a:solidFill>
                  <a:srgbClr val="FFFFFF"/>
                </a:solidFill>
              </a:rPr>
              <a:t>André Dantas  2</a:t>
            </a:r>
          </a:p>
        </p:txBody>
      </p:sp>
      <p:pic>
        <p:nvPicPr>
          <p:cNvPr id="61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948" y="2093804"/>
            <a:ext cx="5120268" cy="252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  <p:bldP spid="59" grpId="2" build="p" bldLvl="5" animBg="1" advAuto="0"/>
      <p:bldP spid="60" grpId="3" build="p" bldLvl="5" animBg="1" advAuto="0"/>
      <p:bldP spid="61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395535" y="5157192"/>
            <a:ext cx="8568954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4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FFFFFF"/>
                </a:solidFill>
              </a:rPr>
              <a:t>UPJ </a:t>
            </a:r>
          </a:p>
        </p:txBody>
      </p:sp>
      <p:sp>
        <p:nvSpPr>
          <p:cNvPr id="65" name="Shape 65"/>
          <p:cNvSpPr/>
          <p:nvPr/>
        </p:nvSpPr>
        <p:spPr>
          <a:xfrm>
            <a:off x="395534" y="5707207"/>
            <a:ext cx="856895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3600" spc="-150">
                <a:solidFill>
                  <a:srgbClr val="2A92D0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150">
                <a:solidFill>
                  <a:srgbClr val="2A92D0"/>
                </a:solidFill>
              </a:rPr>
              <a:t>O  Breve Catecismo de Westminster</a:t>
            </a:r>
          </a:p>
        </p:txBody>
      </p:sp>
      <p:sp>
        <p:nvSpPr>
          <p:cNvPr id="66" name="Shape 66"/>
          <p:cNvSpPr/>
          <p:nvPr/>
        </p:nvSpPr>
        <p:spPr>
          <a:xfrm>
            <a:off x="3851919" y="836712"/>
            <a:ext cx="5292081" cy="3600401"/>
          </a:xfrm>
          <a:prstGeom prst="rect">
            <a:avLst/>
          </a:prstGeom>
          <a:solidFill>
            <a:srgbClr val="D6DF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7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404990" y="6218147"/>
            <a:ext cx="854272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/>
            <a:r>
              <a:rPr sz="2000" b="1" i="1">
                <a:solidFill>
                  <a:srgbClr val="FFFFFF"/>
                </a:solidFill>
              </a:rPr>
              <a:t> Elisa da Cunha</a:t>
            </a:r>
            <a:r>
              <a:rPr sz="2800" b="1" i="1">
                <a:solidFill>
                  <a:srgbClr val="FFFFFF"/>
                </a:solidFill>
              </a:rPr>
              <a:t> </a:t>
            </a:r>
            <a:r>
              <a:rPr sz="2800">
                <a:solidFill>
                  <a:srgbClr val="FFFFFF"/>
                </a:solidFill>
              </a:rPr>
              <a:t>»</a:t>
            </a:r>
            <a:r>
              <a:rPr sz="2000" b="1" i="1">
                <a:solidFill>
                  <a:srgbClr val="FFFFFF"/>
                </a:solidFill>
              </a:rPr>
              <a:t> Sem. André Dantas</a:t>
            </a:r>
          </a:p>
        </p:txBody>
      </p:sp>
      <p:sp>
        <p:nvSpPr>
          <p:cNvPr id="69" name="Shape 69"/>
          <p:cNvSpPr/>
          <p:nvPr/>
        </p:nvSpPr>
        <p:spPr>
          <a:xfrm>
            <a:off x="4335501" y="2007267"/>
            <a:ext cx="4632951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4800" b="1">
                <a:solidFill>
                  <a:srgbClr val="1C944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1C9448"/>
                </a:solidFill>
              </a:rPr>
              <a:t>A importância de estudar a palavra de Deus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4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5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3" build="p" bldLvl="5" animBg="1" advAuto="0"/>
      <p:bldP spid="65" grpId="4" build="p" bldLvl="5" animBg="1" advAuto="0"/>
      <p:bldP spid="66" grpId="2" animBg="1" advAuto="0"/>
      <p:bldP spid="67" grpId="1" animBg="1" advAuto="0"/>
      <p:bldP spid="68" grpId="5" build="p" bldLvl="5" animBg="1" advAuto="0"/>
      <p:bldP spid="69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07A76143-C8D3-4E98-8813-D0FB43D743A4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323527" y="1868133"/>
            <a:ext cx="4209200" cy="328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sz="2800" dirty="0"/>
              <a:t>Quanto tempo por dia você gasta lendo ou estudando? </a:t>
            </a:r>
          </a:p>
          <a:p>
            <a:pPr lvl="0" algn="just">
              <a:lnSpc>
                <a:spcPct val="150000"/>
              </a:lnSpc>
            </a:pPr>
            <a:endParaRPr sz="2800" dirty="0"/>
          </a:p>
          <a:p>
            <a:pPr lvl="0" algn="just">
              <a:lnSpc>
                <a:spcPct val="150000"/>
              </a:lnSpc>
            </a:pPr>
            <a:r>
              <a:rPr sz="2800" dirty="0"/>
              <a:t>Quantos livros </a:t>
            </a:r>
            <a:r>
              <a:rPr sz="2800" dirty="0" smtClean="0"/>
              <a:t>você </a:t>
            </a:r>
            <a:r>
              <a:rPr sz="2800" dirty="0"/>
              <a:t>já </a:t>
            </a:r>
            <a:r>
              <a:rPr sz="2800" dirty="0" smtClean="0"/>
              <a:t>le</a:t>
            </a:r>
            <a:r>
              <a:rPr lang="x-none" sz="2800" dirty="0" smtClean="0"/>
              <a:t>u</a:t>
            </a:r>
            <a:r>
              <a:rPr sz="2800" dirty="0" smtClean="0"/>
              <a:t> </a:t>
            </a:r>
            <a:r>
              <a:rPr sz="2800" dirty="0"/>
              <a:t>na vida? </a:t>
            </a:r>
          </a:p>
        </p:txBody>
      </p:sp>
      <p:pic>
        <p:nvPicPr>
          <p:cNvPr id="77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98358" y="187013"/>
            <a:ext cx="356171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Para pensar...</a:t>
            </a:r>
          </a:p>
        </p:txBody>
      </p:sp>
      <p:sp>
        <p:nvSpPr>
          <p:cNvPr id="79" name="Shape 79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4577" b="9843"/>
          <a:stretch/>
        </p:blipFill>
        <p:spPr>
          <a:xfrm>
            <a:off x="5048209" y="2109386"/>
            <a:ext cx="3464764" cy="40258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4" animBg="1" advAuto="0"/>
      <p:bldP spid="77" grpId="1" animBg="1" advAuto="0"/>
      <p:bldP spid="78" grpId="3" animBg="1" advAuto="0"/>
      <p:bldP spid="79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060377" y="1650920"/>
            <a:ext cx="7640728" cy="255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sz="2400" dirty="0"/>
              <a:t>Quanto tempo por dia você gasta lendo a Bíblia ? </a:t>
            </a:r>
          </a:p>
          <a:p>
            <a:pPr lvl="0" algn="just">
              <a:lnSpc>
                <a:spcPct val="150000"/>
              </a:lnSpc>
            </a:pPr>
            <a:endParaRPr sz="2400" dirty="0"/>
          </a:p>
          <a:p>
            <a:pPr lvl="0" algn="just">
              <a:lnSpc>
                <a:spcPct val="150000"/>
              </a:lnSpc>
            </a:pPr>
            <a:r>
              <a:rPr sz="2400" dirty="0"/>
              <a:t>Quantos livros da Bíblia você já leu? </a:t>
            </a:r>
          </a:p>
          <a:p>
            <a:pPr lvl="0" algn="just">
              <a:lnSpc>
                <a:spcPct val="150000"/>
              </a:lnSpc>
            </a:pPr>
            <a:endParaRPr sz="2000" dirty="0"/>
          </a:p>
          <a:p>
            <a:pPr lvl="0" algn="just">
              <a:lnSpc>
                <a:spcPct val="150000"/>
              </a:lnSpc>
            </a:pPr>
            <a:r>
              <a:rPr sz="2000" dirty="0"/>
              <a:t> </a:t>
            </a:r>
          </a:p>
        </p:txBody>
      </p:sp>
      <p:pic>
        <p:nvPicPr>
          <p:cNvPr id="82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058" y="-27384"/>
            <a:ext cx="9171059" cy="167830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98358" y="187013"/>
            <a:ext cx="356171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Para pensar...</a:t>
            </a:r>
          </a:p>
        </p:txBody>
      </p:sp>
      <p:sp>
        <p:nvSpPr>
          <p:cNvPr id="84" name="Shape 84"/>
          <p:cNvSpPr/>
          <p:nvPr/>
        </p:nvSpPr>
        <p:spPr>
          <a:xfrm>
            <a:off x="-27059" y="6746551"/>
            <a:ext cx="9171060" cy="111449"/>
          </a:xfrm>
          <a:prstGeom prst="rect">
            <a:avLst/>
          </a:prstGeom>
          <a:solidFill>
            <a:srgbClr val="2A92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74" y="3512300"/>
            <a:ext cx="4606331" cy="3066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4" animBg="1" advAuto="0"/>
      <p:bldP spid="82" grpId="1" animBg="1" advAuto="0"/>
      <p:bldP spid="83" grpId="3" animBg="1" advAuto="0"/>
      <p:bldP spid="8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74" name="0F2F07AB-5AFB-423C-900E-68B1CE353F30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568" y="56099"/>
            <a:ext cx="8047023" cy="6745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27059" y="-27385"/>
            <a:ext cx="9171060" cy="6885386"/>
          </a:xfrm>
          <a:prstGeom prst="rect">
            <a:avLst/>
          </a:prstGeom>
          <a:solidFill>
            <a:srgbClr val="2A92D0"/>
          </a:solidFill>
          <a:ln w="25400">
            <a:solidFill>
              <a:srgbClr val="2A92D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23526" y="338268"/>
            <a:ext cx="8191608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sz="6000" dirty="0" smtClean="0"/>
              <a:t>2 </a:t>
            </a:r>
            <a:r>
              <a:rPr lang="en-US" sz="6000" dirty="0"/>
              <a:t>Timóteo 3:</a:t>
            </a:r>
            <a:r>
              <a:rPr lang="en-US" sz="6000" dirty="0" smtClean="0"/>
              <a:t>14-</a:t>
            </a:r>
            <a:r>
              <a:rPr lang="en-US" sz="6000" dirty="0"/>
              <a:t>17</a:t>
            </a:r>
            <a:endParaRPr lang="en-US" sz="60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14" y="1966024"/>
            <a:ext cx="5518540" cy="4567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"/>
        <a:ea typeface="Avenir"/>
        <a:cs typeface="Avenir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"/>
        <a:ea typeface="Avenir"/>
        <a:cs typeface="Avenir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494</Words>
  <Application>Microsoft Macintosh PowerPoint</Application>
  <PresentationFormat>On-screen Show (4:3)</PresentationFormat>
  <Paragraphs>78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Elisa Cunha</cp:lastModifiedBy>
  <cp:revision>15</cp:revision>
  <dcterms:modified xsi:type="dcterms:W3CDTF">2015-03-01T02:03:14Z</dcterms:modified>
</cp:coreProperties>
</file>