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287" r:id="rId2"/>
    <p:sldId id="315" r:id="rId3"/>
    <p:sldId id="305" r:id="rId4"/>
    <p:sldId id="317" r:id="rId5"/>
    <p:sldId id="320" r:id="rId6"/>
    <p:sldId id="290" r:id="rId7"/>
    <p:sldId id="318" r:id="rId8"/>
    <p:sldId id="319" r:id="rId9"/>
    <p:sldId id="298" r:id="rId10"/>
    <p:sldId id="278" r:id="rId11"/>
  </p:sldIdLst>
  <p:sldSz cx="18288000" cy="13716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E1"/>
    <a:srgbClr val="661B30"/>
    <a:srgbClr val="8E1538"/>
    <a:srgbClr val="4D0B1E"/>
    <a:srgbClr val="5C3D00"/>
    <a:srgbClr val="FFF2D9"/>
    <a:srgbClr val="1F000F"/>
    <a:srgbClr val="6A1C32"/>
    <a:srgbClr val="19964A"/>
    <a:srgbClr val="39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86080" autoAdjust="0"/>
  </p:normalViewPr>
  <p:slideViewPr>
    <p:cSldViewPr snapToGrid="0" snapToObjects="1" showGuides="1">
      <p:cViewPr varScale="1">
        <p:scale>
          <a:sx n="48" d="100"/>
          <a:sy n="48" d="100"/>
        </p:scale>
        <p:origin x="768" y="-144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8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47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2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75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83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11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5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54730" y="0"/>
            <a:ext cx="5952354" cy="13716000"/>
          </a:xfrm>
          <a:prstGeom prst="rect">
            <a:avLst/>
          </a:prstGeom>
          <a:solidFill>
            <a:srgbClr val="6A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8E1538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4730" cy="13716000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107082" y="0"/>
            <a:ext cx="6154730" cy="13716000"/>
          </a:xfrm>
          <a:solidFill>
            <a:schemeClr val="bg1">
              <a:lumMod val="95000"/>
            </a:schemeClr>
          </a:solidFill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31248"/>
          <a:stretch/>
        </p:blipFill>
        <p:spPr>
          <a:xfrm>
            <a:off x="7810579" y="12151360"/>
            <a:ext cx="2640654" cy="973298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6959575" y="4557161"/>
            <a:ext cx="43426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endParaRPr lang="en-US" sz="19000" b="1" spc="-112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86" y="10460080"/>
            <a:ext cx="3827207" cy="18883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6917" y="803977"/>
            <a:ext cx="16931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spc="-112" smtClean="0">
                <a:latin typeface="Candara" panose="020E0502030303020204" pitchFamily="34" charset="0"/>
              </a:rPr>
              <a:t>Curso </a:t>
            </a:r>
            <a:endParaRPr lang="pt-BR" sz="8000" b="1" spc="-112" dirty="0" smtClean="0">
              <a:latin typeface="Candara" panose="020E0502030303020204" pitchFamily="34" charset="0"/>
            </a:endParaRPr>
          </a:p>
          <a:p>
            <a:pPr algn="ctr"/>
            <a:r>
              <a:rPr lang="pt-BR" sz="13800" b="1" spc="-112" dirty="0" smtClean="0">
                <a:latin typeface="Candara" panose="020E0502030303020204" pitchFamily="34" charset="0"/>
              </a:rPr>
              <a:t>Batalha Espiritual</a:t>
            </a:r>
            <a:endParaRPr lang="pt-BR" sz="13800" b="1" spc="-112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7314" y="11932952"/>
            <a:ext cx="38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ndara" panose="020E0502030303020204" pitchFamily="34" charset="0"/>
              </a:rPr>
              <a:t>QR para página do curso no </a:t>
            </a:r>
            <a:r>
              <a:rPr lang="pt-BR" sz="2400" dirty="0" err="1" smtClean="0">
                <a:latin typeface="Candara" panose="020E0502030303020204" pitchFamily="34" charset="0"/>
              </a:rPr>
              <a:t>Moodle</a:t>
            </a:r>
            <a:r>
              <a:rPr lang="pt-BR" sz="2400" dirty="0" smtClean="0">
                <a:latin typeface="Candara" panose="020E0502030303020204" pitchFamily="34" charset="0"/>
              </a:rPr>
              <a:t> da EBD 2017 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14" y="8859213"/>
            <a:ext cx="3002177" cy="3193032"/>
          </a:xfrm>
          <a:prstGeom prst="rect">
            <a:avLst/>
          </a:prstGeom>
        </p:spPr>
      </p:pic>
      <p:pic>
        <p:nvPicPr>
          <p:cNvPr id="14" name="Picture 4" descr="Resultado de imagem para lego k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3" y="6189461"/>
            <a:ext cx="6222427" cy="61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02792" y="4343105"/>
            <a:ext cx="505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err="1">
                <a:latin typeface="Candara" panose="020E0502030303020204" pitchFamily="34" charset="0"/>
              </a:rPr>
              <a:t>Preb</a:t>
            </a:r>
            <a:r>
              <a:rPr lang="pt-BR" sz="3600" dirty="0">
                <a:latin typeface="Candara" panose="020E0502030303020204" pitchFamily="34" charset="0"/>
              </a:rPr>
              <a:t>. E</a:t>
            </a:r>
            <a:r>
              <a:rPr lang="pt-BR" sz="3600" dirty="0" smtClean="0">
                <a:latin typeface="Candara" panose="020E0502030303020204" pitchFamily="34" charset="0"/>
              </a:rPr>
              <a:t>ber Hávila Rose</a:t>
            </a:r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dirty="0" err="1" smtClean="0">
                <a:latin typeface="Candara" panose="020E0502030303020204" pitchFamily="34" charset="0"/>
              </a:rPr>
              <a:t>Mission</a:t>
            </a:r>
            <a:r>
              <a:rPr lang="pt-BR" sz="3600" dirty="0" smtClean="0">
                <a:latin typeface="Candara" panose="020E0502030303020204" pitchFamily="34" charset="0"/>
              </a:rPr>
              <a:t>. </a:t>
            </a:r>
            <a:r>
              <a:rPr lang="pt-BR" sz="3600" dirty="0">
                <a:latin typeface="Candara" panose="020E0502030303020204" pitchFamily="34" charset="0"/>
              </a:rPr>
              <a:t>Ana Maria Costa</a:t>
            </a: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5196225"/>
            <a:ext cx="11315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 smtClean="0"/>
              <a:t>LIÇÃO 3</a:t>
            </a:r>
            <a:endParaRPr lang="pt-BR" sz="96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6797619"/>
            <a:ext cx="10359792" cy="653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GRANDE INIMIGO</a:t>
            </a: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TEXTO BÁSICO: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6.12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Professores: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Eber Hávila Rose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Ana Maria Costa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828421" y="1978090"/>
            <a:ext cx="7459580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Alguns dizem que o diabo é apenas a manifestação do mal, uma força, uma personificação do mal e não existiria pessoalmente.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 que a Bíblia diz a respeito?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 é pessoal e sagaz;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É um inimigo vencido;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vitória de Cristo na cruz  Cl 2.14-14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Mesmo assim o diabo continua tentando derrotando derrotar a Deus</a:t>
            </a:r>
          </a:p>
          <a:p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godheadfamily.files.wordpress.com/2013/05/the-tree-of-good-and-ev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3193"/>
            <a:ext cx="10712735" cy="102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008438" y="1978090"/>
            <a:ext cx="7279563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Alguns dizem que o diabo é apenas a manifestação do mal, uma força, uma personificação do mal e não existiria pessoalmente.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 que a Bíblia diz a respeito?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 é pessoal e sagaz;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É um inimigo vencido;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vitória de Cristo na cruz  Cl 2.14-14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Mesmo assim o diabo continua tentando derrotando derrotar a Deus</a:t>
            </a:r>
          </a:p>
          <a:p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refusetobe.com/wp-content/uploads/2015/05/good-and-evil-light-dark-angels-demons-desktop-1024x768-wanted-wallpa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" y="1740561"/>
            <a:ext cx="10897947" cy="104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639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8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VERDADEIRA NATUREZA DO CONFLITO</a:t>
            </a:r>
            <a:endParaRPr lang="pt-BR" sz="68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441197" y="1978090"/>
            <a:ext cx="6846804" cy="1112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6.12 “não é contra sangue e a carne”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apóstolo já havia tratado de sangue e carne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2.1-3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que é sangue e carne?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natureza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pecado continua ativa, mesmo nos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salvos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diabo se aproveita disto e procura por todas as brechas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Exemplos de brechas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Se usarmos as armas erradas contra Satanás seremos derrotados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Precisamos usar armas poderosas em Deus 2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10.3-5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4.bp.blogspot.com/-LGLJgtZf7oc/VQd9bBJXwYI/AAAAAAAABzY/zbUAGU13sXc/s1600/Armadura-de-De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" y="1708475"/>
            <a:ext cx="11430000" cy="10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639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8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SOBRE O REINO DE SATANÁS</a:t>
            </a:r>
            <a:endParaRPr lang="pt-BR" sz="68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454063" y="1809649"/>
            <a:ext cx="6833938" cy="1155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6.12 “luta... contra os principados e potestades, contra os dominadores”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origem do pecado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queda de Satanás       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14.12-15;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28.11-19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Motivação da queda de Satanás: ORGULHO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Confissão Belga, artigo XII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que significa “príncipe deste mundo” ou “deus deste século”?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intensões de Satanás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Estão condenados, abismos de trevas            2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2.4;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1026" name="Picture 2" descr="http://2.bp.blogspot.com/-Hf05icodaEw/UOq6nmFSHZI/AAAAAAAABDs/Y73WDtheiR0/s1600/lucifer_the_fallen_angel_wallpaper_2rq8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" y="1740561"/>
            <a:ext cx="11282956" cy="109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639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8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PODERES DAS TREVAS</a:t>
            </a:r>
            <a:endParaRPr lang="pt-BR" sz="68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260" y="1978090"/>
            <a:ext cx="1825274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6.12 “... contra os principados e potestades, contra os dominadores deste mundo tenebroso, contras as forças espirituais do mal, nas regiões celestes”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da escuridão:</a:t>
            </a:r>
          </a:p>
          <a:p>
            <a:pPr marL="1657350" lvl="2" indent="-742950">
              <a:buFont typeface="+mj-lt"/>
              <a:buAutoNum type="arabicPeriod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Cega as pessoas;</a:t>
            </a:r>
          </a:p>
          <a:p>
            <a:pPr marL="1657350" lvl="2" indent="-742950">
              <a:buFont typeface="+mj-lt"/>
              <a:buAutoNum type="arabicPeriod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Impede a realização;</a:t>
            </a:r>
          </a:p>
          <a:p>
            <a:pPr marL="1657350" lvl="2" indent="-742950">
              <a:buFont typeface="+mj-lt"/>
              <a:buAutoNum type="arabicPeriod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Suprime o nosso prazer;</a:t>
            </a:r>
          </a:p>
          <a:p>
            <a:pPr marL="742950" indent="-7429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entender “nas regiões celestes”?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ytimg.com/vi/LXY0TLLwZDs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8" y="6707495"/>
            <a:ext cx="18323260" cy="77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085226" y="3513227"/>
            <a:ext cx="10491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2" indent="-742950">
              <a:buFont typeface="+mj-lt"/>
              <a:buAutoNum type="arabicPeriod" startAt="4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Causa medo;</a:t>
            </a:r>
          </a:p>
          <a:p>
            <a:pPr marL="1657350" lvl="2" indent="-742950">
              <a:buFont typeface="+mj-lt"/>
              <a:buAutoNum type="arabicPeriod" startAt="4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Abre o caminho para a prática do mal;</a:t>
            </a:r>
          </a:p>
          <a:p>
            <a:pPr marL="1657350" lvl="2" indent="-742950">
              <a:buFont typeface="+mj-lt"/>
              <a:buAutoNum type="arabicPeriod" startAt="4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Fecha a porta para Deus;</a:t>
            </a:r>
          </a:p>
          <a:p>
            <a:pPr marL="1657350" lvl="2" indent="-742950">
              <a:buFont typeface="+mj-lt"/>
              <a:buAutoNum type="arabicPeriod" startAt="4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Bloqueia o caminho para a recuperação</a:t>
            </a:r>
          </a:p>
        </p:txBody>
      </p:sp>
    </p:spTree>
    <p:extLst>
      <p:ext uri="{BB962C8B-B14F-4D97-AF65-F5344CB8AC3E}">
        <p14:creationId xmlns:p14="http://schemas.microsoft.com/office/powerpoint/2010/main" val="11498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Satanás é o grande adversário de Deus. Ele era um dos anjos mais poderosos, mas levado pelo orgulho e com desejo de sobrepujar a Deus caiu, atraindo sobre si o castigo de Deus. Ele, mesmo derrotado, continua procurando destruir a obra de Deus. Ele age como um acorrentado arrastando consigo as suas cadeias por onde vai. A Bíblia nos mostra que ele é ardiloso, cínico, covarde, enganador, feroz, cruel, orgulhoso, poderoso e perverso.  Portanto, nós não devemos subestimar o inimigo. Existem alguns que menosprezam e caçoam do poder do diabo. A Bíblia nos ensina a resistirmos com o uso da armadura de Deus e permanecermos firmes contra as ciladas do diabo.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6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2706</TotalTime>
  <Words>1030</Words>
  <Application>Microsoft Office PowerPoint</Application>
  <PresentationFormat>Personalizar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2017</dc:title>
  <dc:creator>Igreja Presbiteriana Nacional</dc:creator>
  <cp:lastModifiedBy>Eber Hávila</cp:lastModifiedBy>
  <cp:revision>153</cp:revision>
  <cp:lastPrinted>2017-02-05T03:53:32Z</cp:lastPrinted>
  <dcterms:created xsi:type="dcterms:W3CDTF">2016-03-02T16:16:57Z</dcterms:created>
  <dcterms:modified xsi:type="dcterms:W3CDTF">2017-03-15T01:58:27Z</dcterms:modified>
</cp:coreProperties>
</file>