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304" r:id="rId2"/>
    <p:sldId id="259" r:id="rId3"/>
    <p:sldId id="302" r:id="rId4"/>
    <p:sldId id="260" r:id="rId5"/>
    <p:sldId id="306" r:id="rId6"/>
    <p:sldId id="307" r:id="rId7"/>
    <p:sldId id="308" r:id="rId8"/>
    <p:sldId id="314" r:id="rId9"/>
    <p:sldId id="315" r:id="rId10"/>
    <p:sldId id="313" r:id="rId11"/>
    <p:sldId id="316" r:id="rId12"/>
    <p:sldId id="310" r:id="rId13"/>
    <p:sldId id="317" r:id="rId14"/>
    <p:sldId id="312" r:id="rId15"/>
    <p:sldId id="287" r:id="rId16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2262"/>
    <a:srgbClr val="2C91D0"/>
    <a:srgbClr val="1C9448"/>
    <a:srgbClr val="63C8DB"/>
    <a:srgbClr val="A97B45"/>
    <a:srgbClr val="EE6031"/>
    <a:srgbClr val="F89B33"/>
    <a:srgbClr val="74BF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86022" autoAdjust="0"/>
  </p:normalViewPr>
  <p:slideViewPr>
    <p:cSldViewPr showGuides="1">
      <p:cViewPr varScale="1">
        <p:scale>
          <a:sx n="62" d="100"/>
          <a:sy n="62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04338-CFCF-4AE1-915C-E1B9DDB84043}" type="datetimeFigureOut">
              <a:rPr lang="pt-BR" smtClean="0"/>
              <a:pPr/>
              <a:t>07/02/2015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B6D5-91E4-4133-9B58-9EFB116F0E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4112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mundo passa a ser um</a:t>
            </a:r>
            <a:r>
              <a:rPr lang="pt-BR" baseline="0" dirty="0" smtClean="0"/>
              <a:t> mundo amaldiçoado pelo pecado</a:t>
            </a:r>
            <a:r>
              <a:rPr lang="pt-BR" dirty="0" smtClean="0"/>
              <a:t>.</a:t>
            </a:r>
            <a:r>
              <a:rPr lang="pt-BR" baseline="0" dirty="0" smtClean="0"/>
              <a:t> A terra não é mais um lugar amigável para os seres humanos. Ao contrário se torna hostil. O homem deveria lutar pela sobrevivência, utilizando a capacidade dada por Deus de criar tecnologia.</a:t>
            </a:r>
          </a:p>
          <a:p>
            <a:r>
              <a:rPr lang="pt-BR" b="1" baseline="0" dirty="0" smtClean="0"/>
              <a:t>Nesse mundo a tecnologia se torna cada vez mais importante, permitindo ao homem gerar conforto para si.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b="0" dirty="0" smtClean="0"/>
              <a:t>A</a:t>
            </a:r>
            <a:r>
              <a:rPr lang="pt-BR" b="0" baseline="0" dirty="0" smtClean="0"/>
              <a:t> tecnologia nos proporciona sensação de conforto. Nos permite viver melhor. Facilita nossas tarefas. </a:t>
            </a:r>
          </a:p>
          <a:p>
            <a:pPr>
              <a:buFontTx/>
              <a:buChar char="-"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um mundo caído, a tecnologia permite a sobrevivência humana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Tx/>
              <a:buChar char="-"/>
            </a:pPr>
            <a:r>
              <a:rPr lang="pt-BR" b="0" baseline="0" dirty="0" smtClean="0"/>
              <a:t>Com o perigo de chegar até um ponto no qual ela passa a substituir Deus em nossas vidas.</a:t>
            </a:r>
            <a:endParaRPr lang="pt-B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757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Criação de Adão é um afresco de 2.8 m x 5.7m – Michelangelo em 1511-  teto da Capela Sistina. 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cena representa um episódio do Livro do Gênesis no qual Deus cria o primeiro homem: Adão.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 smtClean="0"/>
              <a:t>Exercer domínio sobre a criação,</a:t>
            </a:r>
            <a:r>
              <a:rPr lang="pt-BR" baseline="0" dirty="0" smtClean="0"/>
              <a:t> como gerentes, como representantes de Deus.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aseline="0" dirty="0" smtClean="0"/>
              <a:t> Deus ordena ao homem que domine sobre a criação e que lavre o jardim.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aseline="0" dirty="0" smtClean="0"/>
              <a:t> O que Deus deu ao homem para que ele cumprisse essa ordem? Deus deu algum instrumento para que ele fizesse esse trabalho? O homem poderia e deveria criar tecnologia para obedecer a essa ordenança, a partir da capacidade criativa dada por Deus.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07/02/2015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086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07/02/2015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6283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07/02/2015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698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07/02/2015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89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07/02/2015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605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07/02/2015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978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07/02/2015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61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07/02/2015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226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07/02/2015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773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07/02/2015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0019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07/02/2015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30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FABD-5482-4F11-95AB-3C566611D801}" type="datetimeFigureOut">
              <a:rPr lang="pt-BR" smtClean="0"/>
              <a:pPr/>
              <a:t>07/02/2015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264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708920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297230"/>
            <a:ext cx="6768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EBD</a:t>
            </a:r>
            <a:r>
              <a:rPr lang="pt-BR" sz="6600" dirty="0" smtClean="0">
                <a:solidFill>
                  <a:schemeClr val="bg1"/>
                </a:solidFill>
              </a:rPr>
              <a:t> </a:t>
            </a:r>
            <a:r>
              <a:rPr lang="pt-BR" sz="6600" b="1" dirty="0" smtClean="0">
                <a:solidFill>
                  <a:schemeClr val="bg1"/>
                </a:solidFill>
              </a:rPr>
              <a:t>CONSOLIDAÇÃO</a:t>
            </a:r>
            <a:endParaRPr lang="pt-BR" sz="6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395863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2015 – O Ano da Adoração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2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/>
        </p:nvSpPr>
        <p:spPr>
          <a:xfrm>
            <a:off x="0" y="1772816"/>
            <a:ext cx="9144000" cy="4104456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88640"/>
            <a:ext cx="6117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 Mandato da tecnologia</a:t>
            </a:r>
            <a:endParaRPr lang="pt-B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2"/>
          <p:cNvSpPr/>
          <p:nvPr/>
        </p:nvSpPr>
        <p:spPr>
          <a:xfrm>
            <a:off x="3059832" y="2204864"/>
            <a:ext cx="58326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Em Gênesis, Deus dá o que podemos chamar a primeira descrição do trabalho</a:t>
            </a:r>
            <a:r>
              <a:rPr lang="pt-BR" sz="2400" dirty="0" smtClean="0">
                <a:solidFill>
                  <a:schemeClr val="bg1"/>
                </a:solidFill>
              </a:rPr>
              <a:t>: ... </a:t>
            </a:r>
            <a:r>
              <a:rPr lang="pt-BR" sz="2400" dirty="0" smtClean="0">
                <a:solidFill>
                  <a:schemeClr val="bg1"/>
                </a:solidFill>
              </a:rPr>
              <a:t>"dominar a terra", significa aproveitar o mundo natural: plantar, construir pontes, desenvolver computadores, compor músicas.</a:t>
            </a:r>
          </a:p>
          <a:p>
            <a:pPr algn="r">
              <a:lnSpc>
                <a:spcPct val="150000"/>
              </a:lnSpc>
            </a:pPr>
            <a:r>
              <a:rPr lang="pt-BR" sz="1600" i="1" dirty="0" smtClean="0">
                <a:solidFill>
                  <a:schemeClr val="bg1"/>
                </a:solidFill>
              </a:rPr>
              <a:t>Nancy </a:t>
            </a:r>
            <a:r>
              <a:rPr lang="pt-BR" sz="1600" i="1" dirty="0" err="1" smtClean="0">
                <a:solidFill>
                  <a:schemeClr val="bg1"/>
                </a:solidFill>
              </a:rPr>
              <a:t>Pearcey</a:t>
            </a:r>
            <a:r>
              <a:rPr lang="pt-BR" sz="1600" i="1" dirty="0" smtClean="0">
                <a:solidFill>
                  <a:schemeClr val="bg1"/>
                </a:solidFill>
              </a:rPr>
              <a:t> – Verdade Absoluta</a:t>
            </a:r>
            <a:endParaRPr lang="pt-BR" sz="1600" i="1" dirty="0">
              <a:solidFill>
                <a:schemeClr val="bg1"/>
              </a:solidFill>
            </a:endParaRPr>
          </a:p>
        </p:txBody>
      </p:sp>
      <p:pic>
        <p:nvPicPr>
          <p:cNvPr id="10" name="Imagem 9" descr="nancy-crop-206x3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294" y="2443127"/>
            <a:ext cx="2194739" cy="29300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9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5536" y="1628800"/>
            <a:ext cx="8343430" cy="3416320"/>
          </a:xfrm>
          <a:custGeom>
            <a:avLst/>
            <a:gdLst>
              <a:gd name="connsiteX0" fmla="*/ 0 w 3816424"/>
              <a:gd name="connsiteY0" fmla="*/ 0 h 14865608"/>
              <a:gd name="connsiteX1" fmla="*/ 3816424 w 3816424"/>
              <a:gd name="connsiteY1" fmla="*/ 0 h 14865608"/>
              <a:gd name="connsiteX2" fmla="*/ 3816424 w 3816424"/>
              <a:gd name="connsiteY2" fmla="*/ 14865608 h 14865608"/>
              <a:gd name="connsiteX3" fmla="*/ 0 w 3816424"/>
              <a:gd name="connsiteY3" fmla="*/ 14865608 h 14865608"/>
              <a:gd name="connsiteX4" fmla="*/ 0 w 3816424"/>
              <a:gd name="connsiteY4" fmla="*/ 0 h 14865608"/>
              <a:gd name="connsiteX0" fmla="*/ 0 w 8662744"/>
              <a:gd name="connsiteY0" fmla="*/ 0 h 14865608"/>
              <a:gd name="connsiteX1" fmla="*/ 3816424 w 8662744"/>
              <a:gd name="connsiteY1" fmla="*/ 0 h 14865608"/>
              <a:gd name="connsiteX2" fmla="*/ 8662744 w 8662744"/>
              <a:gd name="connsiteY2" fmla="*/ 3252728 h 14865608"/>
              <a:gd name="connsiteX3" fmla="*/ 0 w 8662744"/>
              <a:gd name="connsiteY3" fmla="*/ 14865608 h 14865608"/>
              <a:gd name="connsiteX4" fmla="*/ 0 w 8662744"/>
              <a:gd name="connsiteY4" fmla="*/ 0 h 14865608"/>
              <a:gd name="connsiteX0" fmla="*/ 0 w 8662744"/>
              <a:gd name="connsiteY0" fmla="*/ 0 h 4167128"/>
              <a:gd name="connsiteX1" fmla="*/ 3816424 w 8662744"/>
              <a:gd name="connsiteY1" fmla="*/ 0 h 4167128"/>
              <a:gd name="connsiteX2" fmla="*/ 8662744 w 8662744"/>
              <a:gd name="connsiteY2" fmla="*/ 3252728 h 4167128"/>
              <a:gd name="connsiteX3" fmla="*/ 182880 w 8662744"/>
              <a:gd name="connsiteY3" fmla="*/ 4167128 h 4167128"/>
              <a:gd name="connsiteX4" fmla="*/ 0 w 8662744"/>
              <a:gd name="connsiteY4" fmla="*/ 0 h 4167128"/>
              <a:gd name="connsiteX0" fmla="*/ 0 w 8662744"/>
              <a:gd name="connsiteY0" fmla="*/ 0 h 4094557"/>
              <a:gd name="connsiteX1" fmla="*/ 3816424 w 8662744"/>
              <a:gd name="connsiteY1" fmla="*/ 0 h 4094557"/>
              <a:gd name="connsiteX2" fmla="*/ 8662744 w 8662744"/>
              <a:gd name="connsiteY2" fmla="*/ 3252728 h 4094557"/>
              <a:gd name="connsiteX3" fmla="*/ 23223 w 8662744"/>
              <a:gd name="connsiteY3" fmla="*/ 4094557 h 4094557"/>
              <a:gd name="connsiteX4" fmla="*/ 0 w 8662744"/>
              <a:gd name="connsiteY4" fmla="*/ 0 h 4094557"/>
              <a:gd name="connsiteX0" fmla="*/ 0 w 8357944"/>
              <a:gd name="connsiteY0" fmla="*/ 0 h 4094557"/>
              <a:gd name="connsiteX1" fmla="*/ 3816424 w 8357944"/>
              <a:gd name="connsiteY1" fmla="*/ 0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94557"/>
              <a:gd name="connsiteX1" fmla="*/ 8315852 w 8357944"/>
              <a:gd name="connsiteY1" fmla="*/ 14514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51013"/>
              <a:gd name="connsiteX1" fmla="*/ 8315852 w 8357944"/>
              <a:gd name="connsiteY1" fmla="*/ 14514 h 4051013"/>
              <a:gd name="connsiteX2" fmla="*/ 8357944 w 8357944"/>
              <a:gd name="connsiteY2" fmla="*/ 4051013 h 4051013"/>
              <a:gd name="connsiteX3" fmla="*/ 8709 w 8357944"/>
              <a:gd name="connsiteY3" fmla="*/ 3404938 h 4051013"/>
              <a:gd name="connsiteX4" fmla="*/ 0 w 8357944"/>
              <a:gd name="connsiteY4" fmla="*/ 0 h 4051013"/>
              <a:gd name="connsiteX0" fmla="*/ 0 w 8343430"/>
              <a:gd name="connsiteY0" fmla="*/ 0 h 3407369"/>
              <a:gd name="connsiteX1" fmla="*/ 8315852 w 8343430"/>
              <a:gd name="connsiteY1" fmla="*/ 14514 h 3407369"/>
              <a:gd name="connsiteX2" fmla="*/ 8343430 w 8343430"/>
              <a:gd name="connsiteY2" fmla="*/ 3407369 h 3407369"/>
              <a:gd name="connsiteX3" fmla="*/ 8709 w 8343430"/>
              <a:gd name="connsiteY3" fmla="*/ 3404938 h 3407369"/>
              <a:gd name="connsiteX4" fmla="*/ 0 w 8343430"/>
              <a:gd name="connsiteY4" fmla="*/ 0 h 340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430" h="3407369">
                <a:moveTo>
                  <a:pt x="0" y="0"/>
                </a:moveTo>
                <a:lnTo>
                  <a:pt x="8315852" y="14514"/>
                </a:lnTo>
                <a:lnTo>
                  <a:pt x="8343430" y="3407369"/>
                </a:lnTo>
                <a:lnTo>
                  <a:pt x="8709" y="34049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numCol="2" spcCol="720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/>
              <a:t>17</a:t>
            </a:r>
            <a:r>
              <a:rPr lang="pt-BR" sz="2000" dirty="0" smtClean="0"/>
              <a:t> E a adão disse: “Visto que atendeste a voz de tua mulher e comeste da árvore que eu te ordenara não comesses, </a:t>
            </a:r>
            <a:r>
              <a:rPr lang="pt-BR" sz="2000" b="1" dirty="0" smtClean="0"/>
              <a:t>maldita é a terra por tua causa; em fadigas </a:t>
            </a:r>
            <a:r>
              <a:rPr lang="pt-BR" sz="2000" dirty="0" smtClean="0"/>
              <a:t>obterás dela o sustento durante os dias de tua vida.</a:t>
            </a:r>
            <a:r>
              <a:rPr lang="pt-BR" b="1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18 Ela produzira também </a:t>
            </a:r>
            <a:r>
              <a:rPr lang="pt-BR" b="1" dirty="0" err="1" smtClean="0">
                <a:latin typeface="Arial" pitchFamily="34" charset="0"/>
                <a:ea typeface="Open Sans" pitchFamily="34" charset="0"/>
                <a:cs typeface="Arial" pitchFamily="34" charset="0"/>
              </a:rPr>
              <a:t>cardos</a:t>
            </a:r>
            <a:r>
              <a:rPr lang="pt-BR" b="1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 e abrolhos,</a:t>
            </a:r>
            <a:r>
              <a:rPr lang="pt-BR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 e tu comerás a erva do campo.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19 </a:t>
            </a:r>
            <a:r>
              <a:rPr lang="pt-BR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No suor do rosto comerás o teu pão</a:t>
            </a:r>
            <a:r>
              <a:rPr lang="pt-BR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, até que tornes à terra, pois dela fostes formado; porque tu és pó e ao pó tornarás.</a:t>
            </a:r>
            <a:endParaRPr lang="pt-BR" b="1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b="1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88640"/>
            <a:ext cx="83402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 Queda e a tecnologia </a:t>
            </a:r>
            <a:r>
              <a:rPr lang="pt-BR" sz="4400" dirty="0" smtClean="0">
                <a:solidFill>
                  <a:srgbClr val="2A92D0"/>
                </a:solidFill>
                <a:latin typeface="+mj-lt"/>
                <a:cs typeface="Arial" pitchFamily="34" charset="0"/>
              </a:rPr>
              <a:t>» Gênesis 3</a:t>
            </a:r>
            <a:endParaRPr lang="pt-B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EDAC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C5C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C5C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4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1024px-Expulsion_del_paraí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5047"/>
            <a:ext cx="9144000" cy="6107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88640"/>
            <a:ext cx="5512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 queda e a tecnologia</a:t>
            </a:r>
            <a:endParaRPr lang="pt-B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11"/>
          <p:cNvSpPr/>
          <p:nvPr/>
        </p:nvSpPr>
        <p:spPr>
          <a:xfrm>
            <a:off x="251520" y="5085184"/>
            <a:ext cx="8424936" cy="1368152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800" dirty="0" smtClean="0"/>
              <a:t>Nesse mundo, amaldiçoado pelo pecado, qual é a importância da tecnologia?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/>
        </p:nvSpPr>
        <p:spPr>
          <a:xfrm>
            <a:off x="0" y="1844824"/>
            <a:ext cx="9144000" cy="3528392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88640"/>
            <a:ext cx="576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Qual é o grande perigo?</a:t>
            </a:r>
            <a:endParaRPr lang="pt-B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2771800" y="1916832"/>
            <a:ext cx="60486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bg1"/>
                </a:solidFill>
              </a:rPr>
              <a:t>As </a:t>
            </a:r>
            <a:r>
              <a:rPr lang="pt-BR" sz="2000" dirty="0" smtClean="0">
                <a:solidFill>
                  <a:schemeClr val="bg1"/>
                </a:solidFill>
              </a:rPr>
              <a:t>coisas que criamos podem- e </a:t>
            </a:r>
            <a:r>
              <a:rPr lang="pt-BR" sz="2000" dirty="0" smtClean="0">
                <a:solidFill>
                  <a:schemeClr val="bg1"/>
                </a:solidFill>
              </a:rPr>
              <a:t>tentarão - tornarem-se </a:t>
            </a:r>
            <a:r>
              <a:rPr lang="pt-BR" sz="2000" dirty="0" smtClean="0">
                <a:solidFill>
                  <a:schemeClr val="bg1"/>
                </a:solidFill>
              </a:rPr>
              <a:t>ídolos em nossos corações. Embora elas nos permitam sobreviver e prosperar em um mundo decaído, a própria ajuda que fornecem pode </a:t>
            </a:r>
            <a:r>
              <a:rPr lang="pt-BR" sz="2000" b="1" dirty="0" smtClean="0">
                <a:solidFill>
                  <a:schemeClr val="bg1"/>
                </a:solidFill>
              </a:rPr>
              <a:t>enganar-nos com uma falsa sensação de conforto e segurança, escondendo a nossa necessidade de Deus e da sua Graça.</a:t>
            </a:r>
          </a:p>
          <a:p>
            <a:pPr algn="r">
              <a:lnSpc>
                <a:spcPct val="150000"/>
              </a:lnSpc>
            </a:pPr>
            <a:r>
              <a:rPr lang="pt-BR" sz="1600" i="1" dirty="0" err="1" smtClean="0">
                <a:solidFill>
                  <a:schemeClr val="bg1"/>
                </a:solidFill>
              </a:rPr>
              <a:t>Tim</a:t>
            </a:r>
            <a:r>
              <a:rPr lang="pt-BR" sz="1600" i="1" dirty="0" smtClean="0">
                <a:solidFill>
                  <a:schemeClr val="bg1"/>
                </a:solidFill>
              </a:rPr>
              <a:t> </a:t>
            </a:r>
            <a:r>
              <a:rPr lang="pt-BR" sz="1600" i="1" dirty="0" err="1" smtClean="0">
                <a:solidFill>
                  <a:schemeClr val="bg1"/>
                </a:solidFill>
              </a:rPr>
              <a:t>Challies</a:t>
            </a:r>
            <a:r>
              <a:rPr lang="pt-BR" sz="1600" i="1" dirty="0" smtClean="0">
                <a:solidFill>
                  <a:schemeClr val="bg1"/>
                </a:solidFill>
              </a:rPr>
              <a:t> – </a:t>
            </a:r>
            <a:r>
              <a:rPr lang="pt-BR" sz="1600" i="1" dirty="0" err="1" smtClean="0">
                <a:solidFill>
                  <a:schemeClr val="bg1"/>
                </a:solidFill>
              </a:rPr>
              <a:t>The</a:t>
            </a:r>
            <a:r>
              <a:rPr lang="pt-BR" sz="1600" i="1" dirty="0" smtClean="0">
                <a:solidFill>
                  <a:schemeClr val="bg1"/>
                </a:solidFill>
              </a:rPr>
              <a:t> </a:t>
            </a:r>
            <a:r>
              <a:rPr lang="pt-BR" sz="1600" i="1" dirty="0" err="1" smtClean="0">
                <a:solidFill>
                  <a:schemeClr val="bg1"/>
                </a:solidFill>
              </a:rPr>
              <a:t>Next</a:t>
            </a:r>
            <a:r>
              <a:rPr lang="pt-BR" sz="1600" i="1" dirty="0" smtClean="0">
                <a:solidFill>
                  <a:schemeClr val="bg1"/>
                </a:solidFill>
              </a:rPr>
              <a:t> </a:t>
            </a:r>
            <a:r>
              <a:rPr lang="pt-BR" sz="1600" i="1" dirty="0" err="1" smtClean="0">
                <a:solidFill>
                  <a:schemeClr val="bg1"/>
                </a:solidFill>
              </a:rPr>
              <a:t>History</a:t>
            </a:r>
            <a:endParaRPr lang="pt-BR" sz="1600" i="1" dirty="0">
              <a:solidFill>
                <a:schemeClr val="bg1"/>
              </a:solidFill>
            </a:endParaRPr>
          </a:p>
        </p:txBody>
      </p:sp>
      <p:pic>
        <p:nvPicPr>
          <p:cNvPr id="16" name="Imagem 15" descr="Tim_Challies _PQ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80928"/>
            <a:ext cx="2376264" cy="2376264"/>
          </a:xfrm>
          <a:prstGeom prst="ellipse">
            <a:avLst/>
          </a:prstGeom>
        </p:spPr>
      </p:pic>
      <p:sp>
        <p:nvSpPr>
          <p:cNvPr id="8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88640"/>
            <a:ext cx="4621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Aplicações práticas</a:t>
            </a:r>
            <a:endParaRPr lang="pt-B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2"/>
          <p:cNvSpPr/>
          <p:nvPr/>
        </p:nvSpPr>
        <p:spPr>
          <a:xfrm>
            <a:off x="683568" y="2204864"/>
            <a:ext cx="74168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000" dirty="0" smtClean="0"/>
              <a:t>Devemos adorar à Deus pela capacidade que temos de criar tecnologia.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000" dirty="0" smtClean="0"/>
              <a:t>Tudo que fizermos/criarmos, deve ser feito para glorificar à Deus.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000" dirty="0" smtClean="0"/>
              <a:t>Devemos pedir discernimento e sabedoria à Deus para usar (ou não usar) tecnologia.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000" dirty="0" smtClean="0"/>
              <a:t>Devemos refletir em nossas vidas se estamos sendo servidos por nossos dispositivos, ou se estamos servindo a eles.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271408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404664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bom que você compareceu a esta aula!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013176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Deus lhe dê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uma ótima semana!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  <a:latin typeface="+mj-lt"/>
              </a:rPr>
              <a:t>TECNOLOGIA, VIDA E ADORAÇÃO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5" y="570720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spc="-150" dirty="0" smtClean="0">
                <a:solidFill>
                  <a:srgbClr val="2A92D0"/>
                </a:solidFill>
                <a:latin typeface="+mj-lt"/>
              </a:rPr>
              <a:t>Aprendendo a viver e adorar num mundo novo</a:t>
            </a:r>
            <a:endParaRPr lang="pt-BR" sz="3600" spc="-150" dirty="0">
              <a:solidFill>
                <a:srgbClr val="2A92D0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D6D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4990" y="404664"/>
            <a:ext cx="3806970" cy="48192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4990" y="6218148"/>
            <a:ext cx="8542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i="1" dirty="0" err="1" smtClean="0">
                <a:solidFill>
                  <a:schemeClr val="bg1"/>
                </a:solidFill>
                <a:latin typeface="+mj-lt"/>
              </a:rPr>
              <a:t>Presb</a:t>
            </a:r>
            <a:r>
              <a:rPr lang="pt-BR" sz="2000" b="1" i="1" dirty="0" smtClean="0">
                <a:solidFill>
                  <a:schemeClr val="bg1"/>
                </a:solidFill>
                <a:latin typeface="+mj-lt"/>
              </a:rPr>
              <a:t>. Daniel de Souza Galvão</a:t>
            </a:r>
            <a:r>
              <a:rPr lang="pt-BR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+mj-lt"/>
                <a:cs typeface="Myriad Arabic"/>
              </a:rPr>
              <a:t>»</a:t>
            </a:r>
            <a:r>
              <a:rPr lang="pt-BR" sz="2000" b="1" i="1" dirty="0" smtClean="0">
                <a:solidFill>
                  <a:schemeClr val="bg1"/>
                </a:solidFill>
                <a:latin typeface="+mj-lt"/>
              </a:rPr>
              <a:t> Bel. Waldemar </a:t>
            </a:r>
            <a:r>
              <a:rPr lang="pt-BR" sz="2000" b="1" i="1" dirty="0" err="1" smtClean="0">
                <a:solidFill>
                  <a:schemeClr val="bg1"/>
                </a:solidFill>
                <a:latin typeface="+mj-lt"/>
              </a:rPr>
              <a:t>Nabarrete</a:t>
            </a:r>
            <a:r>
              <a:rPr lang="pt-BR" sz="2000" b="1" i="1" dirty="0" smtClean="0">
                <a:solidFill>
                  <a:schemeClr val="bg1"/>
                </a:solidFill>
                <a:latin typeface="+mj-lt"/>
              </a:rPr>
              <a:t> Jr.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4087" y="2221413"/>
            <a:ext cx="4632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>
                <a:solidFill>
                  <a:srgbClr val="1C9448"/>
                </a:solidFill>
                <a:latin typeface="+mj-lt"/>
              </a:rPr>
              <a:t>Tecnologia: ordenança Divina?</a:t>
            </a:r>
          </a:p>
        </p:txBody>
      </p:sp>
    </p:spTree>
    <p:extLst>
      <p:ext uri="{BB962C8B-B14F-4D97-AF65-F5344CB8AC3E}">
        <p14:creationId xmlns:p14="http://schemas.microsoft.com/office/powerpoint/2010/main" xmlns="" val="23816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0" grpId="0" animBg="1"/>
      <p:bldP spid="11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88640" y="-27384"/>
            <a:ext cx="10369152" cy="6914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47667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u="sng" dirty="0" smtClean="0"/>
              <a:t>VERSÍCULOS-CHAVE:</a:t>
            </a:r>
          </a:p>
          <a:p>
            <a:pPr algn="r">
              <a:lnSpc>
                <a:spcPct val="150000"/>
              </a:lnSpc>
            </a:pPr>
            <a:r>
              <a:rPr lang="pt-BR" sz="2400" b="1" dirty="0" smtClean="0"/>
              <a:t>Criou </a:t>
            </a:r>
            <a:r>
              <a:rPr lang="pt-BR" sz="2400" b="1" dirty="0" smtClean="0"/>
              <a:t>Deus, pois, o homem à sua imagem, à imagem de Deus o criou; homem e mulher os criou. E Deus os abençoou e lhes disse: Sede fecundos, multiplicai-vos, enchei a terra e sujeitai-a</a:t>
            </a:r>
            <a:r>
              <a:rPr lang="pt-BR" sz="2400" b="1" dirty="0" smtClean="0"/>
              <a:t>; dominai sobre os peixes do mar, sobre as aves dos céus e sobre todo animal que se move sobre a terra</a:t>
            </a:r>
            <a:r>
              <a:rPr lang="pt-BR" sz="2400" b="1" dirty="0" smtClean="0"/>
              <a:t>. </a:t>
            </a:r>
            <a:endParaRPr lang="pt-BR" sz="2400" b="1" dirty="0" smtClean="0"/>
          </a:p>
          <a:p>
            <a:pPr algn="r">
              <a:lnSpc>
                <a:spcPct val="150000"/>
              </a:lnSpc>
            </a:pPr>
            <a:r>
              <a:rPr lang="pt-BR" sz="2400" dirty="0" smtClean="0"/>
              <a:t>Genesis </a:t>
            </a:r>
            <a:r>
              <a:rPr lang="pt-BR" sz="2400" dirty="0" smtClean="0"/>
              <a:t>1.27-28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41229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88640"/>
            <a:ext cx="4866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 que é Tecnologia?</a:t>
            </a:r>
            <a:endParaRPr lang="pt-B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2"/>
          <p:cNvSpPr/>
          <p:nvPr/>
        </p:nvSpPr>
        <p:spPr>
          <a:xfrm>
            <a:off x="323528" y="2132856"/>
            <a:ext cx="42091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Um conjunto de </a:t>
            </a:r>
            <a:r>
              <a:rPr lang="pt-BR" sz="2000" b="1" dirty="0" smtClean="0"/>
              <a:t>instrumentos</a:t>
            </a:r>
            <a:r>
              <a:rPr lang="pt-BR" sz="2000" dirty="0" smtClean="0"/>
              <a:t>, </a:t>
            </a:r>
            <a:r>
              <a:rPr lang="pt-BR" sz="2000" b="1" dirty="0" smtClean="0"/>
              <a:t>métodos</a:t>
            </a:r>
            <a:r>
              <a:rPr lang="pt-BR" sz="2000" dirty="0" smtClean="0"/>
              <a:t> e </a:t>
            </a:r>
            <a:r>
              <a:rPr lang="pt-BR" sz="2000" b="1" dirty="0" smtClean="0"/>
              <a:t>técnicas </a:t>
            </a:r>
            <a:r>
              <a:rPr lang="pt-BR" sz="2000" dirty="0" smtClean="0"/>
              <a:t>que visam a resolução de problemas por meio da aplicação prática do conhecimento. </a:t>
            </a:r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O termo tecnologia é de origem grega: - </a:t>
            </a:r>
            <a:r>
              <a:rPr lang="pt-BR" sz="2000" i="1" dirty="0" err="1" smtClean="0"/>
              <a:t>tekne</a:t>
            </a:r>
            <a:r>
              <a:rPr lang="pt-BR" sz="2000" i="1" dirty="0" smtClean="0"/>
              <a:t> </a:t>
            </a:r>
            <a:r>
              <a:rPr lang="pt-BR" sz="2000" dirty="0" smtClean="0"/>
              <a:t>(“arte, técnica ou ofício”) e 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- </a:t>
            </a:r>
            <a:r>
              <a:rPr lang="pt-BR" sz="2000" i="1" dirty="0" smtClean="0"/>
              <a:t>logos </a:t>
            </a:r>
            <a:r>
              <a:rPr lang="pt-BR" sz="2000" dirty="0" smtClean="0"/>
              <a:t>(“conjunto de saberes”). </a:t>
            </a:r>
          </a:p>
        </p:txBody>
      </p:sp>
      <p:pic>
        <p:nvPicPr>
          <p:cNvPr id="8" name="Imagem 7" descr="pedra lasc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340768"/>
            <a:ext cx="3101330" cy="2325998"/>
          </a:xfrm>
          <a:prstGeom prst="rect">
            <a:avLst/>
          </a:prstGeom>
        </p:spPr>
      </p:pic>
      <p:pic>
        <p:nvPicPr>
          <p:cNvPr id="10" name="Imagem 9" descr="nave espaci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717032"/>
            <a:ext cx="2718048" cy="297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Airton Sen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88640"/>
            <a:ext cx="3948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Escopo </a:t>
            </a:r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do </a:t>
            </a:r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curso</a:t>
            </a:r>
            <a:endParaRPr lang="pt-B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2"/>
          <p:cNvSpPr/>
          <p:nvPr/>
        </p:nvSpPr>
        <p:spPr>
          <a:xfrm>
            <a:off x="323528" y="2132856"/>
            <a:ext cx="42091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Há 20 anos vivenciamos o que podemos chamar de Revolução Digital ou explosão digital.</a:t>
            </a:r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O desenvolvimento das chamadas Tecnologias de Comunicação e Informação (TIC), calcadas no seguinte tripé:</a:t>
            </a:r>
          </a:p>
        </p:txBody>
      </p:sp>
      <p:sp>
        <p:nvSpPr>
          <p:cNvPr id="13" name="Rectangle 11"/>
          <p:cNvSpPr/>
          <p:nvPr/>
        </p:nvSpPr>
        <p:spPr>
          <a:xfrm>
            <a:off x="6084168" y="2708920"/>
            <a:ext cx="2160240" cy="576063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MOBILIDADE</a:t>
            </a:r>
            <a:endParaRPr lang="pt-BR" dirty="0"/>
          </a:p>
        </p:txBody>
      </p:sp>
      <p:sp>
        <p:nvSpPr>
          <p:cNvPr id="15" name="Rectangle 11"/>
          <p:cNvSpPr/>
          <p:nvPr/>
        </p:nvSpPr>
        <p:spPr>
          <a:xfrm>
            <a:off x="6084168" y="3501008"/>
            <a:ext cx="2160240" cy="576063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INTERNET</a:t>
            </a:r>
            <a:endParaRPr lang="pt-BR" dirty="0"/>
          </a:p>
        </p:txBody>
      </p:sp>
      <p:sp>
        <p:nvSpPr>
          <p:cNvPr id="16" name="Rectangle 11"/>
          <p:cNvSpPr/>
          <p:nvPr/>
        </p:nvSpPr>
        <p:spPr>
          <a:xfrm>
            <a:off x="6084168" y="4293097"/>
            <a:ext cx="2160240" cy="576063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COMPUTAÇÃO</a:t>
            </a:r>
            <a:endParaRPr lang="pt-BR" dirty="0"/>
          </a:p>
        </p:txBody>
      </p:sp>
      <p:sp>
        <p:nvSpPr>
          <p:cNvPr id="17" name="Rectangle 11"/>
          <p:cNvSpPr/>
          <p:nvPr/>
        </p:nvSpPr>
        <p:spPr>
          <a:xfrm>
            <a:off x="323528" y="6021288"/>
            <a:ext cx="8280920" cy="576063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Aprendendo a viver e adorar em um mundo novo.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88640"/>
            <a:ext cx="2196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Reflexão</a:t>
            </a:r>
            <a:endParaRPr lang="pt-B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2"/>
          <p:cNvSpPr/>
          <p:nvPr/>
        </p:nvSpPr>
        <p:spPr>
          <a:xfrm>
            <a:off x="539552" y="170080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Como a explosão digital afetou nossas vidas, nossa compreensão do mundo, e, mais importante, o nosso conhecimento e relacionamento com Deus?</a:t>
            </a:r>
            <a:endParaRPr lang="pt-BR" sz="2400" dirty="0"/>
          </a:p>
        </p:txBody>
      </p:sp>
      <p:pic>
        <p:nvPicPr>
          <p:cNvPr id="13" name="Imagem 12" descr="political-engagement-on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906481"/>
            <a:ext cx="5040560" cy="36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riaodeAdoMichelangelo15081512capela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88640"/>
            <a:ext cx="8014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 capacidade de criar tecnologia</a:t>
            </a:r>
            <a:endParaRPr lang="pt-B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2"/>
          <p:cNvSpPr/>
          <p:nvPr/>
        </p:nvSpPr>
        <p:spPr>
          <a:xfrm>
            <a:off x="683568" y="285293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Ao </a:t>
            </a:r>
            <a:r>
              <a:rPr lang="pt-BR" sz="2400" dirty="0" smtClean="0"/>
              <a:t>criar o homem, Deus o fez à sua </a:t>
            </a:r>
            <a:r>
              <a:rPr lang="pt-BR" sz="2400" dirty="0" smtClean="0"/>
              <a:t>imagem (</a:t>
            </a:r>
            <a:r>
              <a:rPr lang="pt-BR" sz="2400" dirty="0" err="1" smtClean="0"/>
              <a:t>Gn</a:t>
            </a:r>
            <a:r>
              <a:rPr lang="pt-BR" sz="2400" dirty="0" smtClean="0"/>
              <a:t> </a:t>
            </a:r>
            <a:r>
              <a:rPr lang="pt-BR" sz="2400" dirty="0" smtClean="0"/>
              <a:t>1.26). </a:t>
            </a:r>
            <a:r>
              <a:rPr lang="pt-BR" sz="2400" dirty="0" smtClean="0"/>
              <a:t>Deus, o Criador de tudo o que existe, achou por bem compartilhar conosco muitos de seus atributos divinos.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63688" y="5229200"/>
            <a:ext cx="5616624" cy="1008112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CAPACIDADE CRIATIVA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/>
        </p:nvSpPr>
        <p:spPr>
          <a:xfrm>
            <a:off x="0" y="2276872"/>
            <a:ext cx="9144000" cy="3316436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984" y="188640"/>
            <a:ext cx="8014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 capacidade de criar tecnologia</a:t>
            </a:r>
            <a:endParaRPr lang="pt-B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2"/>
          <p:cNvSpPr/>
          <p:nvPr/>
        </p:nvSpPr>
        <p:spPr>
          <a:xfrm>
            <a:off x="3275856" y="2348880"/>
            <a:ext cx="56166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Os serem humanos criam porque possuem uma habilidade dada por Deus para serem criativos. E o resultado prático da nossa atividade criativa é algo que chamamos de </a:t>
            </a:r>
            <a:r>
              <a:rPr lang="pt-BR" sz="2400" i="1" dirty="0" smtClean="0">
                <a:solidFill>
                  <a:schemeClr val="bg1"/>
                </a:solidFill>
              </a:rPr>
              <a:t>tecnologia.</a:t>
            </a:r>
          </a:p>
          <a:p>
            <a:pPr algn="r">
              <a:lnSpc>
                <a:spcPct val="150000"/>
              </a:lnSpc>
            </a:pPr>
            <a:r>
              <a:rPr lang="pt-BR" sz="1600" i="1" dirty="0" err="1" smtClean="0">
                <a:solidFill>
                  <a:schemeClr val="bg1"/>
                </a:solidFill>
              </a:rPr>
              <a:t>Tim</a:t>
            </a:r>
            <a:r>
              <a:rPr lang="pt-BR" sz="1600" i="1" dirty="0" smtClean="0">
                <a:solidFill>
                  <a:schemeClr val="bg1"/>
                </a:solidFill>
              </a:rPr>
              <a:t> </a:t>
            </a:r>
            <a:r>
              <a:rPr lang="pt-BR" sz="1600" i="1" dirty="0" err="1" smtClean="0">
                <a:solidFill>
                  <a:schemeClr val="bg1"/>
                </a:solidFill>
              </a:rPr>
              <a:t>Challies</a:t>
            </a:r>
            <a:r>
              <a:rPr lang="pt-BR" sz="1600" i="1" dirty="0" smtClean="0">
                <a:solidFill>
                  <a:schemeClr val="bg1"/>
                </a:solidFill>
              </a:rPr>
              <a:t> – </a:t>
            </a:r>
            <a:r>
              <a:rPr lang="pt-BR" sz="1600" i="1" dirty="0" err="1" smtClean="0">
                <a:solidFill>
                  <a:schemeClr val="bg1"/>
                </a:solidFill>
              </a:rPr>
              <a:t>The</a:t>
            </a:r>
            <a:r>
              <a:rPr lang="pt-BR" sz="1600" i="1" dirty="0" smtClean="0">
                <a:solidFill>
                  <a:schemeClr val="bg1"/>
                </a:solidFill>
              </a:rPr>
              <a:t> </a:t>
            </a:r>
            <a:r>
              <a:rPr lang="pt-BR" sz="1600" i="1" dirty="0" err="1" smtClean="0">
                <a:solidFill>
                  <a:schemeClr val="bg1"/>
                </a:solidFill>
              </a:rPr>
              <a:t>Next</a:t>
            </a:r>
            <a:r>
              <a:rPr lang="pt-BR" sz="1600" i="1" dirty="0" smtClean="0">
                <a:solidFill>
                  <a:schemeClr val="bg1"/>
                </a:solidFill>
              </a:rPr>
              <a:t> </a:t>
            </a:r>
            <a:r>
              <a:rPr lang="pt-BR" sz="1600" i="1" dirty="0" err="1" smtClean="0">
                <a:solidFill>
                  <a:schemeClr val="bg1"/>
                </a:solidFill>
              </a:rPr>
              <a:t>History</a:t>
            </a:r>
            <a:endParaRPr lang="pt-BR" sz="1600" i="1" dirty="0">
              <a:solidFill>
                <a:schemeClr val="bg1"/>
              </a:solidFill>
            </a:endParaRPr>
          </a:p>
        </p:txBody>
      </p:sp>
      <p:pic>
        <p:nvPicPr>
          <p:cNvPr id="16" name="Imagem 15" descr="Tim_Challies _PQ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84996"/>
            <a:ext cx="2376264" cy="23762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9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avr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068960"/>
            <a:ext cx="4762500" cy="2305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5536" y="1628800"/>
            <a:ext cx="8343430" cy="2376263"/>
          </a:xfrm>
          <a:custGeom>
            <a:avLst/>
            <a:gdLst>
              <a:gd name="connsiteX0" fmla="*/ 0 w 3816424"/>
              <a:gd name="connsiteY0" fmla="*/ 0 h 14865608"/>
              <a:gd name="connsiteX1" fmla="*/ 3816424 w 3816424"/>
              <a:gd name="connsiteY1" fmla="*/ 0 h 14865608"/>
              <a:gd name="connsiteX2" fmla="*/ 3816424 w 3816424"/>
              <a:gd name="connsiteY2" fmla="*/ 14865608 h 14865608"/>
              <a:gd name="connsiteX3" fmla="*/ 0 w 3816424"/>
              <a:gd name="connsiteY3" fmla="*/ 14865608 h 14865608"/>
              <a:gd name="connsiteX4" fmla="*/ 0 w 3816424"/>
              <a:gd name="connsiteY4" fmla="*/ 0 h 14865608"/>
              <a:gd name="connsiteX0" fmla="*/ 0 w 8662744"/>
              <a:gd name="connsiteY0" fmla="*/ 0 h 14865608"/>
              <a:gd name="connsiteX1" fmla="*/ 3816424 w 8662744"/>
              <a:gd name="connsiteY1" fmla="*/ 0 h 14865608"/>
              <a:gd name="connsiteX2" fmla="*/ 8662744 w 8662744"/>
              <a:gd name="connsiteY2" fmla="*/ 3252728 h 14865608"/>
              <a:gd name="connsiteX3" fmla="*/ 0 w 8662744"/>
              <a:gd name="connsiteY3" fmla="*/ 14865608 h 14865608"/>
              <a:gd name="connsiteX4" fmla="*/ 0 w 8662744"/>
              <a:gd name="connsiteY4" fmla="*/ 0 h 14865608"/>
              <a:gd name="connsiteX0" fmla="*/ 0 w 8662744"/>
              <a:gd name="connsiteY0" fmla="*/ 0 h 4167128"/>
              <a:gd name="connsiteX1" fmla="*/ 3816424 w 8662744"/>
              <a:gd name="connsiteY1" fmla="*/ 0 h 4167128"/>
              <a:gd name="connsiteX2" fmla="*/ 8662744 w 8662744"/>
              <a:gd name="connsiteY2" fmla="*/ 3252728 h 4167128"/>
              <a:gd name="connsiteX3" fmla="*/ 182880 w 8662744"/>
              <a:gd name="connsiteY3" fmla="*/ 4167128 h 4167128"/>
              <a:gd name="connsiteX4" fmla="*/ 0 w 8662744"/>
              <a:gd name="connsiteY4" fmla="*/ 0 h 4167128"/>
              <a:gd name="connsiteX0" fmla="*/ 0 w 8662744"/>
              <a:gd name="connsiteY0" fmla="*/ 0 h 4094557"/>
              <a:gd name="connsiteX1" fmla="*/ 3816424 w 8662744"/>
              <a:gd name="connsiteY1" fmla="*/ 0 h 4094557"/>
              <a:gd name="connsiteX2" fmla="*/ 8662744 w 8662744"/>
              <a:gd name="connsiteY2" fmla="*/ 3252728 h 4094557"/>
              <a:gd name="connsiteX3" fmla="*/ 23223 w 8662744"/>
              <a:gd name="connsiteY3" fmla="*/ 4094557 h 4094557"/>
              <a:gd name="connsiteX4" fmla="*/ 0 w 8662744"/>
              <a:gd name="connsiteY4" fmla="*/ 0 h 4094557"/>
              <a:gd name="connsiteX0" fmla="*/ 0 w 8357944"/>
              <a:gd name="connsiteY0" fmla="*/ 0 h 4094557"/>
              <a:gd name="connsiteX1" fmla="*/ 3816424 w 8357944"/>
              <a:gd name="connsiteY1" fmla="*/ 0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94557"/>
              <a:gd name="connsiteX1" fmla="*/ 8315852 w 8357944"/>
              <a:gd name="connsiteY1" fmla="*/ 14514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51013"/>
              <a:gd name="connsiteX1" fmla="*/ 8315852 w 8357944"/>
              <a:gd name="connsiteY1" fmla="*/ 14514 h 4051013"/>
              <a:gd name="connsiteX2" fmla="*/ 8357944 w 8357944"/>
              <a:gd name="connsiteY2" fmla="*/ 4051013 h 4051013"/>
              <a:gd name="connsiteX3" fmla="*/ 8709 w 8357944"/>
              <a:gd name="connsiteY3" fmla="*/ 3404938 h 4051013"/>
              <a:gd name="connsiteX4" fmla="*/ 0 w 8357944"/>
              <a:gd name="connsiteY4" fmla="*/ 0 h 4051013"/>
              <a:gd name="connsiteX0" fmla="*/ 0 w 8343430"/>
              <a:gd name="connsiteY0" fmla="*/ 0 h 3407369"/>
              <a:gd name="connsiteX1" fmla="*/ 8315852 w 8343430"/>
              <a:gd name="connsiteY1" fmla="*/ 14514 h 3407369"/>
              <a:gd name="connsiteX2" fmla="*/ 8343430 w 8343430"/>
              <a:gd name="connsiteY2" fmla="*/ 3407369 h 3407369"/>
              <a:gd name="connsiteX3" fmla="*/ 8709 w 8343430"/>
              <a:gd name="connsiteY3" fmla="*/ 3404938 h 3407369"/>
              <a:gd name="connsiteX4" fmla="*/ 0 w 8343430"/>
              <a:gd name="connsiteY4" fmla="*/ 0 h 340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430" h="3407369">
                <a:moveTo>
                  <a:pt x="0" y="0"/>
                </a:moveTo>
                <a:lnTo>
                  <a:pt x="8315852" y="14514"/>
                </a:lnTo>
                <a:lnTo>
                  <a:pt x="8343430" y="3407369"/>
                </a:lnTo>
                <a:lnTo>
                  <a:pt x="8709" y="34049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numCol="2" spcCol="720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/>
              <a:t>1.28</a:t>
            </a:r>
            <a:r>
              <a:rPr lang="pt-BR" sz="2000" dirty="0" smtClean="0"/>
              <a:t> E </a:t>
            </a:r>
            <a:r>
              <a:rPr lang="pt-BR" sz="2000" dirty="0" smtClean="0"/>
              <a:t>Deus os abençoou. E Deus disse-lhes: </a:t>
            </a:r>
            <a:r>
              <a:rPr lang="pt-BR" sz="2000" dirty="0" smtClean="0"/>
              <a:t>“... </a:t>
            </a:r>
            <a:r>
              <a:rPr lang="pt-BR" sz="2000" b="1" dirty="0" smtClean="0"/>
              <a:t>dominai</a:t>
            </a:r>
            <a:r>
              <a:rPr lang="pt-BR" sz="2000" dirty="0" smtClean="0"/>
              <a:t> </a:t>
            </a:r>
            <a:r>
              <a:rPr lang="pt-BR" sz="2000" dirty="0" smtClean="0"/>
              <a:t>sobre os peixes do mar, sobre as aves dos céus e sobre todo animal que se move sobre a terra</a:t>
            </a:r>
            <a:r>
              <a:rPr lang="pt-BR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.</a:t>
            </a:r>
            <a:r>
              <a:rPr lang="pt-BR" b="1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2.15 </a:t>
            </a:r>
            <a:r>
              <a:rPr lang="pt-BR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Tomou, pois, o Senhor Deus ao Homem e o colocou no jardim do éden para o </a:t>
            </a:r>
            <a:r>
              <a:rPr lang="pt-BR" b="1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cultivar (lavrar) e o guardar; </a:t>
            </a:r>
            <a:endParaRPr lang="pt-BR" b="1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88640"/>
            <a:ext cx="8489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 Mandato da Tecnologia </a:t>
            </a:r>
            <a:r>
              <a:rPr lang="pt-BR" sz="4400" dirty="0" smtClean="0">
                <a:solidFill>
                  <a:srgbClr val="2A92D0"/>
                </a:solidFill>
                <a:latin typeface="+mj-lt"/>
                <a:cs typeface="Arial" pitchFamily="34" charset="0"/>
              </a:rPr>
              <a:t>» Gênesis</a:t>
            </a:r>
            <a:endParaRPr lang="pt-B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11"/>
          <p:cNvSpPr/>
          <p:nvPr/>
        </p:nvSpPr>
        <p:spPr>
          <a:xfrm>
            <a:off x="323528" y="5517232"/>
            <a:ext cx="8424936" cy="1008111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Tão logo Deus formou o </a:t>
            </a:r>
            <a:r>
              <a:rPr lang="pt-BR" sz="2800" dirty="0" smtClean="0"/>
              <a:t>homem, </a:t>
            </a:r>
            <a:r>
              <a:rPr lang="pt-BR" sz="2800" dirty="0" smtClean="0"/>
              <a:t>já designou um trabalho para </a:t>
            </a:r>
            <a:r>
              <a:rPr lang="pt-BR" sz="2800" dirty="0" smtClean="0"/>
              <a:t>ele.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EDAC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5C5C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4" grpId="0"/>
      <p:bldP spid="9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918</Words>
  <Application>Microsoft Office PowerPoint</Application>
  <PresentationFormat>Apresentação na tela (4:3)</PresentationFormat>
  <Paragraphs>77</Paragraphs>
  <Slides>15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Myriad Arabic</vt:lpstr>
      <vt:lpstr>Open Sans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WOBi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Dantas da Silva</dc:creator>
  <cp:lastModifiedBy>Casa</cp:lastModifiedBy>
  <cp:revision>100</cp:revision>
  <dcterms:created xsi:type="dcterms:W3CDTF">2015-02-04T17:18:02Z</dcterms:created>
  <dcterms:modified xsi:type="dcterms:W3CDTF">2015-02-08T00:23:22Z</dcterms:modified>
</cp:coreProperties>
</file>