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6" r:id="rId2"/>
    <p:sldId id="368" r:id="rId3"/>
    <p:sldId id="382" r:id="rId4"/>
    <p:sldId id="343" r:id="rId5"/>
    <p:sldId id="381" r:id="rId6"/>
    <p:sldId id="332" r:id="rId7"/>
    <p:sldId id="333" r:id="rId8"/>
    <p:sldId id="367" r:id="rId9"/>
    <p:sldId id="341" r:id="rId10"/>
    <p:sldId id="371" r:id="rId11"/>
    <p:sldId id="372" r:id="rId12"/>
    <p:sldId id="342" r:id="rId13"/>
    <p:sldId id="334" r:id="rId14"/>
    <p:sldId id="370" r:id="rId15"/>
    <p:sldId id="374" r:id="rId16"/>
    <p:sldId id="351" r:id="rId17"/>
    <p:sldId id="352" r:id="rId18"/>
    <p:sldId id="353" r:id="rId19"/>
    <p:sldId id="354" r:id="rId20"/>
    <p:sldId id="355" r:id="rId21"/>
    <p:sldId id="387" r:id="rId22"/>
    <p:sldId id="346" r:id="rId23"/>
    <p:sldId id="360" r:id="rId24"/>
    <p:sldId id="373" r:id="rId25"/>
    <p:sldId id="375" r:id="rId26"/>
    <p:sldId id="376" r:id="rId27"/>
    <p:sldId id="378" r:id="rId28"/>
    <p:sldId id="361" r:id="rId29"/>
    <p:sldId id="357" r:id="rId30"/>
    <p:sldId id="385" r:id="rId31"/>
    <p:sldId id="37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320B-9F7F-49E4-973A-7FCBB136426E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B2C8-9DB4-4FCB-BE10-703846B51D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332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B17B6-EDE6-48FE-ACE0-44F0BC47DD1E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35F5-950F-4E85-A44F-4216A29B2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4260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Analistas financeiros econômicos anunciam crise financeira para a</a:t>
            </a:r>
            <a:r>
              <a:rPr lang="pt-BR" baseline="0" dirty="0" smtClean="0"/>
              <a:t> próxima década.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4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criação de organizações cristãs virtuais poderá ser uma alternativa a pressão orçamentária e uma forma eficiente de alcançar milhares de pessoas.</a:t>
            </a:r>
          </a:p>
          <a:p>
            <a:endParaRPr lang="pt-BR" dirty="0" smtClean="0"/>
          </a:p>
          <a:p>
            <a:r>
              <a:rPr lang="pt-BR" dirty="0" smtClean="0"/>
              <a:t>CRU – Campus </a:t>
            </a:r>
            <a:r>
              <a:rPr lang="pt-BR" dirty="0" err="1" smtClean="0"/>
              <a:t>Crusade</a:t>
            </a:r>
            <a:r>
              <a:rPr lang="pt-BR" dirty="0" smtClean="0"/>
              <a:t> for </a:t>
            </a:r>
            <a:r>
              <a:rPr lang="pt-BR" dirty="0" err="1" smtClean="0"/>
              <a:t>Christ</a:t>
            </a:r>
            <a:r>
              <a:rPr lang="pt-BR" dirty="0" smtClean="0"/>
              <a:t> – Ela tem levado o Evangelho</a:t>
            </a:r>
            <a:r>
              <a:rPr lang="pt-BR" baseline="0" dirty="0" smtClean="0"/>
              <a:t> a 196 países e desenvolvido métodos de discípulos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line</a:t>
            </a:r>
            <a:r>
              <a:rPr lang="pt-BR" baseline="0" dirty="0" smtClean="0"/>
              <a:t>. Em 2009, registrou mais de 1 milhão de decisões em 2009.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9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Fenômeno</a:t>
            </a:r>
            <a:r>
              <a:rPr lang="pt-BR" baseline="0" dirty="0" smtClean="0"/>
              <a:t> da EUROISLAMILIZAÇÃO.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26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Diante</a:t>
            </a:r>
            <a:r>
              <a:rPr lang="pt-BR" baseline="0" dirty="0" smtClean="0"/>
              <a:t> das perseguições aos cristãos, a internet pode ser visto como uma útil alternativa.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261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26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CRU – Campus </a:t>
            </a:r>
            <a:r>
              <a:rPr lang="pt-BR" dirty="0" err="1" smtClean="0"/>
              <a:t>Crusade</a:t>
            </a:r>
            <a:r>
              <a:rPr lang="pt-BR" dirty="0" smtClean="0"/>
              <a:t> for </a:t>
            </a:r>
            <a:r>
              <a:rPr lang="pt-BR" dirty="0" err="1" smtClean="0"/>
              <a:t>Christ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92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http://www.greatcommission2020.com/</a:t>
            </a:r>
          </a:p>
          <a:p>
            <a:r>
              <a:rPr lang="pt-BR" dirty="0" smtClean="0"/>
              <a:t>5000 missionários on-line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8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igreja está envolvida neste cenário internacional.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Deus está operando de modo extraordinário, quebrando toda ordem de barreiras culturais, políticas e econômicas para que o seu Evangelho seja anunciado a todas as nações.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Wikipédia e Dick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Slikker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grupo cristão Project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consultor de missões.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6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Escritor</a:t>
            </a:r>
            <a:r>
              <a:rPr lang="pt-BR" baseline="0" dirty="0" smtClean="0"/>
              <a:t> premiado, evangelista, apologista indicando e radicado no Canadá.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</a:t>
            </a:r>
            <a:r>
              <a:rPr lang="pt-BR" baseline="0" dirty="0" smtClean="0"/>
              <a:t> outubro de 2010 na Cidade do Cabo, África do Sul. Lideranças evangélicas de 198 países se reuniram para decidir sobre o futuro do evangelismo mundial.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9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215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milhões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imigrantes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700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milhões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imigrantes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Por que não criar um ministério on-line na sua cidade que tenha como objetivo identificar e alcançar grupos imigrantes?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035F5-950F-4E85-A44F-4216A29B23E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22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83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9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5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6252294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7994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-27384"/>
            <a:ext cx="6707088" cy="1018034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124743"/>
            <a:ext cx="5111750" cy="5400601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2493913" cy="5400600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8479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056784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1541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43608" y="2338536"/>
            <a:ext cx="7056784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971402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0437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848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8480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1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08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338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1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000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14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70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40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41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2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5" r:id="rId6"/>
    <p:sldLayoutId id="2147483652" r:id="rId7"/>
    <p:sldLayoutId id="2147483666" r:id="rId8"/>
    <p:sldLayoutId id="2147483654" r:id="rId9"/>
    <p:sldLayoutId id="2147483667" r:id="rId10"/>
    <p:sldLayoutId id="2147483655" r:id="rId11"/>
    <p:sldLayoutId id="2147483662" r:id="rId12"/>
    <p:sldLayoutId id="2147483656" r:id="rId13"/>
    <p:sldLayoutId id="2147483663" r:id="rId14"/>
    <p:sldLayoutId id="2147483657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Tecnologia, vida e adoração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2A92D0"/>
                </a:solidFill>
                <a:latin typeface="+mj-lt"/>
                <a:cs typeface="Myriad Arabic" pitchFamily="50" charset="-78"/>
              </a:rPr>
              <a:t>Professor </a:t>
            </a:r>
            <a:r>
              <a:rPr lang="pt-BR" sz="3600" spc="-150" dirty="0" err="1" smtClean="0">
                <a:solidFill>
                  <a:srgbClr val="2A92D0"/>
                </a:solidFill>
                <a:latin typeface="+mj-lt"/>
                <a:cs typeface="Myriad Arabic" pitchFamily="50" charset="-78"/>
              </a:rPr>
              <a:t>Nabarrete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1538" y="980728"/>
            <a:ext cx="4632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i="1" dirty="0">
                <a:latin typeface="+mj-lt"/>
              </a:rPr>
              <a:t>Evangelismo e a Conexão Global: Evolução e </a:t>
            </a:r>
            <a:r>
              <a:rPr lang="pt-BR" sz="4800" b="1" i="1" dirty="0" smtClean="0">
                <a:latin typeface="+mj-lt"/>
              </a:rPr>
              <a:t>Perspectivas</a:t>
            </a:r>
            <a:endParaRPr lang="pt-BR" sz="4800" b="1" dirty="0" smtClean="0">
              <a:solidFill>
                <a:srgbClr val="1C94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6562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2- Revolução </a:t>
            </a:r>
            <a:r>
              <a:rPr lang="pt-BR" sz="4400" dirty="0">
                <a:solidFill>
                  <a:schemeClr val="bg1"/>
                </a:solidFill>
              </a:rPr>
              <a:t>da Informação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http://www.sigmalive.com/uploads/images/news/twitter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8" y="5001023"/>
            <a:ext cx="180020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3.bp.blogspot.com/_sE2hErnkB58/TUbusArxJCI/AAAAAAAAE1E/Z8C7sy83qtg/s1600/20090723121541%2521Wikipedia-logo-en-bi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37"/>
            <a:ext cx="1184910" cy="14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://s.glbimg.com/po/tt/f/original/2013/08/27/unname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26874"/>
            <a:ext cx="1584176" cy="9724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07504" y="2204864"/>
            <a:ext cx="8928992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Geração</a:t>
            </a:r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Z –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nativos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na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web, on-line.</a:t>
            </a:r>
          </a:p>
          <a:p>
            <a:pPr algn="ctr"/>
            <a:r>
              <a:rPr lang="pt-BR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Podcasting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3700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rádios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on-line,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Rádio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IPB (60 mil)</a:t>
            </a:r>
          </a:p>
          <a:p>
            <a:pPr algn="ctr"/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Wikipédia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(287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línguas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autoria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é o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povo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oportunidade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missionária</a:t>
            </a:r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)</a:t>
            </a:r>
            <a:endParaRPr lang="pt-BR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9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75656" y="1389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err="1" smtClean="0">
                <a:solidFill>
                  <a:schemeClr val="bg1"/>
                </a:solidFill>
              </a:rPr>
              <a:t>Ravi</a:t>
            </a:r>
            <a:r>
              <a:rPr lang="pt-BR" sz="6600" dirty="0" smtClean="0">
                <a:solidFill>
                  <a:schemeClr val="bg1"/>
                </a:solidFill>
              </a:rPr>
              <a:t> Zacharias</a:t>
            </a:r>
            <a:endParaRPr lang="pt-BR" sz="66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pic>
        <p:nvPicPr>
          <p:cNvPr id="6" name="Picture 2" descr="http://1.bp.blogspot.com/_cNfXHQHTJqs/TPvEFZl5JlI/AAAAAAAABkM/qJcNOYGePAc/s1600/Ravi-Zachari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1" y="1650920"/>
            <a:ext cx="3562382" cy="44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45678" y="1650920"/>
            <a:ext cx="4330824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O fenômeno da globalização tem influenciado não só a sociedade, mas também a igreja. De fato, a igreja muitas vezes só reconhece a onda da mudança bem depois da sua passagem.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John Piper</a:t>
            </a:r>
            <a:endParaRPr lang="pt-BR" sz="6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0072" y="1628800"/>
            <a:ext cx="3610744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Hoje ele envia pessoas que vão por todas as partes do mundo, e usa toda espécie de tecnologia para alcançar até mesmo os lugares mais difíceis</a:t>
            </a:r>
            <a:r>
              <a:rPr lang="pt-BR" dirty="0"/>
              <a:t>.</a:t>
            </a:r>
          </a:p>
        </p:txBody>
      </p:sp>
      <p:sp>
        <p:nvSpPr>
          <p:cNvPr id="4" name="AutoShape 4" descr="data:image/jpeg;base64,/9j/4AAQSkZJRgABAQAAAQABAAD/2wCEAAkGBhQSEBQUEhQUFBQWFBQVFBQVFRQUFBUVFBQVFBQUFBQXHCYeFxkjGRQUHy8gIycpLCwsFR4xNTAqNSYrLCkBCQoKDgwOGg8PFykcHCQpKSkpKSkpKSkpKSwsKSkpKSwsKSwsKSksLCwpKSksLCwpKSksKSwsLCwpKSkpLCksLP/AABEIALgBEgMBIgACEQEDEQH/xAAcAAABBQEBAQAAAAAAAAAAAAACAAEDBAYFBwj/xAA9EAABAwIEAgcFBgUEAwAAAAABAAIRAyEEBRIxQVEGEyJhcYGRMqGxwdEHFEJS4fAjYnKCkiQzc7IVY/H/xAAZAQADAQEBAAAAAAAAAAAAAAAAAQIDBAX/xAAkEQEBAAIDAAICAgMBAAAAAAAAAQIRAyExEkETUQRhFCJCMv/aAAwDAQACEQMRAD8A89ARBqZqlAUtNnASaUiZSSOJISTtTkJVW0ZCZOSmWVaw4KJpUco2lTtSVAilCQnsh00TkFIK5Qwhce5G+hJuoGBE2g47AlaHLMntYDxK6/8A4ePZMWvb4qLk6ZxViKmGc32gQoNK19XKSZ4j3rj4zK9IMNNkpZSywsckNRhORCaVXjH0zyo3BG9NCi1UJjkTymhMSnvoBKdNCQNilsyamlM0pJ7LQ3myTCgfsippylYjhAQpw1AW3S0NgAShSFuyFyY2jhJEmTJGxPKCVILLqcZ4SBQFyJqm1UTNKd5UYKkKR/YE0JFILOtYZOCkQmCzaRKCnQAo5QSXDNWky7DyWtjh+5j4LOZdXGuDx+a3OVYUN7W4/D80uS9NeLquxhMBAFu/ZXmYc8Qgw+N0tsjZiC5YOjs1TAjlC42Z4EG43HP4HmF2ySDc+Z3VPFObEyAEXrw53685zjDaHbWNx3cx37LnrT59Q1EtEEEF7DyIuWz3jbwWXK2l3HLlNXR3pyLIHbp3II70Lk7yhKRkUBciJUZCmqhNKIIQLompylRHZPSSJTNVxFHO6Am6IFAVVqYZzkxqbpOQEKbVyG6wJKPUEkbGjU05chBTSutxQQRBAESiriRpUpULFKCgUJSCZyYKK0gymhOEUJWHKAFSIYRNCjStrGCwgcZm/EfTmtrlLy6lTA4Sxw79wfQrG5e4B4njb6e9aDL8X1LjeNV4J2MR6wjKbEuu3dwmIOvQV0sZmDKTZc6/dck8gOaylHMS5zyQ6bxAsAPndV6gq4iWw9tOI1DsOdPBpI25/ueaTt3+x2sD0kbiKop9oTsSIHfdcjMsvrmo5xqUzpJFNrgSwmbagP36qxWy/Q1mloZBEuabzHZJPEyBcrQGnrayqIMtGu3Hmq6+lauu2br0ajKDnVCwvidLWlgNrw2eHcszXZDiBwJHovQ8c5uk6YIg3iBMbCd7wsFmQHXVNO2okcYm5HqSqwrDlx12qOTEp3BCVVYiebICURTAJfYC9CUdRAVNVC4oghTyqhUQ2SaUmpmbKpUilCSmYUOpO0tClC5KU8qTVuqKSsykqCmSkE0pwutxwbU8pBJTTlGCpWlQBSg2SM6fSo5Typ2vQ5TqIKSUtq0dGAgBR6kgJnerNcvINQsZ1bQ2C4kOce4Dczw2VIuVrCY8NaWVATTNyAO0O9vPwWeX9NuL47/28dzBVyBOj2ocNjIcAQuvhM4GxloHDcH1Wer51h2Bgp1CWgaY7bu+TLRpiwhWao1CQeV+XKVzZb3t6GHx8nbuZvmhdT7LROqmAD/VOorhYPHY11c0KrmtYdWp9MCzSDpA4AzG6tsoPbSmm0VnbFpIEHmZ3ELmupYuTqxGHwzDYtYC+p6EC/eFeJZX6kajFsbpDWngBBuSAOfOyw2N/wB1/itNluCZTZLTUe4gzUqkl5tc39lvcFlsZUis9pkGSRPFp2I5p4Tu6c/PeptEUIRJgFpXPDpniCEbVFWNwgjvF0DgjfwTKFo06ItTJgTUxTcEiVUIwQFFKbilQYFKU03SKRpEyFJVtKmETUARNXY4kwKdACiBQBIwUCdRYqUikCmTqNNNiCdClKRilOCqxqw+O5TSptVBEpBMSnBUVcHTttYxEixjlZTYejW0HRVeWcWFx4XEg2Kgaun0dBqOrNbBLGsMcwS9rgPVqLuxWOUxvaLLukBovh7iQRDo7uPcVrsNiaDgHueKhi1wCPEc1kM0ylkg6tJNif0XCxlI0jBLXWns7efeomMy8dVzyw7vcenPzam93VMgyLgRZpsZjbl4lZDp9R0tZUFndYYIsQNPD/ELqdBssLaXWOsalwOOnZp959Vy/tLrfxKVMcGuefF50j3MPqtuLDWTzv5HN89SM9h88gdsSeYi/iFOzPKZNw4eQPwK4bgmC6Lx41jOXKNRSx9N2zx5mD6FG7msojp13N9kkeBIUXh/VXOb9xqCk1cCnmtQcQfEBW8HnBLgHgAG0id+9ZXiyjScuNdWEBRyhKhqEpkRQAqVGaUuKGmncgGaLpcSk0p2boB4STa0k0qLSpGqJqkBXa4kiIIApAEEIJ5Qyh1JVUE4qGniJPCPepCVUedL7mOVllaq9LupE1RtKkak0U8awhwd5KzSfLVHjh2Z5FFh7tSyLHrJLqSdVDRJ2VLFVg0iPa5DbzVKs57jJnuHDyCePHcjy5Pis4jNCbMsOfHy5Ls/Z/jNGN0uMdbTeyf5hDx/1cs02ieSt5e1wrU3Nu5rw4Ad1/ktvjJj057lbe3quZdFhWiZJ4OFnA/A+BWc6M9F6b8VUZVf1midDC2G1C0w55MkODbW477LcYWsalL+EbPb2XcWh1vUT6hdKm2hhWhjdDBxuNR73Hcrm3I6eLHPOa30ojLGs2F/3svIem1Qux1afwkMHgxoHxle9sxLHgQWuaeP6rI9MuhGHrU3vpU9Fcy4OaTDnbw4TBnmrwzkuyv8a/VeKuUQV2rhokEEESCOII3BQDChdTlVgiDVPSaIRFAVy2EAKle2VGSgmjwlbUxp4xfxFipHKlk7/wCHHJx+quFcWXVd+F3jKebIGommyFihYUnbJEJHZIyGycG6Tdk3FBAKSclJMKLCpmBQMUwcu2OCpSU5dZQgo5QBSmlCSmlRk0xSBVMxZYFWgVFjW9hTCy8Bg3nnurwXGw9T1V+jjJMGxS0MMutJsV7BlVGPMRMBSY1+w8T6fsqHUtccZ6WV7MIGwQvncJ0DTIWjMYcuj0bfpxlA/wDtYPU6fmucFYy1+mvSPKpTPo8IoevYvDdRRcASG6XvZEzuSWiOUz5JqHSLD0JawyWx1hDXPeT+Z5ANpXQx+IDab3uu1jSb7clhMh6S/dg90El7tbyCATbjz/UrhuP3Hb/H5ZJ8a22W5th6tUuaNDpH44D7A6tAiN4gzsuljiDAHjFlw8P0ioV2h4e3VyLWlzfEEW8lPQLtWqQ4HiBt3ESodn9sd096MEziKQ/5QN/6x8/VYCoLRO/7K99Itcb78l5V086NswtRr2GGVC6GflIgmD+W/kujiz/5rh5+P/qMq98KB1ZRYipJUe/gulxjNYnYIgDxR6mtF/35KF1QnYQOZQF3AY7q3QdnRPMd67xWU6ofqtDl9fVTHMWPl+kLDlx+3Rw5fS2BZC0Ihso2rndOzuKAlIlMUgeU03TApSgyJSQpICmEYKq4R9o5KyCu5wDTgoCUQKQEkEycBTYuUSVRsthILp5fkNWqQ1rTJMEcR/UPw+ai9K1tlw3S4oqhO5C9Wwn2R0SQ6tWqOPFrAGN9TJ+C6WN+zLB9S4aagtIIqGfeCPcs/wAuKfxV4tVrkwRwQUcTeOHw7lvMy+ymqw6sNUFUfkfDH+TvZPuWNzbLKtF0Vabqbv5mxPgdj5Lowzxs6qMsbPSQNG/ifr80qTpEpxv6LRIwnDoIPIg+l0ghebFAeu9KcX/o3AGznN9Gy74rB1R2Y4xb6LQ9JsT/AKbDMm7mh58NI+pXAqhc2K54PKc0OHY4wN9W17Agif8AFa3L+ldOq0APDX8uBXnmZ19OlvMO9OyVz2OKd4vl224+f4dXx7VhM0n2oEbHgZ7+C8/6Y9IhiqnZGqiyWxxde9VtrDl3BZQ51iAdAJiZA3JA710MnPWVALsbE1J/C0CTpPCdvNTjh8O6rk5PydYuFiKNzCr03Qb796u1HS51ouTHKTsonALqjkqNpbNzJ8ypSEWrlAQdXxJQRFXsrxQaHTO4NvBUHPCtYOnIPj8lOfjTj/8ATr/f2RufQqEY9o5lVeqT9Quf4x07WDjhOxQHGjkVF1abQl8Ye6k++nkg++u5BCWJmssnqJto/vbu70SQaUk9QbqvhD2iO5XQVQw3tequSt3LUkpwUCp47GFvZG/P6JDaziMc1m9zyHz5K7kWeYXWG4mjVIcQNbKo7MmJ0aRP+Sy5KTTBTuO4Jlp6phMHQFV33Oo9zfZNR7Wywn8NJzdyRN4DgOSt0ektDDPawv0NDpcRpLu+9x5N1OPNed4PPTRoaWe0dX9uqJvwFtvkuRUrFxkmSeK57w3K93pv+WYzp7fR+1fBF0F9Ro/MaZ0+6/uWpwuaU8RSLqNRlRsG7XB3qNx5r5l1KfA5lUov10XupuHFpIPnzHil/jSeUvzfuPodryP0SrsbVaWVGte02LXNDh6FeT5T9rGIZArsZWbxMaH+ot7ltsm6c4XEw1r+refwVIafI7O9VzZcWeDWZ45K2b/Zxh3gmhNF3IS6n/iTI8isXmXQzF0XT1fWMg9un2vVvtD0XrdQmEDa0K8OfKf2m8crw9zo3shdUEL2jM+jmGxQ/jUmk/nHZeP7xf1lea9N+hH3JrajHl9N7tIDh2mmCbkWIseS6sOfHLpjlx3Fax+P6yqLyGUqLPMUw50eblSq5gA6D9P0VTKJNPUdyfXh8lBjeKNdlPA5vipe2ODfST+iqDEdyhG6clbTxFWMHWYX9t5Y6xY8DUARJgiRva/d3rQuzyi1lXq6YDnC5eNzt2WbNF53KxOu5nYqejVIO4MAx9LqcsJVTOyaiVzrlCSgLkQKtAii3F1HqToBEK3lR7ZHMH3KoSreVN/if2n5JZeKx9dI00baSdxRMK53UiNJRmkrRCGEgqvp2S6tT1G/EfFMWoJB1aSfWkmG8z77PcLTw1SvRFWWsc4FtRjmCATqdIkttwMrzmlWDhI/+K/XZUYxzA5wY4Q4NJAcP5gLFcdtEscIuCfinxbnt2jkk+oukpnMBFwD4qzhsC55sPPh6rqUsjaN3X7gPnKq5yIxwtZqplrTtI8Lj0VapljhtB9xWxdkw4E+76KCplJ7il+VX4p+2MfTLdwR4oVqa+DI3H0XOqYNh3EHusrnJKm8VjmYfCOeYb5ngEWIw/V2MStBScKOEgAHVVcdR9odlojwXFoU9by5/sjfv7kpnu39NLxyST7qm0IpU+MeC637Cru5LSXbCzV07OUdNMVh4DKpcwfgf22+Am48itnlX2n0nwK7HUj+ZnbZ5jce9eZGyELPLhwz9ipyZYvoTLM0p1W6qVRtQfykGPFu4Wb+1GnOBB/LVYfUOHzXlWExDm3a4tcNi0kH1C6eJ6W4mrROHqP6xji32gC4EEEQ7dYT+PccpZWl5ZZpewFOKTB3D33VbE7rodUbAeEKKpgHG9vNa7Q4Lhf1UWJdDfFXsVQ0VA0965eKq6nGNtgtp4zqJIFJMmSanV5qQjlccxMe9Vk7Xx+qAsEphUUTaiUoCVpV/KHfxI7iufTKvZMD1lhMgj4JZeKx9dd6YVB+9/RXGYD858ht+qnp0Wt2AC5turSgCeDXekfFC4n8p9Cum9w2QOeEthyqlbmISknYetvcpqtTW7uG3jxKMVAEwg+7O7vekp/vCdIbX6lMOCzmYYeCR6LuUq0LkZtUlyqIqzlGYlrdDtgBB5dx7l1BXWeaf4r/AOkK9l1eWwTt8EsocrqiupBXVIFSUmlxAG5sFClhxDt1zMZkVRxmmwn9962WByxrG6iJPM/IcEGKxscvcsbzavUa/j/bBYjLK9MDVRcQCCW7gjjseSXSJ1EOazDtgQCbOEk8L8V38yxruZhZnM3G1/L6LbjzuV7Rl/rLHLdTI3F0BFpTPeZUbp4rsjkthpTvCKjRLiAASTsBcldOt0bxIE9U4x+Utd7mlFyk9qZLfHOYYHirWW0NVamNxqB8m3PwVZ7COyQQRYgiCPEFdjo3h4e53IW7iT9AUW9CetHCbUnbx9/1CZywas5n7prN7mfGVxHtgrt5lh31MUGNaXOMAALb5P8AZbTgOxLnOdxYw6WjuLtz7lWXLjxztMwuV6eWQlC9tHQrBM2w7D3u1O/7FV8bkWHAjqKUf8bfosf8vH9NJ/Hv7eMpL0PHdEcMZOlzO9jrD+0ys/mvRB1NpfTcKjRciC14HOJIK1x58Mv6Rlw5Rm06Pq5235FCWkLdkJq1mQ4YMYXcTbyWay2hrqAHb9hazTpEDZZcl+m3HPtM6sh6yyglM4rFslbUuSqlaspibLnV3yT3WThWpqOyOUFLZEmDpIZToCY1Fysa+XJJJ4pyNhny9x7grGCqQ9OkjIsXVldLIsPqqzwaCT5iE6Sw5LrGtsfWixNfSyOBFlwDgKjnbwDx/RJJccum6t/45rXNbVcXh3YG7dLgCWkRzgj0VTPujg7LqW4s4E+hBSSWuOVmrEXGXpncVlFQCSw+IuPcua9kJJLu4c7l65OXCQqVUtcCDBFwV6HlWML6YPh7wCnSU/yZ1KfBfT5jgGVh22Bx77OH9Ltx8FmMLSFGo8NJ0zp7UAgjcGLGDxSSWfBb4vmk9W3ZnpMEeBHzUzMaD3JJLpsYStD0Ow7TUdVjeGhx4hu4B8fgtsyuCmSXmct3lXbjNYwFepZcrF1z4jvSSWa45FerIIFjyOx7lxamJLDNw0ntN4tP0SSW2MTazOe5SGzUp+zu4D8M7Efyn3LmtuJTpL0OHK3HtxcuMl6Xcl/3bnw967zymSS5PV8fhiUKSShoao6y5bjbxKSSqJyWKLrKWUkkgFJJJMb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 descr="http://www.pulpitocristao.com/wp-content/uploads/2011/09/john-piper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47910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7281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3 - Alinhamento com o III Congresso Lausanne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igreja é uma instituição global que precisa se adaptar à luz da globalização.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" y="2780928"/>
            <a:ext cx="914045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21602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853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3 - Alinhamento </a:t>
            </a:r>
            <a:r>
              <a:rPr lang="pt-BR" sz="4400" dirty="0">
                <a:solidFill>
                  <a:schemeClr val="bg1"/>
                </a:solidFill>
              </a:rPr>
              <a:t>com o III Congresso </a:t>
            </a:r>
            <a:r>
              <a:rPr lang="pt-BR" sz="4400" dirty="0" smtClean="0">
                <a:solidFill>
                  <a:schemeClr val="bg1"/>
                </a:solidFill>
              </a:rPr>
              <a:t>Lausanne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37991" y="2276872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Carta de compromisso:</a:t>
            </a:r>
          </a:p>
          <a:p>
            <a:pPr algn="ctr"/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...Ministérios de mídia: desenvolver usos criativos, associados e interativos das mídias “tradicional”, “antiga” e “nova” para comunicar o evangelho de Cristo no contexto de uma cosmovisão bíblica”.</a:t>
            </a: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21602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853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4 – Contatar povos de difícil acesso. 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2.bp.blogspot.com/-16EJ-ZsNMbU/UWrRj80kTgI/AAAAAAAAF9I/qxlu40D5tiw/s1600/indios+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92904"/>
            <a:ext cx="3584826" cy="23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unpo13minionu.files.wordpress.com/2012/09/cigano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unpo13minionu.files.wordpress.com/2012/09/cigano-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://imagens5.publico.pt/imagens.aspx/736915?tp=UH&amp;db=IMAGE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762851" cy="25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nstitutoprobem.org.br/wp-content/uploads/2012/11/Turmas-do-Baixo-e-M%C3%A9dio-Acaraqu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35043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azeta24horas.com.br/portal/wp-content/uploads/2013/09/Ferramenta-dever%C3%A1-facilitar-a-comunica%C3%A7%C3%A3o-entre-surdos-e-ouvint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58" y="3933056"/>
            <a:ext cx="3629770" cy="26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thumbs.dreamstime.com/z/mulher-africana-tradicional-do-tribo-zulu-que-fala-no-telefone-celular-3239595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2812358" y="2839292"/>
            <a:ext cx="3492226" cy="2201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8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Indígenas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45937" y="357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Povos indígenas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45" y="1124744"/>
            <a:ext cx="973383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Ciganos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42" y="980728"/>
            <a:ext cx="959127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Quilombolas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65" y="980728"/>
            <a:ext cx="96490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Surdos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600" b="1" dirty="0" smtClean="0">
                <a:solidFill>
                  <a:srgbClr val="FFFF00"/>
                </a:solidFill>
              </a:rPr>
              <a:t>Razões para considerarmos a utilização da internet como instrumento para </a:t>
            </a:r>
            <a:r>
              <a:rPr lang="pt-BR" sz="3600" b="1" dirty="0">
                <a:solidFill>
                  <a:srgbClr val="FFFF00"/>
                </a:solidFill>
              </a:rPr>
              <a:t>levar </a:t>
            </a:r>
            <a:r>
              <a:rPr lang="pt-BR" sz="3600" b="1" dirty="0" smtClean="0">
                <a:solidFill>
                  <a:srgbClr val="FFFF00"/>
                </a:solidFill>
              </a:rPr>
              <a:t>as Boas Novas às </a:t>
            </a:r>
            <a:r>
              <a:rPr lang="pt-BR" sz="3600" b="1" dirty="0">
                <a:solidFill>
                  <a:srgbClr val="FFFF00"/>
                </a:solidFill>
              </a:rPr>
              <a:t>nações.</a:t>
            </a:r>
          </a:p>
          <a:p>
            <a:pPr algn="just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Cenário favorável à propagação do Evangelho </a:t>
            </a: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nas próximas décadas.</a:t>
            </a:r>
            <a:endParaRPr lang="pt-B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68133"/>
            <a:ext cx="420919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43808" y="116632"/>
            <a:ext cx="2934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OBJETIVO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09" y="980728"/>
            <a:ext cx="9810453" cy="55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33832"/>
            <a:ext cx="8928992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Imigrantes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43841"/>
            <a:ext cx="842493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dirty="0" smtClean="0"/>
              <a:t>Portugal</a:t>
            </a:r>
            <a:r>
              <a:rPr lang="pt-BR" sz="3200" dirty="0"/>
              <a:t>, com 277.727.</a:t>
            </a:r>
          </a:p>
          <a:p>
            <a:r>
              <a:rPr lang="pt-BR" sz="3200" dirty="0"/>
              <a:t>Japão, com 91.042.</a:t>
            </a:r>
          </a:p>
          <a:p>
            <a:r>
              <a:rPr lang="pt-BR" sz="3200" dirty="0"/>
              <a:t>Itália, com 73.126.</a:t>
            </a:r>
          </a:p>
          <a:p>
            <a:r>
              <a:rPr lang="pt-BR" sz="3200" dirty="0"/>
              <a:t>Espanha, com 59.985.</a:t>
            </a:r>
          </a:p>
          <a:p>
            <a:r>
              <a:rPr lang="pt-BR" sz="3200" dirty="0" smtClean="0"/>
              <a:t>Bolívia</a:t>
            </a:r>
            <a:r>
              <a:rPr lang="pt-BR" sz="3200" dirty="0"/>
              <a:t>, com 50.240.</a:t>
            </a:r>
          </a:p>
          <a:p>
            <a:r>
              <a:rPr lang="pt-BR" sz="3200" dirty="0"/>
              <a:t>Argentina, com 42.202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Oriente Médio ...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118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78" y="24026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5 - Diminuição de recursos financeiros a missões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671" y="1340768"/>
            <a:ext cx="8229600" cy="2116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Uma tendência a ser considerada</a:t>
            </a:r>
            <a:r>
              <a:rPr lang="pt-BR" b="1" dirty="0" smtClean="0"/>
              <a:t> </a:t>
            </a:r>
            <a:r>
              <a:rPr lang="pt-BR" dirty="0" smtClean="0"/>
              <a:t>é a diminuição de recursos financeiros destinados a missões.</a:t>
            </a:r>
            <a:endParaRPr lang="pt-BR" dirty="0"/>
          </a:p>
        </p:txBody>
      </p:sp>
      <p:pic>
        <p:nvPicPr>
          <p:cNvPr id="14338" name="Picture 2" descr="http://www.boletimdoempreendedor.com.br/img/upload/image/bol_econ_ago_2012/neg%C3%B3cioscompoucodinhei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404638" cy="36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33832"/>
            <a:ext cx="9053675" cy="114300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Organizações Missionárias estão se adaptando.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84976" cy="51845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306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389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6 - Islamização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72816"/>
            <a:ext cx="354546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Taxa de natalidade na Europa é em torno de 1,8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8132" y="2924944"/>
            <a:ext cx="452337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90% do crescimento da Europa é decorrente da imigração islâmica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9941" y="1772816"/>
            <a:ext cx="403501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/>
              <a:t>Taxa de natalidade Islâmica 8,1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6999" y="4005064"/>
            <a:ext cx="839941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/>
              <a:t>Em 10 anos o número de muçulmanos cresceu 90 X na Inglaterra. 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33307" y="2614737"/>
            <a:ext cx="36512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2025 - 1/3 dos Europeus será</a:t>
            </a:r>
          </a:p>
          <a:p>
            <a:r>
              <a:rPr lang="pt-BR" sz="2400" dirty="0" smtClean="0"/>
              <a:t>Muçulmano.  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35696" y="4748236"/>
            <a:ext cx="58519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Em 2050 a Alemanha será muçulmana.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4477" y="5532098"/>
            <a:ext cx="761304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/>
              <a:t>O Islã é a religião que mais cresce na periferia de São Paulo.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215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389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</a:t>
            </a:r>
            <a:r>
              <a:rPr lang="pt-BR" dirty="0" smtClean="0">
                <a:solidFill>
                  <a:schemeClr val="bg1"/>
                </a:solidFill>
              </a:rPr>
              <a:t> – Perseguição aos cristãos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556792"/>
            <a:ext cx="457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pt-BR" sz="2400" dirty="0"/>
              <a:t>Aumento de 309% de ataques terroristas contra cristãos na África, Oriente Médio e Ásia – 2003 a 2010.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07904" y="3284984"/>
            <a:ext cx="457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pt-BR" sz="2400" dirty="0"/>
              <a:t>O Vaticano apresentou a ONU relatório que revela que 100 mil cristãos morrem todo ano por fanatismo religioso.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92" y="5301208"/>
            <a:ext cx="90521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Cerca de 300 milhões de cristãos são perseguidos no mundo.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176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389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</a:t>
            </a:r>
            <a:r>
              <a:rPr lang="pt-BR" dirty="0" smtClean="0">
                <a:solidFill>
                  <a:schemeClr val="bg1"/>
                </a:solidFill>
              </a:rPr>
              <a:t> – Perseguição dos cristãos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correiodoestado.com.br/upload/dn_noticia/2015/03/rodrigo-jano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42276" y="1964287"/>
            <a:ext cx="44279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O Procurador Geral da República ajuíza ação </a:t>
            </a:r>
          </a:p>
          <a:p>
            <a:r>
              <a:rPr lang="pt-BR" sz="3600" dirty="0"/>
              <a:t>n</a:t>
            </a:r>
            <a:r>
              <a:rPr lang="pt-BR" sz="3600" dirty="0" smtClean="0"/>
              <a:t>o STF contra a presença de exemplares da Bíblia nas escolas e bibliotecas.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2699" y="4433972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Rodrigo </a:t>
            </a:r>
            <a:r>
              <a:rPr lang="pt-BR" dirty="0" err="1" smtClean="0"/>
              <a:t>Janot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2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33832"/>
            <a:ext cx="9053675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8</a:t>
            </a:r>
            <a:r>
              <a:rPr lang="pt-BR" dirty="0" smtClean="0">
                <a:solidFill>
                  <a:schemeClr val="bg1"/>
                </a:solidFill>
              </a:rPr>
              <a:t> - O mundo está procurando por Jesus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BR" dirty="0" smtClean="0"/>
              <a:t>Campus </a:t>
            </a:r>
            <a:r>
              <a:rPr lang="pt-BR" dirty="0" err="1" smtClean="0"/>
              <a:t>Crusade</a:t>
            </a:r>
            <a:r>
              <a:rPr lang="pt-BR" dirty="0" smtClean="0"/>
              <a:t> for </a:t>
            </a:r>
            <a:r>
              <a:rPr lang="pt-BR" dirty="0" err="1" smtClean="0"/>
              <a:t>Christ</a:t>
            </a:r>
            <a:r>
              <a:rPr lang="pt-BR" dirty="0" smtClean="0"/>
              <a:t> – CRU – 2009 1 MILHÃO de pessoas aceitaram conhecer o Evangelho</a:t>
            </a:r>
            <a:r>
              <a:rPr lang="pt-BR" dirty="0"/>
              <a:t>. http://www.cru.org/index.htm</a:t>
            </a:r>
            <a:endParaRPr lang="pt-BR" dirty="0" smtClean="0"/>
          </a:p>
        </p:txBody>
      </p:sp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6480720" cy="352839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947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mundo está procurando por Jesus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671" y="2060848"/>
            <a:ext cx="8229600" cy="4525963"/>
          </a:xfrm>
        </p:spPr>
        <p:txBody>
          <a:bodyPr/>
          <a:lstStyle/>
          <a:p>
            <a:r>
              <a:rPr lang="pt-BR" dirty="0" smtClean="0"/>
              <a:t>Global Media </a:t>
            </a:r>
            <a:r>
              <a:rPr lang="pt-BR" dirty="0" err="1" smtClean="0"/>
              <a:t>Outreach</a:t>
            </a:r>
            <a:r>
              <a:rPr lang="pt-BR" dirty="0" smtClean="0"/>
              <a:t> (GMO), em dez anos, registrou 1 bilhão de pessoas evangelizadas e mais de 100 milhões de pessoas resolveram fazer discipulado. </a:t>
            </a:r>
            <a:r>
              <a:rPr lang="pt-BR" dirty="0"/>
              <a:t>http://www.globalmediaoutreach.com/</a:t>
            </a:r>
          </a:p>
        </p:txBody>
      </p:sp>
    </p:spTree>
    <p:extLst>
      <p:ext uri="{BB962C8B-B14F-4D97-AF65-F5344CB8AC3E}">
        <p14:creationId xmlns:p14="http://schemas.microsoft.com/office/powerpoint/2010/main" val="12844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33832"/>
            <a:ext cx="8856984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John Piper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1635446"/>
            <a:ext cx="3682752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Anunciar o evangelho é obrigação. Devemos abraçar o paradoxo de que Deus é soberano e o homem tem a sua responsabilidade.</a:t>
            </a:r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35446"/>
            <a:ext cx="3627495" cy="452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Teologia Reformada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A revista Time, em março de 2009, apontou para o Calvinismo como uma das forças que estão moldando os jovens nos EUA.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86" y="1412776"/>
            <a:ext cx="381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6626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3600" dirty="0"/>
          </a:p>
        </p:txBody>
      </p:sp>
      <p:sp>
        <p:nvSpPr>
          <p:cNvPr id="3" name="Rectangle 2"/>
          <p:cNvSpPr/>
          <p:nvPr/>
        </p:nvSpPr>
        <p:spPr>
          <a:xfrm>
            <a:off x="323528" y="1868133"/>
            <a:ext cx="420919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54519" y="55367"/>
            <a:ext cx="2704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RESUMO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467" y="2780928"/>
            <a:ext cx="82089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A igreja e organizações missionárias precisam urgentemente se adaptar a este novo mundo tecnológico.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034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600" dirty="0" smtClean="0"/>
              <a:t>E </a:t>
            </a:r>
            <a:r>
              <a:rPr lang="pt-BR" sz="3600" dirty="0"/>
              <a:t>este evangelho do Reino será pregado em todo o mundo como testemunho a todas as nações, e então virá o </a:t>
            </a:r>
            <a:r>
              <a:rPr lang="pt-BR" sz="3600" dirty="0" smtClean="0"/>
              <a:t>fim.</a:t>
            </a:r>
            <a:endParaRPr lang="pt-BR" sz="3600" dirty="0"/>
          </a:p>
        </p:txBody>
      </p:sp>
      <p:sp>
        <p:nvSpPr>
          <p:cNvPr id="3" name="Rectangle 2"/>
          <p:cNvSpPr/>
          <p:nvPr/>
        </p:nvSpPr>
        <p:spPr>
          <a:xfrm>
            <a:off x="323528" y="1868133"/>
            <a:ext cx="420919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50253" y="32714"/>
            <a:ext cx="7764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ELE PROMETEU – </a:t>
            </a:r>
            <a:r>
              <a:rPr lang="pt-BR" sz="5400" dirty="0" err="1" smtClean="0">
                <a:solidFill>
                  <a:schemeClr val="bg1"/>
                </a:solidFill>
              </a:rPr>
              <a:t>Mt</a:t>
            </a:r>
            <a:r>
              <a:rPr lang="pt-BR" sz="5400" dirty="0" smtClean="0">
                <a:solidFill>
                  <a:schemeClr val="bg1"/>
                </a:solidFill>
              </a:rPr>
              <a:t> 24.14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33832"/>
            <a:ext cx="8928992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igreja evangélica em crise?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8843" y="1994821"/>
            <a:ext cx="8219256" cy="161277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Em 2023, no Brasil, os sem igrejas, ateus e agnósticos serão em maior número que os evangélicos.</a:t>
            </a:r>
            <a:endParaRPr lang="pt-BR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581733" y="3573016"/>
            <a:ext cx="8219256" cy="1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457433" y="4077072"/>
            <a:ext cx="8343556" cy="1612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1900 – 34,5% de cristãos – 12,3% muçulmanos.</a:t>
            </a:r>
          </a:p>
          <a:p>
            <a:r>
              <a:rPr lang="pt-BR" dirty="0" smtClean="0"/>
              <a:t>2000 – 33% de cristãos – 22% muçulmanos.</a:t>
            </a:r>
          </a:p>
          <a:p>
            <a:r>
              <a:rPr lang="pt-BR" dirty="0"/>
              <a:t>2010 – 29% de cristãos – 23% muçulmanos.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Que crise é esta?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3671" y="2420888"/>
            <a:ext cx="8229600" cy="22608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dirty="0" smtClean="0"/>
              <a:t>PRECISAMOS REVER NOSSOS MÉTODOS EVANGELÍSTICOS?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4506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29" y="-84333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-25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Pressupostos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096" y="2201450"/>
            <a:ext cx="8229600" cy="29089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/>
              <a:t>E este evangelho do reino será pregado em todo o mundo, em testemunho a todas as nações, e então virá o </a:t>
            </a:r>
            <a:r>
              <a:rPr lang="pt-BR" sz="4400" dirty="0" smtClean="0"/>
              <a:t>fim.</a:t>
            </a:r>
            <a:r>
              <a:rPr lang="pt-BR" dirty="0" smtClean="0"/>
              <a:t> </a:t>
            </a:r>
            <a:r>
              <a:rPr lang="pt-BR" u="sng" dirty="0" smtClean="0"/>
              <a:t>Mateus 4.14</a:t>
            </a:r>
            <a:endParaRPr lang="pt-BR" u="sng" dirty="0"/>
          </a:p>
        </p:txBody>
      </p:sp>
      <p:sp>
        <p:nvSpPr>
          <p:cNvPr id="4" name="AutoShape 2" descr="data:image/jpeg;base64,/9j/4AAQSkZJRgABAQAAAQABAAD/2wCEAAkGBhQSEBQUEhMVFRUWFxcaGBgXFxgcGBgbFRcVFxgXFhcaHSYeGB4jGhQVHy8gJCcpLCwsHB4xNTAqNSYrLCkBCQoKDgwOGg8PGiwkHyUsLCwsLyksLCwuLywpLCwsLC8sLCwsLCwsLCwsLCwsLCksLCw0LCwpLCwsKSkpLCwsLP/AABEIAMsA+AMBIgACEQEDEQH/xAAcAAEAAgIDAQAAAAAAAAAAAAAABgcFCAEDBAL/xABNEAACAQMABwUEBgYGBwgDAAABAgMABBEFBgcSITFBIlFhcYETMkKRFFJicoKhIzOSorHBJFNjssLRQ1SDk8PT8TQ1c3Sz0uHwFRdE/8QAGgEBAAMBAQEAAAAAAAAAAAAAAAIDBAEFBv/EADERAAICAAUCAgkDBQAAAAAAAAABAgMEERIhMRNBIlEyYXGBkaGx0fAUQsEFIzPh8f/aAAwDAQACEQMRAD8AvGlKVwClKUApSlAKUpQClKUApSlAKUpQClKUApUc1r17trAYkYtKRlYk4uR0J6IPE+maqLWDade3RIV/o8Z4bkR44+1LjeP4d3yqEppGirDzs34RdOmdbLS1/wC0XEaH6ucufJFyx+VRO922Wa/qo55fEKEH75B/KqVOBk9/Env8Sa7rW2eX9VG8n/hoz/3QaqdrfBujg4Lncs2Xbq2ezZDH2p8fkIz/ABrhdur9bFfS4P8AyqgKas3Z4i0uf9zIP4rXnuNFTxjMlvOg73ikUfMrio65E/09Pl839y2rPbdat+tgnj8QEcfk2fyqU6H15srkgRXKFj8DZR/2HwTWuCuDyIPlXLKDzGa6rWQlg63xsbWZpWuegdfLy0IEcxZP6uXLp093PaXl0IHhVpar7Wba5ISf+jynhhjmNj9mThjybHrVsbEzHZhZw3W6J1SuAa5qwyilKUApSlAKUpQClKUApSlAKUpQClKUApSlAKUoaA4NVptA2pexL21mQZRlXl5rGeqoOTv0J5Ke85A52pbQDCDaWz4lP6115xqRncB6Ow9QO4kVV+r2rs15MIbdcnmzH3I1+s56eA5np4Uzm88kb8Ph1l1LODxEvJJ8ckkjfaZ3Y/NmNT7VzY5PMA90/wBHU/AuGlPmfdT970qxdUNRILBOwN+YjtysBvHwX6i+A9c1I3kCgkkADmTyHmaRr8ztuMfFfxI5obZ1Y22ClursPjl7behbIX0AqRogAwBgdw5VENL7V7CAlRKZmHSFSw8t/gn51GbrboP9FZkj+0lCn5KrfxqeqMSjpXWbtP3/AOy164xVRJt1k62SY8Jz/wAusvo/bbatwmhmi8QA6/une/KnUiceFtXYmWldVrW5H6e3jfxKjeHkw4j0NQPT+xNCC1lKUP8AVy5ZD4B/eXzO9U90NrNbXa5t5kk7wD2h95Dhl9RWTzXXGMiMbbK3ln8TWPTOgp7ST2dxE0Z6HmreKOODeXPvArwEVtDpLRcVxG0U0ayI3NWGR5juPiKpXXvZk9lmaDekt+ZB4vEPtfWT7XMde+qJV5cHo04pT2ezPJqdtFnsSEOZbf8AqyeKj+yY8vunh5c6u/QenobuESwPvKeY5MpxndYdDxrWMGsvqzrLNYziWE+Dofddfqt+eDzHzB5Gbj7CV2Hjbutn+c/c2WpWM1d1givIFmiPA8Cp95GHNW8R8iMEcDWTrUnmePKLi8mKUpQ4KUpQClKUApSlAKUpQClKUApSlAKj2vWtQsLNpRgyN2IlPIuQcE+CgFj4DxqQ1r/tQ1jN1fuobMNvmNOPDeH61/2hu+SDvqE5ZI0YerqT34RgNG6OmvLlY0zJNKxJZvE5eRz0AySfQDmK2G1W1YisbcRRDJ5u596RurN/IdBwqObJ9Ufo1t7eRcTXABOeaR80TwJzvHxIHSvbtC15Gj4QqYa4kB9mp5KBzkfwGeA6n1IjBaVqZffZK2fTgd2ue0CDR67p/STsMpEp446M7Y7C+J4njgHFUprHrbc3zE3Eh3M5ES8I1/D8Xm2T3YrFXV0zu0kjl3YlmZjxJ7z/APeAqY6pbLbi8AklJt4TxBI/SOO9UPujxb5Gq3JzexphXXRHN8+f2IUeFcRtve72vu8f4VsPoXZxY22CsCu4+OXttnvG9wX0AqSRxBRhQAO4DAqSqfcqljY9kaqO+6cN2T48PyNc1tTNbqwwyqw7iAR8jUW03svsbgE+xELnPbh7ByepUdlvUGuOp9jscbF+ksigY2KsGUlWXkykhh4hhxFWJqltfliIjvcyx8vagfpE+8B+sHl2vOsPrZszubIGRf08A5uowyD+0Tu+0OHfioiDUM3FmhqF0fNG0tjfJNGskTq6MMqynIIrvZcjjyrXbUrXWXR8vDLwMf0kXnzdO5wPnyPQjYHR+kEniSWJgyOoZWHUH+HlWiE9R5d1DqfqKa2mbPvojG5tl/o7HtoP9CxPT7BP7J4csYgNbT3VqsiMjqGRwVZTxBBGCCPKtdNctWGsLtoeJjPaiY9UJ5E9Sp4H0PWqrIZbo3YW/WtMuTv1G1uawuQxJML4Eq96/XA+svPxGR1GNhYJg6hlIKsAQRyIIyCK1Xq3tjOtG/G1m57UeXiz1QntKPusfkw7qVSyeRzGVao61yvoWdSlK0HlClKUApSlAKUpQClKUApSlAKUpQGF1x039EsZ5/iVMJ4u5CJ+8wqidRNX/pl9FEw3kHblz1VOJB795ioPmasXbhpHdtreAf6WQufuxAf4pEPpXTsO0TiK4uDzdhGv3YxvNjzZ8fhFUy8U8j0an06HPu/+fcsbSekUt4ZJpDupGpZj4KOnj0xWtenNNSXdxJcS+854DPBFHuoPAD5nJ61aG23Te7FDaqf1h9o/3YyN0Hzcg/gqDbP9V/p16qOMwxjfl8QD2U/E3DyDVyx5vSiWGiq4OyX4iW7MNnQcJeXa5HOGJhw8JXHXvVfU9MWvJKFUsxCgDJJOAAOpPSuu5uUhjZ3IREUlieAVVGSfLAqg9ede5NISFRlLZT2I+W/jk8neeoXkPOptqCKFGeJnm+Cw9O7ZbWElYFa5YdVO7Hn754nzUEVGn243JPZtYQPF3J+eBVe2tu8jhI0Z3PJUUs3ngdPGs8mzzSJGRZyY8WiB+RfNVa5Pg1qimHPzZMdH7czkC4tOH1opMkfhcD+9U/1e1wtb1c28oLAZKN2ZF80PHHiOFa76S0VNbsFuIZIieW+pAPk3un0NeeC5aN1dGKOpyrKcMp7wa6rGuTk8LXJZx2NqSKqPaXs2EYa7tFwoyZolHAdTJGOnivqOuc/s32ifTB7C4wtwoyCOAlUYywHRh1X1HUCeEZq1pTRhi50T/NzVMGrB2Sa4ewn+iyN+imPYyeCSnoO4P/ex3msZtI1T+g3ZMYxBNlo+HBD8cfoTkeBx0qJnwJBHIjmCOIIPQg8az7xZ6rUbYepm1dQ7anq19KsWdRmWDMid5AHbT1UZ8wKyeo+n/pljDMcb+N2TH107LehIz5Gs8wrT6SPGTdU/WjVINWS1d00bS6huBnEbgsO9DlXHj2Wb1xXbrVof6Le3EAGFRyU+4+HTHgA276ViStZeD3NpL1M2rjkDAEHIIBB7weRriotst0r7fRVuSctGDE3+yJVT6qFPrStaeaPBlHTJollVZpnbWVldLe2DKrFd6VyCSpIJCKDgcOpz4CrTNVrrzsq9sz3FnhZGO88RwEcnmyH4GPM54E92SajPVl4S/DdLVlYYX/8Adtz/AKtB+09cpt3lHvWcbeUrD+KGq70javE5jlRo3B4q4IP58x4jh414zVCnLuz0Z01dor5/csl9u9z0tYR5u5/kK5Tbvc9bWE+Ujj+RqtDSpa2VdGvyLfsdvMZ/XWki+Mbq4/e3DUp0TtS0dcEAXAjY/DMDHz6At2T6E1rvihFdVjIPDQfGxtkkgYZBBB5EcQfWvqtX9X9ZrixfetpSg6oeMbfeTl6jB8auTQm2CzkhVrh/Yy/Gm6xAI6qwGCDzHWrFNMzTw8o8bk8pUag2j6Pc4W7jJ7u1n5YrvOvVl/rKfJv8q7rj5kFRa+Iv4MrLbbdZvoU+pBn/AHjt/wAsVYGy+z9nom2+2rSH/aMz/wAxVYbTZ1utIe1gZXT2Ma728BxVpCRhiD8Qqw9W9drKCzt4WnAaOGNWGGOCqgEZAweNUxlHW3mbrabOjGKi/gVltP0kZdKz90e5EPwqGP7ztVh7GdEiOwMxHankY567sZKIPLIdvxVVGnUaW6uJQUIklkYHeXiC5K8CeHDFWzqxrxYW1lbwtcANHEisN1z2gO1yXjxzXISWrNssxFViqUEn2MPtr1kIEVmh94e0lx1UHEanwLAt+Ed9V/qpqzJf3Kwp2R70j4yETv8AMngB3+ANejXO++lX886OpRmAQk47CqqjgeI4gn1qW7NtZ7GwtnE0uJ5HJfCM2FXsou8BjGMtjPNjXNSlLdnVXOqrwrf+WWVoDVyCyiEcCBR8Tc3c97tzJrJ1W+tW1uIQ4sHVpWOC0isAg+sFYdpug6dT3GspNb7z2m+b2ct3iU4/YHY/KreolsjGsNZLxT29psdeWSSoY5UV0YYKsAQfQ1Se0XZ59BPtoMm2Y4IJyYmPIEniVPIE8QeHUVK9m20d7lxbXRBlwTHIAB7Td4srAcN4DjkcwDwGOM+0no5LiGSGQZSRSreRGOHcetdeU0RjKVE8nwayWl28UiSRtuujBlYdCD/DoR1BIrZLVjTy3lpFOvDfXtLnO644OufBgRWt17ZtDLJE/vRuyHxKMVz64z61aWw3SZKXNuT7rJKv4xuMB6xg+tV1vJ5GnFQ1Q1eRKNp2hPpOjZcDLwj2qd+YwSwHmm8PWqABzW1cibwIPIjB9a1ZvLf2Uskf9XI6fsOV/lXbVvmcwc84uPkWZsN0rh7m3J5hZV8xhH/L2dW7Wv8Asou9zSsP20lT5rv/APDq/g1TrexnxccrM/MpjbbY7l5DKB+tiKnzibh+Un5VXmat3bpF+gtX7pmX9qNj/gqoKpmvEb8PLOpFt7B7wGG7i6rKj+kibo/OI0rGbCG/pV4O+OE/JpP86VfDg8vEf5GXNXXPOqKWdgqqMksQAAOpJ5Cuw1r7tf1kuZbuSCYPFbxthEIISXGD7Vm5SZ5gch55qTeRCEdTONretVve3UX0ZzIsSOrNjCMWZSPZk8W5HJ5csZqFCXwrzRzLn3h867QaqfJsrzS2Oz23hT2/hXxiuK5kieuXmdon8K5+k+A+VdGRkDmTyA5nPIAczUp0Hszv7rdKwGNGz25juAAcD2cF/Ls8fLjTJB2SXLI6brwFWHqvsjnu7dJ5JVgD8VQx7zbueyx7Qxkccc+VTLVLY5bWpWSc/SZQQRvDEakfVjyckHq2fSrAxU1BdyiWJl+1lW22w1Q2XuyR9mMKfnvGvaNiVv1nmP7NWNSu6I+RD9Tb5mvW0DVuPR1ykSBnRow4Z2OSd5gw7OBgYX51NtWtlVjc2kE7iXeljRmCysFywyQPDNYvbvZn29rJjgUkTPiGVgPkTU12VXgk0TbgHJjDRnwKMRj5YqCitTRpstn0VJMorTVssVxPEqjEcsiDOc4VmC5yeeAKuPV7Zno6a1glNvvGSJHJ9pJgllBPDe4cTVY7RrIxaVugQcM4cZ6iRFYkeG9vD0q4NlWkvbaKg6GINEf9kSqn1XdPrXIJZtMliJS6akn+Mo3WC0WK7uI1UBUmkVRjkoY7o48eWKuLUjUuxm0dayvaQO7xKWZkBJbHEnxzVf7VdDNDpORgp3bgLIviQAjgeRUH8VZDV7XC6gs0sYULTFn3NztOFY727jkmCTxPIY5c6imovcudc7q04PLzfBiNpWhUh0hKsMSRxLHGQEUKoyvHAHXINQu3BZ+HWrV0rssnazknubkLOO1uHjGFxxVn5lyfi5fxqEWWinVCsMbyykZO4jMRnlyHAeJqLbj7WWV1xsycX4Y8vzfqPnV1mjv7XdPETwjI+06qf3Sa2ZCVUmzLZvMtwl1dx+zEeTHG3vl+W+wHBQATgcye7HG3XcAEnkBk+lXVppbnnYucZSSia4a//wDet5j+t/wJmpHsSJ+nzd30c5/3keP4moRpW+9vcTS5z7SWRx5MxK/u4qydhujuN1P07EQ8xl2/vJVcd5Gu3w1NPyLYzWsusv8A267x/rM//qvWzDMACTyHE+lauXt17WWWT+skkf8Abdm/nU7exRg/3e4zuzn/AL2tPvv/AOlJWxQqgtktrv6VjP8AVxyv5cAn/Eq+67XwQxj8S9n3K525t/Q7f/zH/ClqmatjbpdDdtI+paR/RVVP8dVPVc/SNWH/AMS/O5ZewiLNzet3Rwj9ppT/AIaVldhOj8W91MR+slCA+ES/+6RqVfDg86952MtCvl4weYB8xX1SpFJ1LaoOSKPQVjNMaoWd0c3FtFI3LeK4f0cYb86zFKHU2iEPsb0Yc/oHHlPNw/frvtdkujE//mD/AH3kb+LYqYUrmSJa5eZjdGat21v+ot4YuvYRQfPIGayVKV0i3mKUpQ4KUpQEG2v6F9vo4yD3rdvafhwVf9059Kj2w/TnGe0YjpLGOp+GQemEPqatS8tRJG6NydWU+TAg8PWtc7J30VpQb2SbeXdbHN0IwfPejYNjvxVU/DLM3Uf3K3X37fn5yTvbfoHKw3ag9k+zk7sHihP4uH4qweyvW82ZnjkDNCw31wBhZBwOSeQZcfs+PGTa+6+QSxG1iT2/tcDgCSTkMBGvMnhz6eNVfpZpIpDC8Yj3CMxEcAcBsSY97II69aqlLxZxNtNP9rTd8O+X8E20hpC90uzvbxn2UQYhuAHAcUhz77nGM/w5VCNEaektp45oThkOcHOHzwKyd+QSPDpir31B1oivLRTGqxtGAkkS4AQgcN0fVI4g+nMGq0180ZbLpBzb5JJ/SKOKe1J47nXPeOWT51yaUVqzJUTlfN06ckvgl6z3af1um0k8UEaezViuEJ5uebOw+Fenz58BZWq2rEdlDuL2nOC79WP8h3Ctc9KSnfZGBUqe0rAhgR3g8RXbYa3XsY3Y7udVHT2hP97Ndr28UuTmLipJU1bRXz9bNnLi4VFLOwVQMksQAPMmqj2ibUVmja2s2JRuEko4bwOconXB+t3cu+q4vNMz3BzPPLLjlvuSOH2eWfHFddvbtI6pGrO7HCqoyxPgBU5Tb2M1OHjHxPc4hiLMqIMszBVHeWIAHzIrZLVDVxbKzjgHEgZc/WduLHyzwHgBUT2c7MvorLc3WDNjsRjiIs8yTyZ8cOHAccZ51Ykj4BJOB1J7qlXHLdlOJuUvBEie0zTn0bR0uDh5R7JO/MgIJHku8fStfgMVK9o+t3066/RnMEOVj7mPxS+vIeAz1qMQW7SOqIu87sFUDqWOAPnVc5Zs10V6IZPktPYfors3FyRzKxJ+HtOR6so/DVqVi9WNBrZ2kMC8dxe0frMeLt6sSa9ektILBDJNIcJGrM3kozV8VkjzbZdSbaKT2v6U9rpIoDwgjVPxN+kb8mT5VCWbAz3V331800skr+/I7O3gWOcemcelZHVHQH029hgIyjHek8I04vnz4J+Ks/LPVWVcPYi8dmuhjbaMt0YYdlMjjqGlJcg+QYL6UqTKMUrUeLJ5vM5pSlDgpSlAKUpQClKUApSlAKVwah+tu0WK1BWMiSXl9lTyxw4s2fhHqRUZSUVmy2qqdstMESHTGnIrZN6Vsdyj3m8h/M8B31SutemPps0t3FBhI1VHmALKvaITJ5M+Wx4cM9DUn0TqRc6Rf6RpFnjibBEWSJXHT2nL2a/ZHHj8NWMuhoRAbcRIISpX2YUBd0jBGKrcXZzsjbGyvCvweKXd9l7PuVZsb0hbmaVHQC5PaSRjlnQAbyAngCDxwMZB8DWc2pajG6j+kQLmeNcMo5yoOOB9peJHfkjuxWes2gJtF3oVWYbp34Je9QeHHqy53WHXPc1WTBtYjksfaKALr3TH0VsfrM9U6jx4d9RTSi1Im67J2qdW+f58CrtWr2aCQywyNH2SpI+IHoQe48fA1YOzDR1vJM8jyI00fuRH3lzzkIPvE5xkZxx6msDZapXd5BNPEAxBO7vYBlYnLlfhyOPPAJ4cMVCWDxScd+OWM/aWRD+RU1TDPNSfuPQvlFQdNb3/AHNfT2GxusWq1rdofpEKuQODcnHk4ww+dV9bbHreQtuzzoByHYYfmufzrEaH2wXUS7lwq3C4973JfUgbreoHnUh0DtZsuPtPbRkjkY94fNCa05xZ4+i2vZHzoTYzbEsZJp3AOMAooPmQufkanug9VrazGLeFEJGC2Mu2PrOcsfnURsNquj0Lkyuck4Ahl/mteTSm3CMAi2t5HPRpSqL54Usx8uFdTiiLjdPbfL4FmTXARSzMFVRksTgADmSTyqmtom0z6SGtrQkQHhJJyMveqjoneebeXOK6w64XV8f6RJlM5EaDdjHju57R8WJrCk1XKeeyNNOGUHnLdirW2RakkYvp15g+wU9x4GU+Y4L4EnqK8OoOyxpSs96pWLmkJ96TuMg+Ffs8z1wOBuJVwMCpQh3ZDEXpLTH3nNVVtm1q4LZRnnh5sdAOMcfqe0fJe+pnrvrkmj7feOGmfIij+sfrHuVcjJ8hzIrXu5uXkdpJGLO5LMx5knmf/jpXbJdiGFqzet+46s1d2x/VM29sbmQYluACAeaRD3B5t7581HSoDs21L+nXG/Iv9GhI9pnlI2MiIfkW8MD4qv8AArlce5LF2/sXvOaUpVx54pSlAKUpQClKUApSuKA5rzaQ0lHAheVgq+PMnuUc2PgKwWs2vMNorAMrOOfHsocfERzP2Rx8hxqEWGh7zTD+1kdobY8pCO26n4YU5Ih7/L3udVyn2juzZVhttdr0x+b9h6tNa73F9KbWwjJzzwcYU8N6aQcEX7I545n3akOqOziK1KzTET3IHvEdiPhyiXp948fLlUh0JoCG0iEVvGEXr1Zj9Z2PFj4msjSMN85bsW4nOPTrWmP19opXXNOqKWZgqgZJYgADvJPKoVpLbJo+Jt1XkmOeJhTeX0ckK34Sam3kZVFy4R69p1tbPYsLngc/oSuN/wBpg43M8+Gc9MZzVNELFHk8hwxni7HoD+ZPQelSi6u59LXigDdzkIvSKPmSx7zgEnvwOgqwb7Zxay2a2zLjcyVlGPaBz7z58cDI5YwOgrI07pZ9l8z3lKOArUJenLn1I8moWvNvdxJCoEEqKB7HpgcMxH4x+Y699ZPWbUu2vl/Tp2wMLInCRfxdR4HIqjtZtULnR0o9qDu736OdMhT3EMOMb+BOe4nnUo1X2xTQgJeKZ05e0XAlH3hwV/PgfOrlLtI8+dLz11M82sOx25hBa3dJ07j2JPkey3zHlUJl0LcRk+0t5lx1MbY/aAwfnWwlprda3cf6CZGPVCd1x5o2G/Ku/RHX1/hXdK7EOvNPxr+DWhGAbB593WvdbaPlkOI4ZX+5G7fwFbG2EY9o2QOfd4VlhXOnn3JfqstsihND7KL6cgui26dTKQW9I1yT6kVZmq2zK1syHIM0w/0kgGFP2E5L58T41L6x2mNY7a1XeuJkj7gT2j4Ko7THyFSUEiqV9lmy+RkajeuOvUGj07R35iOxEDxP2nPwL4/LNQbWjbMzgpYoUHL20gG95xx9PNv2arWedndndmd2OWZiSxPeSedclZ5FlWFb3n8D06Z01LdzNNO287eiqByRB8Kj/rmvTqxqxNfziGHh1eQjsxr9Y9554XqfAEj16o6kT6Qf9GCkIPbmI7IxzCD428BwHWr61b1ahsYBDAuBzZjxd26s56n8hyGBUIw1cmi69VrJcnboLQsdpbpBCMIg9WPVmPUk8SayFKVoPKbbebFKUocFKUoBSleLSumYbZN+eVY16bx5+Cjmx8BQ6k28ke2uCaqrWDbgq5WzhLHpJLwXzEY4n1K+VVzprXG8uyfb3D7v1EJRPLdXAPrmq3YuxpjhZP0tjYHSmutlbkia6hVh8O+C/wCwuW/KoRrBtNM+IbJZGMmQqqCJX5jJ6xrjj0bGMlap63i+qAAOuOH/AM1eOx7Vz2Nq1w47dwQVJ972a+6c9zElvLdqDk5vSaY1woj1Gs/LPzONV9mXaWfSBEsg4pCP1UfUZHxsPl5njVhBcVzSrYxUVkjDbbO16pMVHtcNdoNHRB5iWdv1cS4337yM8lHVjw8yQD0a9a9RaOgycPO36uLPEn6zdQg6n0HE1rvpTSktzM007l5H5k/kqj4VHQCkpZHa69W74MnrXrtc6QfM74jz2YVJEa92R8bfab0A5V5tF2YA9o/Ie6P5/wCVefR1jvnJ90c/HwrJSSbxz8I90fzrJZPPY93CUKKVkvcv5Jtsp0sy6Q9mfdmjYY7inaXj5B81c1UlsptS+klbHCOORs9xO6g/vmrtq6j0Tzv6ll1vdudN3ZpKjJIiujDDKwBBB6EGqw1o2KhiXsHCf2MhO5+CTiV68DnzFWrSrnFPkw12yrfhZq3p3V+4tGxcQvHg8GIyngVkHZ/PNduitcb2AYiupQO4kOPlIGrZySMMCGAIPMEZB8xUY0lsw0dNkm1RCeOYsxnJ6ncIB9RVfTy4NSxSk/Eio7XaxfqfehPi0X/tYV65NsGkSPegHlEf5uamNxsKtSSY7i4TuBMbAfNMn515jsIj/wBclx/4aZrjUyaso7/QgN/r7fzZD3cgB6JuoPmgB/OsA5ySxJLHmxOSfMniaue12G2oILz3DjqMxqD6hMj51INGbMtHwHK2yuR1lJkI8g5IHLoK505Pkl+pqj6PyRRGhtAXF227bQvJ9oDsD70h7I8s5qztV9iyLh75/aNz9ihPsx4O/vP5DA6cas+KIKAFAUDkAAAPQV91NVpcmezFSltHY6re2WNFRFVEUAKqgBVA5AAcAK7aUqwyClKUApSlAK89/pCOGMySusaLzZjgCsLrhrnFYRZbtytn2cYOC2OrH4VHU/LJqidZtbZ7yXfmfeI91RkRx/cXOM/aOT49KrlPLZGunDOa1S2X19hPtats54pZLgf1sg4nxSM8vNv2aq/SOlJZ3LyyM7H4mJJ8s9B4DAry5zXw0ndzqrd8m1aa1lFZfU5JxXZBAX58F/jX3b2WeLfKpHqtqvLfTiKLKqMGSTHBF+XFj0H8hUW+yLY17a7Nke7UDUw3043hi3iI9ofrdREPE9e4eJFX5GgAAAAAGAByAHICvJofQ8VrCsMK7qKOHeT1Zj1JPEmvbWiENKPLxF/VltwuDjNQfXzaSlmGihw8+OJ+GLPIt9ZuoT54yM/O0fX36IPo8B/TuuS3SJT1x1c9B05noDSGkJDjiSSxJJJySeZJJ4kk8c1Cdm+lGjD4Xw9WzjsvP/R0X9/JPK0srs7seLMck93p4DhXza2pkbdHqe4V1xRFiAOZrMiMRruL7x9491VTlp2Rtop6j1S4X5kcvjG4vurz8T3f50r5Vccq7rS0eWRIoxl5GCqPFu/wHM+ANUHp592Wjsa0TuxTXBH6xgifdjzvEebsR+EVZFeHQmiltreOFPdjUDPUnqx8Scn1r3V6EI6YpHyuIt6tjmKUpUigUpSgFKUoBSlKAUpSgFKUoBSlKAUpSgKc2kak3017NNDEZkk3NzddcqFjRSpViMdoOeGRxz1qutK6DntSBcwvCWBK74HEDgcEEg8xW09UVtd1gN1f/Rl4R2vP7UjhSx8lBC+e94VTKKWbPQqvnY1DLhZFejLHAr321mF4nia7Y4wo4f8AWp1qhsvlucSXIaGD6vKWTyB/Vr4nj3AcDVObltE9BQhStdj3/ODCap6oy38u6nZjX9ZKRwX7K/Wcjp05npm9NBaBitIVihXCjmfiY9WY9Sa9GjtHRwRrHCioi8lUYA/zPj1r01ohWonlYnFSueXCFdF9OUidwCxVWYKOZKgnA88V30qwyI1huL5pnaWRt55CWZs8yefoOQHQACuo2bSoSiO4XiSiswUDmWKggAdc1sjJq3as/tGtoC/1jEm988Zr3LAoGAoA7gBj5VmVLz5PXn/UIuOSj8zWG1jESnkXPKvtFx4nqe+vnWHSKf8A5C59koWETOqIvIKh3OyOgJUtjxrvtbd5RmKOSQZxlI3YZ7uyDx5cKqnFpnoYe6M45eR11aWyfVAqPpsw4sMQA9FPOXzYHA8M/Wrwam7LXdxLfLuRjiISe05/tccFX7OcnrgZBtpVwMDgBVtVfdmHG4xZdOD9r/g5pSlaTxhSlKAUpSgFKUoBSlKAUpSgFKUoBSlKAUpSgFR3Sez+xnMjPboJJDlpF7Mme/fHEePf1qRUo1mSjJxeaZH9Cah2do29FCC45O5LsPuls7vpipBSlcSS4Epym85PMUpSukRSlKAV59IT7kUj/VRm4fZUn+Veivl1yMHiDQGq+qmrc2kJ0hi95gGkkOSEU+87nqc5wPiPqRszoDQUVnbxwQrhEGPFjzZ272JySa50PoC3tFKW0McKk5IRQMnvPfWQriWROc9QpSldI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29" y="-84334"/>
            <a:ext cx="9171058" cy="18571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0" y="1215990"/>
            <a:ext cx="9189270" cy="51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383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Razões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considerarmos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 Internet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evangelização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0285" y="1556792"/>
            <a:ext cx="8343430" cy="507831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18160" y="231018"/>
            <a:ext cx="723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1 - O CRESCIMENTO DA INTERNET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489249"/>
              </p:ext>
            </p:extLst>
          </p:nvPr>
        </p:nvGraphicFramePr>
        <p:xfrm>
          <a:off x="0" y="1052736"/>
          <a:ext cx="9144000" cy="537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868"/>
                <a:gridCol w="1800381"/>
                <a:gridCol w="2592271"/>
                <a:gridCol w="3254480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População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Acesso à internet em 2014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Acesso (2020)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30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Mundo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7 bilhões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2,8 bilhões (40%)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74%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64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Brasil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198 milhões</a:t>
                      </a:r>
                      <a:endParaRPr lang="pt-BR" sz="2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102 milhões (51,6%)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95%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  <a:tr h="1351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Iraque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</a:t>
                      </a:r>
                      <a:r>
                        <a:rPr lang="pt-BR" sz="1600" dirty="0">
                          <a:effectLst/>
                        </a:rPr>
                        <a:t>2012)</a:t>
                      </a:r>
                      <a:endParaRPr lang="pt-BR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32 milhões</a:t>
                      </a:r>
                      <a:endParaRPr lang="pt-BR" sz="2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2,2 milhão (7,1%)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Cerca de 60%</a:t>
                      </a:r>
                      <a:endParaRPr lang="pt-BR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7" marR="658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1- </a:t>
            </a:r>
            <a:r>
              <a:rPr lang="en-US" dirty="0" err="1" smtClean="0">
                <a:solidFill>
                  <a:schemeClr val="bg1"/>
                </a:solidFill>
              </a:rPr>
              <a:t>Crescimento</a:t>
            </a:r>
            <a:r>
              <a:rPr lang="en-US" dirty="0" smtClean="0">
                <a:solidFill>
                  <a:schemeClr val="bg1"/>
                </a:solidFill>
              </a:rPr>
              <a:t> da internet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 Google </a:t>
            </a:r>
            <a:r>
              <a:rPr lang="en-US" dirty="0" err="1" smtClean="0"/>
              <a:t>investe</a:t>
            </a:r>
            <a:r>
              <a:rPr lang="en-US" dirty="0" smtClean="0"/>
              <a:t> para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1 </a:t>
            </a:r>
            <a:r>
              <a:rPr lang="en-US" dirty="0" err="1" smtClean="0"/>
              <a:t>bilhão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tenham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2015.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3149353"/>
            <a:ext cx="8229600" cy="1396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848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Facebook, Nokia, </a:t>
            </a:r>
            <a:r>
              <a:rPr lang="en-US" dirty="0" err="1" smtClean="0"/>
              <a:t>Sansung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levar</a:t>
            </a:r>
            <a:r>
              <a:rPr lang="en-US" dirty="0" smtClean="0"/>
              <a:t> para </a:t>
            </a:r>
            <a:r>
              <a:rPr lang="en-US" dirty="0" err="1" smtClean="0"/>
              <a:t>mais</a:t>
            </a:r>
            <a:r>
              <a:rPr lang="en-US" dirty="0" smtClean="0"/>
              <a:t> de 5 </a:t>
            </a:r>
            <a:r>
              <a:rPr lang="en-US" dirty="0" err="1" smtClean="0"/>
              <a:t>bilhões</a:t>
            </a:r>
            <a:r>
              <a:rPr lang="en-US" dirty="0" smtClean="0"/>
              <a:t> de 5 a 10 </a:t>
            </a:r>
            <a:r>
              <a:rPr lang="en-US" dirty="0" err="1" smtClean="0"/>
              <a:t>anos</a:t>
            </a:r>
            <a:r>
              <a:rPr lang="en-US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3556</TotalTime>
  <Words>1065</Words>
  <Application>Microsoft Office PowerPoint</Application>
  <PresentationFormat>Apresentação na tela (4:3)</PresentationFormat>
  <Paragraphs>134</Paragraphs>
  <Slides>31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Myriad Arabic</vt:lpstr>
      <vt:lpstr>Open Sans</vt:lpstr>
      <vt:lpstr>Times New Roman</vt:lpstr>
      <vt:lpstr>Tema do Office</vt:lpstr>
      <vt:lpstr>Apresentação do PowerPoint</vt:lpstr>
      <vt:lpstr>Apresentação do PowerPoint</vt:lpstr>
      <vt:lpstr>Teologia Reformada</vt:lpstr>
      <vt:lpstr>A igreja evangélica em crise?</vt:lpstr>
      <vt:lpstr>Que crise é esta?</vt:lpstr>
      <vt:lpstr>Pressupostos</vt:lpstr>
      <vt:lpstr>Razões para considerarmos a Internet como instrumento de evangelização.</vt:lpstr>
      <vt:lpstr>Apresentação do PowerPoint</vt:lpstr>
      <vt:lpstr>1- Crescimento da internet</vt:lpstr>
      <vt:lpstr>Apresentação do PowerPoint</vt:lpstr>
      <vt:lpstr>Apresentação do PowerPoint</vt:lpstr>
      <vt:lpstr>John Piper</vt:lpstr>
      <vt:lpstr>3 - Alinhamento com o III Congresso Lausanne</vt:lpstr>
      <vt:lpstr>Apresentação do PowerPoint</vt:lpstr>
      <vt:lpstr>Apresentação do PowerPoint</vt:lpstr>
      <vt:lpstr>Indígenas</vt:lpstr>
      <vt:lpstr>Ciganos</vt:lpstr>
      <vt:lpstr>Quilombolas</vt:lpstr>
      <vt:lpstr>Surdos</vt:lpstr>
      <vt:lpstr>Imigrantes</vt:lpstr>
      <vt:lpstr>Apresentação do PowerPoint</vt:lpstr>
      <vt:lpstr>5 - Diminuição de recursos financeiros a missões </vt:lpstr>
      <vt:lpstr>Organizações Missionárias estão se adaptando. </vt:lpstr>
      <vt:lpstr>6 - Islamização</vt:lpstr>
      <vt:lpstr>7 – Perseguição aos cristãos</vt:lpstr>
      <vt:lpstr>7 – Perseguição dos cristãos</vt:lpstr>
      <vt:lpstr>8 - O mundo está procurando por Jesus</vt:lpstr>
      <vt:lpstr>O mundo está procurando por Jesus</vt:lpstr>
      <vt:lpstr>John Piper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c017545</dc:creator>
  <cp:lastModifiedBy>Nabarrete</cp:lastModifiedBy>
  <cp:revision>270</cp:revision>
  <dcterms:created xsi:type="dcterms:W3CDTF">2012-12-11T13:56:48Z</dcterms:created>
  <dcterms:modified xsi:type="dcterms:W3CDTF">2015-07-16T04:38:01Z</dcterms:modified>
</cp:coreProperties>
</file>