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70" r:id="rId15"/>
    <p:sldId id="271" r:id="rId16"/>
    <p:sldId id="272" r:id="rId17"/>
    <p:sldId id="268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15138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E033A9A-DBDE-9047-8BD5-B4FFE659BF8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7"/>
            <p14:sldId id="266"/>
            <p14:sldId id="269"/>
            <p14:sldId id="270"/>
            <p14:sldId id="271"/>
            <p14:sldId id="272"/>
            <p14:sldId id="268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5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71" autoAdjust="0"/>
  </p:normalViewPr>
  <p:slideViewPr>
    <p:cSldViewPr snapToGrid="0" snapToObjects="1">
      <p:cViewPr>
        <p:scale>
          <a:sx n="77" d="100"/>
          <a:sy n="77" d="100"/>
        </p:scale>
        <p:origin x="-11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99C7F-6883-4FE4-BD37-DE4CA650F849}" type="datetimeFigureOut">
              <a:rPr lang="pt-BR" smtClean="0"/>
              <a:t>04/02/2013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4040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60800" y="9444040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665BD-B897-4FEB-B9E3-A5475EDC4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6081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7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1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3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8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5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C365-90BD-5747-A67A-AB136BBE80E4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105D-77BA-9D4A-82AC-32A12F5DFC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7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562"/>
            <a:ext cx="8229600" cy="956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384" y="1600200"/>
            <a:ext cx="76024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2C365-90BD-5747-A67A-AB136BBE80E4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F105D-77BA-9D4A-82AC-32A12F5DFC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865" y="0"/>
            <a:ext cx="8073793" cy="1731885"/>
          </a:xfrm>
        </p:spPr>
        <p:txBody>
          <a:bodyPr>
            <a:normAutofit/>
          </a:bodyPr>
          <a:lstStyle/>
          <a:p>
            <a:r>
              <a:rPr lang="pt-BR" b="1" dirty="0"/>
              <a:t>SOBERANIA, EVANGELIZAÇÃO E MISSÕES – </a:t>
            </a:r>
            <a:r>
              <a:rPr lang="pt-BR" dirty="0" smtClean="0"/>
              <a:t>ROMANOS </a:t>
            </a:r>
            <a:r>
              <a:rPr lang="pt-BR" dirty="0"/>
              <a:t>9 A 11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866" y="2007368"/>
            <a:ext cx="6400800" cy="1752600"/>
          </a:xfrm>
        </p:spPr>
        <p:txBody>
          <a:bodyPr/>
          <a:lstStyle/>
          <a:p>
            <a:pPr algn="l"/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sz="3600" b="1" dirty="0" smtClean="0">
                <a:solidFill>
                  <a:schemeClr val="tx1"/>
                </a:solidFill>
              </a:rPr>
              <a:t>Aula 1: A </a:t>
            </a:r>
            <a:r>
              <a:rPr lang="pt-BR" sz="3600" b="1" dirty="0">
                <a:solidFill>
                  <a:schemeClr val="tx1"/>
                </a:solidFill>
              </a:rPr>
              <a:t>Soberania e a Salvação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630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108561"/>
            <a:ext cx="8501449" cy="1769666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/>
              <a:t>O problema da Soberania e Responsabilidade </a:t>
            </a:r>
            <a:r>
              <a:rPr lang="pt-BR" b="1" dirty="0" smtClean="0"/>
              <a:t>Humana na evangelização e missões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4" y="2434281"/>
            <a:ext cx="7602415" cy="3691882"/>
          </a:xfrm>
        </p:spPr>
        <p:txBody>
          <a:bodyPr/>
          <a:lstStyle/>
          <a:p>
            <a:pPr lvl="0"/>
            <a:r>
              <a:rPr lang="pt-BR" dirty="0"/>
              <a:t>Fazemos da evangelização uma empreitada humana do começo ao </a:t>
            </a:r>
            <a:r>
              <a:rPr lang="pt-BR" dirty="0" smtClean="0"/>
              <a:t>fim</a:t>
            </a:r>
          </a:p>
          <a:p>
            <a:pPr lvl="0"/>
            <a:r>
              <a:rPr lang="pt-BR" dirty="0" smtClean="0"/>
              <a:t> </a:t>
            </a:r>
            <a:r>
              <a:rPr lang="pt-BR" dirty="0"/>
              <a:t>O</a:t>
            </a:r>
            <a:r>
              <a:rPr lang="pt-BR" dirty="0" smtClean="0"/>
              <a:t>u </a:t>
            </a:r>
            <a:r>
              <a:rPr lang="pt-BR" dirty="0"/>
              <a:t>não a fazemos de modo algum</a:t>
            </a:r>
            <a:r>
              <a:rPr lang="pt-BR" dirty="0" smtClean="0"/>
              <a:t>.</a:t>
            </a:r>
          </a:p>
          <a:p>
            <a:pPr lvl="0"/>
            <a:r>
              <a:rPr lang="pt-BR" dirty="0"/>
              <a:t>Se Deus controla todas as coisas, por que evangelizar? A soberania de Deus enfraquece a Evangelização?</a:t>
            </a:r>
          </a:p>
        </p:txBody>
      </p:sp>
    </p:spTree>
    <p:extLst>
      <p:ext uri="{BB962C8B-B14F-4D97-AF65-F5344CB8AC3E}">
        <p14:creationId xmlns:p14="http://schemas.microsoft.com/office/powerpoint/2010/main" val="8611912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Soberania e a Salvação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Em </a:t>
            </a:r>
            <a:r>
              <a:rPr lang="pt-BR" dirty="0" err="1"/>
              <a:t>Rm</a:t>
            </a:r>
            <a:r>
              <a:rPr lang="pt-BR" dirty="0"/>
              <a:t> 9, vemos um tratado de  Paulo </a:t>
            </a:r>
            <a:r>
              <a:rPr lang="pt-BR" dirty="0" smtClean="0"/>
              <a:t> sobre a Soberania de Deus </a:t>
            </a:r>
          </a:p>
          <a:p>
            <a:r>
              <a:rPr lang="pt-BR" dirty="0" smtClean="0"/>
              <a:t>Afirma </a:t>
            </a:r>
            <a:r>
              <a:rPr lang="pt-BR" dirty="0"/>
              <a:t>ainda que Deus odiou Esaú, antes dele ter nascido, “para que, o propósito de Deus quanto à eleição, prevalecesse” (</a:t>
            </a:r>
            <a:r>
              <a:rPr lang="pt-BR" dirty="0" err="1"/>
              <a:t>Rm</a:t>
            </a:r>
            <a:r>
              <a:rPr lang="pt-BR" dirty="0"/>
              <a:t> 9.11). </a:t>
            </a:r>
            <a:endParaRPr lang="pt-BR" dirty="0" smtClean="0"/>
          </a:p>
          <a:p>
            <a:r>
              <a:rPr lang="pt-BR" dirty="0"/>
              <a:t>A</a:t>
            </a:r>
            <a:r>
              <a:rPr lang="pt-BR" dirty="0" smtClean="0"/>
              <a:t>firma </a:t>
            </a:r>
            <a:r>
              <a:rPr lang="pt-BR" dirty="0"/>
              <a:t>que não depende de quem quer, nem de quem corre, mas de Deus usar sua misericórdia. (</a:t>
            </a:r>
            <a:r>
              <a:rPr lang="pt-BR" dirty="0" err="1"/>
              <a:t>Rm</a:t>
            </a:r>
            <a:r>
              <a:rPr lang="pt-BR" dirty="0"/>
              <a:t> 9.16)</a:t>
            </a:r>
            <a:endParaRPr lang="pt-BR" dirty="0" smtClean="0"/>
          </a:p>
          <a:p>
            <a:r>
              <a:rPr lang="pt-BR" dirty="0" smtClean="0"/>
              <a:t>Estas </a:t>
            </a:r>
            <a:r>
              <a:rPr lang="pt-BR" dirty="0"/>
              <a:t>afirmações são fortes e soam agressivas para o homem. </a:t>
            </a:r>
            <a:endParaRPr lang="pt-BR" dirty="0" smtClean="0"/>
          </a:p>
          <a:p>
            <a:r>
              <a:rPr lang="pt-BR" dirty="0"/>
              <a:t>N</a:t>
            </a:r>
            <a:r>
              <a:rPr lang="pt-BR" dirty="0" smtClean="0"/>
              <a:t>o </a:t>
            </a:r>
            <a:r>
              <a:rPr lang="pt-BR" dirty="0"/>
              <a:t>capítulo 10, o mesmo Paulo que fala tão seriamente da escolha de Deus, está orando pela conversão dos judeus (</a:t>
            </a:r>
            <a:r>
              <a:rPr lang="pt-BR" dirty="0" err="1"/>
              <a:t>Rm</a:t>
            </a:r>
            <a:r>
              <a:rPr lang="pt-BR" dirty="0"/>
              <a:t> 10.1), e afirma que é necessário pregar, pois sem a pregação do Evangelho, o homem não pode se converter e ser salvo. </a:t>
            </a:r>
            <a:r>
              <a:rPr lang="pt-BR" dirty="0" smtClean="0"/>
              <a:t>Por </a:t>
            </a:r>
            <a:r>
              <a:rPr lang="pt-BR" dirty="0"/>
              <a:t>isto é necessário pregar (</a:t>
            </a:r>
            <a:r>
              <a:rPr lang="pt-BR" dirty="0" err="1"/>
              <a:t>Rm</a:t>
            </a:r>
            <a:r>
              <a:rPr lang="pt-BR" dirty="0"/>
              <a:t> 10.11-14).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55919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Soberania e a </a:t>
            </a:r>
            <a:r>
              <a:rPr lang="pt-BR" b="1" dirty="0" smtClean="0"/>
              <a:t>Salvação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err="1" smtClean="0"/>
              <a:t>J.I</a:t>
            </a:r>
            <a:r>
              <a:rPr lang="pt-BR" dirty="0" smtClean="0"/>
              <a:t>. </a:t>
            </a:r>
            <a:r>
              <a:rPr lang="pt-BR" dirty="0" err="1" smtClean="0"/>
              <a:t>Packer</a:t>
            </a:r>
            <a:r>
              <a:rPr lang="pt-BR" dirty="0" smtClean="0"/>
              <a:t>  afirma que trata-se de um </a:t>
            </a:r>
            <a:r>
              <a:rPr lang="pt-BR" dirty="0" err="1" smtClean="0"/>
              <a:t>antinômio</a:t>
            </a:r>
            <a:r>
              <a:rPr lang="pt-BR" dirty="0" smtClean="0"/>
              <a:t> </a:t>
            </a:r>
            <a:r>
              <a:rPr lang="pt-BR" dirty="0"/>
              <a:t>da revelação de Deus contida na Bíblia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b="1" dirty="0" smtClean="0"/>
              <a:t>Antinomia: </a:t>
            </a:r>
            <a:r>
              <a:rPr lang="pt-BR" b="1" dirty="0"/>
              <a:t>“</a:t>
            </a:r>
            <a:r>
              <a:rPr lang="pt-BR" dirty="0"/>
              <a:t>Uma contradição entre conclusões que parecem igualmente lógicas, razoáveis, ou necessárias</a:t>
            </a:r>
            <a:r>
              <a:rPr lang="pt-BR" dirty="0" smtClean="0"/>
              <a:t>”.</a:t>
            </a:r>
          </a:p>
          <a:p>
            <a:pPr marL="0" indent="0">
              <a:buNone/>
            </a:pPr>
            <a:r>
              <a:rPr lang="pt-BR" dirty="0"/>
              <a:t>Naturalmente trata-se de uma contradição aparente, e há razões para se crer tanto numa quanto na outra.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445195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Soberania e a Salvação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Antinomia é diferente de Paradoxo. No </a:t>
            </a:r>
            <a:r>
              <a:rPr lang="pt-BR" dirty="0"/>
              <a:t>paradoxo, não são os fatos que dão </a:t>
            </a:r>
            <a:r>
              <a:rPr lang="pt-BR" dirty="0" smtClean="0"/>
              <a:t>ideia </a:t>
            </a:r>
            <a:r>
              <a:rPr lang="pt-BR" dirty="0"/>
              <a:t>de contradição, mas as palavras. </a:t>
            </a:r>
          </a:p>
          <a:p>
            <a:pPr marL="400050" lvl="1" indent="0">
              <a:buNone/>
            </a:pPr>
            <a:r>
              <a:rPr lang="pt-BR" dirty="0"/>
              <a:t>E</a:t>
            </a:r>
            <a:r>
              <a:rPr lang="pt-BR" dirty="0" smtClean="0"/>
              <a:t>xemplos </a:t>
            </a:r>
            <a:r>
              <a:rPr lang="pt-BR" dirty="0"/>
              <a:t>de paradoxos:</a:t>
            </a:r>
          </a:p>
          <a:p>
            <a:pPr lvl="1"/>
            <a:r>
              <a:rPr lang="pt-BR" dirty="0"/>
              <a:t>	“Sou livre, quando sou escravo</a:t>
            </a:r>
            <a:r>
              <a:rPr lang="pt-BR" dirty="0" smtClean="0"/>
              <a:t>”</a:t>
            </a:r>
            <a:endParaRPr lang="pt-BR" dirty="0"/>
          </a:p>
          <a:p>
            <a:pPr lvl="1"/>
            <a:r>
              <a:rPr lang="pt-BR" dirty="0"/>
              <a:t>	“Entristecidos, mas sempre alegres</a:t>
            </a:r>
            <a:r>
              <a:rPr lang="pt-BR" dirty="0" smtClean="0"/>
              <a:t>”</a:t>
            </a:r>
            <a:endParaRPr lang="pt-BR" dirty="0"/>
          </a:p>
          <a:p>
            <a:pPr lvl="1"/>
            <a:r>
              <a:rPr lang="pt-BR" dirty="0"/>
              <a:t>	“Nada tendo, mas possuindo tudo”.</a:t>
            </a:r>
          </a:p>
          <a:p>
            <a:r>
              <a:rPr lang="pt-BR" dirty="0" smtClean="0"/>
              <a:t>Para </a:t>
            </a:r>
            <a:r>
              <a:rPr lang="pt-BR" dirty="0" err="1" smtClean="0"/>
              <a:t>Packer</a:t>
            </a:r>
            <a:r>
              <a:rPr lang="pt-BR" dirty="0"/>
              <a:t>, a contradição é </a:t>
            </a:r>
            <a:r>
              <a:rPr lang="pt-BR" i="1" dirty="0"/>
              <a:t>verbal, </a:t>
            </a:r>
            <a:r>
              <a:rPr lang="pt-BR" dirty="0"/>
              <a:t>não real</a:t>
            </a:r>
          </a:p>
        </p:txBody>
      </p:sp>
    </p:spTree>
    <p:extLst>
      <p:ext uri="{BB962C8B-B14F-4D97-AF65-F5344CB8AC3E}">
        <p14:creationId xmlns:p14="http://schemas.microsoft.com/office/powerpoint/2010/main" val="8121903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Soberania e a Salvação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No </a:t>
            </a:r>
            <a:r>
              <a:rPr lang="pt-BR" dirty="0" err="1"/>
              <a:t>antinômio</a:t>
            </a:r>
            <a:r>
              <a:rPr lang="pt-BR" dirty="0"/>
              <a:t>, precisamos aceitá-lo como ele é, e aprender a viver com ele. É algo que não compreendemos no presente, mas que são complementares</a:t>
            </a:r>
            <a:r>
              <a:rPr lang="pt-BR" dirty="0" smtClean="0"/>
              <a:t>.</a:t>
            </a:r>
          </a:p>
          <a:p>
            <a:r>
              <a:rPr lang="pt-BR" dirty="0"/>
              <a:t>Considere, portanto, dois atributos de Deus: Ele é ao mesmo tempo juiz e rei.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1348214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Soberania e a Salvação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Como juiz, o ser humano torna-se responsável pelas escolhas morais que faz e é julgado por elas. </a:t>
            </a:r>
            <a:endParaRPr lang="pt-BR" dirty="0" smtClean="0"/>
          </a:p>
          <a:p>
            <a:pPr algn="just"/>
            <a:r>
              <a:rPr lang="pt-BR" dirty="0" smtClean="0"/>
              <a:t>Como </a:t>
            </a:r>
            <a:r>
              <a:rPr lang="pt-BR" dirty="0"/>
              <a:t>rei, </a:t>
            </a:r>
            <a:r>
              <a:rPr lang="pt-BR" b="1" dirty="0"/>
              <a:t>Deus é soberano: Ele ordena, governa e controla todas as coisas, </a:t>
            </a:r>
            <a:r>
              <a:rPr lang="pt-BR" dirty="0"/>
              <a:t>e nada acontece sem sua ordem, inclusive no plano da salvação, já que ele escolhe e predestina para a salvação.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46205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Soberania e a Salvação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3600" dirty="0"/>
              <a:t>A Bíblia trata as duas coisas de forma simultânea, sem nenhuma crise. </a:t>
            </a:r>
            <a:endParaRPr lang="pt-BR" sz="3600" dirty="0" smtClean="0"/>
          </a:p>
          <a:p>
            <a:r>
              <a:rPr lang="pt-BR" dirty="0" smtClean="0"/>
              <a:t>Se </a:t>
            </a:r>
            <a:r>
              <a:rPr lang="pt-BR" dirty="0"/>
              <a:t>o homem não reconhecer </a:t>
            </a:r>
            <a:r>
              <a:rPr lang="pt-BR" dirty="0" smtClean="0"/>
              <a:t>Jesus </a:t>
            </a:r>
            <a:r>
              <a:rPr lang="pt-BR" dirty="0"/>
              <a:t>como Filho de Deus, Salvador, está eternamente perdido (</a:t>
            </a:r>
            <a:r>
              <a:rPr lang="pt-BR" dirty="0" err="1"/>
              <a:t>Jo</a:t>
            </a:r>
            <a:r>
              <a:rPr lang="pt-BR" dirty="0"/>
              <a:t> 3.18), </a:t>
            </a:r>
            <a:endParaRPr lang="pt-BR" dirty="0" smtClean="0"/>
          </a:p>
          <a:p>
            <a:r>
              <a:rPr lang="pt-BR" dirty="0" smtClean="0"/>
              <a:t>mas </a:t>
            </a:r>
            <a:r>
              <a:rPr lang="pt-BR" dirty="0"/>
              <a:t>ao mesmo tempo a Palavra de Deus nos afirma que são salvos todos aqueles que foram “destinados à vida eterna” (At 13.48). </a:t>
            </a:r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No </a:t>
            </a:r>
            <a:r>
              <a:rPr lang="pt-BR" b="1" dirty="0"/>
              <a:t>entanto, precisamos manter com igual ênfase as duas verdades aparentemente conflitantes. Deus é juiz soberano, as pessoas serão condenadas se não obedecerem ao que Ele diz. Serão condenadas porque rejeitaram a salvação, por meio de Jesus, que Ele nos ofereceu.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94512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Soberania e a Salvação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b="1" dirty="0"/>
              <a:t>Você crê na soberania de Deus? </a:t>
            </a:r>
            <a:endParaRPr lang="pt-BR" b="1" dirty="0" smtClean="0"/>
          </a:p>
          <a:p>
            <a:r>
              <a:rPr lang="pt-BR" dirty="0" err="1" smtClean="0"/>
              <a:t>Packer</a:t>
            </a:r>
            <a:r>
              <a:rPr lang="pt-BR" dirty="0" smtClean="0"/>
              <a:t> </a:t>
            </a:r>
            <a:r>
              <a:rPr lang="pt-BR" dirty="0"/>
              <a:t>afirma que cremos, por duas razões</a:t>
            </a:r>
            <a:r>
              <a:rPr lang="pt-BR" dirty="0" smtClean="0"/>
              <a:t>:</a:t>
            </a:r>
          </a:p>
          <a:p>
            <a:pPr marL="400050" lvl="1" indent="0">
              <a:buNone/>
            </a:pPr>
            <a:r>
              <a:rPr lang="pt-BR" dirty="0" smtClean="0"/>
              <a:t>1. Deus </a:t>
            </a:r>
            <a:r>
              <a:rPr lang="pt-BR" dirty="0"/>
              <a:t>é soberano no mundo por ele criado. É por isso que oramos porque sabemos que Deus é soberano. Se não entendermos que Deus controla todas as coisas, não faz sentido orar.</a:t>
            </a:r>
          </a:p>
          <a:p>
            <a:pPr marL="400050" lvl="1" indent="0">
              <a:buNone/>
            </a:pPr>
            <a:endParaRPr lang="pt-BR" dirty="0"/>
          </a:p>
          <a:p>
            <a:pPr marL="400050" lvl="1" indent="0">
              <a:buNone/>
            </a:pPr>
            <a:r>
              <a:rPr lang="pt-BR" dirty="0" smtClean="0"/>
              <a:t>2</a:t>
            </a:r>
            <a:r>
              <a:rPr lang="pt-BR" dirty="0"/>
              <a:t>. Deus é soberano na salvação. </a:t>
            </a:r>
            <a:r>
              <a:rPr lang="pt-BR" dirty="0" smtClean="0"/>
              <a:t>Você </a:t>
            </a:r>
            <a:r>
              <a:rPr lang="pt-BR" dirty="0"/>
              <a:t>dá graças por sua salvação</a:t>
            </a:r>
            <a:r>
              <a:rPr lang="pt-BR" dirty="0" smtClean="0"/>
              <a:t>? Você </a:t>
            </a:r>
            <a:r>
              <a:rPr lang="pt-BR" dirty="0"/>
              <a:t>ora pela salvação dos outros? </a:t>
            </a:r>
          </a:p>
        </p:txBody>
      </p:sp>
    </p:spTree>
    <p:extLst>
      <p:ext uri="{BB962C8B-B14F-4D97-AF65-F5344CB8AC3E}">
        <p14:creationId xmlns:p14="http://schemas.microsoft.com/office/powerpoint/2010/main" val="31600760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Soberania e a Salvação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Estas duas atitudes naturais do homem de fé indicam que de fato cremos que Deus é soberano. </a:t>
            </a:r>
            <a:endParaRPr lang="pt-BR" dirty="0" smtClean="0"/>
          </a:p>
          <a:p>
            <a:r>
              <a:rPr lang="pt-BR" dirty="0" smtClean="0"/>
              <a:t>Deus </a:t>
            </a:r>
            <a:r>
              <a:rPr lang="pt-BR" dirty="0"/>
              <a:t>é soberano no mundo por ele criado, por isso oramos. </a:t>
            </a:r>
            <a:endParaRPr lang="pt-BR" dirty="0" smtClean="0"/>
          </a:p>
          <a:p>
            <a:r>
              <a:rPr lang="pt-BR" dirty="0" smtClean="0"/>
              <a:t>Deus </a:t>
            </a:r>
            <a:r>
              <a:rPr lang="pt-BR" dirty="0"/>
              <a:t>é soberano na salvação, por isto agradecemos a salvação. </a:t>
            </a:r>
          </a:p>
        </p:txBody>
      </p:sp>
    </p:spTree>
    <p:extLst>
      <p:ext uri="{BB962C8B-B14F-4D97-AF65-F5344CB8AC3E}">
        <p14:creationId xmlns:p14="http://schemas.microsoft.com/office/powerpoint/2010/main" val="39672425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Soberania e Salvação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/>
              <a:t>Dois </a:t>
            </a:r>
            <a:r>
              <a:rPr lang="pt-BR" dirty="0"/>
              <a:t>perigos quando não consideramos estes dois lados da </a:t>
            </a:r>
            <a:r>
              <a:rPr lang="pt-BR" dirty="0" smtClean="0"/>
              <a:t>questão:</a:t>
            </a:r>
          </a:p>
          <a:p>
            <a:pPr marL="0" indent="0">
              <a:buNone/>
            </a:pPr>
            <a:r>
              <a:rPr lang="pt-BR" sz="4000" b="1" dirty="0" smtClean="0"/>
              <a:t>1 </a:t>
            </a:r>
            <a:r>
              <a:rPr lang="pt-BR" sz="4000" b="1" dirty="0"/>
              <a:t>– Preocupação exclusiva com a responsabilidade </a:t>
            </a:r>
            <a:r>
              <a:rPr lang="pt-BR" sz="4000" b="1" dirty="0" smtClean="0"/>
              <a:t>humana:</a:t>
            </a:r>
            <a:endParaRPr lang="pt-BR" b="1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Afirmamos </a:t>
            </a:r>
            <a:r>
              <a:rPr lang="pt-BR" dirty="0"/>
              <a:t>que os homens são responsáveis e nos esquecemos que o homem sem Cristo está morto, incapaz de se inclinar para Deus, e que somente com o toque do Espírito Santo ele poderá se voltar a Deus. </a:t>
            </a:r>
            <a:r>
              <a:rPr lang="pt-BR" dirty="0" smtClean="0"/>
              <a:t>E </a:t>
            </a:r>
            <a:r>
              <a:rPr lang="pt-BR" dirty="0"/>
              <a:t>somente através da graça de Deus ele poderá reviver espiritualmente.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Precisamos </a:t>
            </a:r>
            <a:r>
              <a:rPr lang="pt-BR" dirty="0"/>
              <a:t>sempre lembrar que usamos nossos dons e talentos, evangelizamos, mas somos apenas </a:t>
            </a:r>
            <a:r>
              <a:rPr lang="pt-BR" dirty="0" smtClean="0"/>
              <a:t>instrumentos:</a:t>
            </a:r>
          </a:p>
          <a:p>
            <a:r>
              <a:rPr lang="pt-BR" dirty="0" smtClean="0"/>
              <a:t>At </a:t>
            </a:r>
            <a:r>
              <a:rPr lang="pt-BR" dirty="0"/>
              <a:t>13.48; </a:t>
            </a:r>
            <a:r>
              <a:rPr lang="pt-BR" dirty="0" smtClean="0"/>
              <a:t> </a:t>
            </a:r>
            <a:r>
              <a:rPr lang="pt-BR" dirty="0" err="1" smtClean="0"/>
              <a:t>2Tm</a:t>
            </a:r>
            <a:r>
              <a:rPr lang="pt-BR" dirty="0" smtClean="0"/>
              <a:t> </a:t>
            </a:r>
            <a:r>
              <a:rPr lang="pt-BR" dirty="0"/>
              <a:t>2.10;  </a:t>
            </a:r>
            <a:r>
              <a:rPr lang="pt-BR" dirty="0" smtClean="0"/>
              <a:t> </a:t>
            </a:r>
            <a:r>
              <a:rPr lang="pt-BR" dirty="0" err="1" smtClean="0"/>
              <a:t>Tt</a:t>
            </a:r>
            <a:r>
              <a:rPr lang="pt-BR" dirty="0" smtClean="0"/>
              <a:t> </a:t>
            </a:r>
            <a:r>
              <a:rPr lang="pt-BR" dirty="0"/>
              <a:t>1.1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r>
              <a:rPr lang="pt-BR" dirty="0" smtClean="0"/>
              <a:t>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20989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02" y="85706"/>
            <a:ext cx="7584798" cy="1143000"/>
          </a:xfrm>
        </p:spPr>
        <p:txBody>
          <a:bodyPr>
            <a:normAutofit/>
          </a:bodyPr>
          <a:lstStyle/>
          <a:p>
            <a:r>
              <a:rPr lang="en-US" b="1" dirty="0" err="1"/>
              <a:t>INTRODUÇÃO</a:t>
            </a:r>
            <a:r>
              <a:rPr lang="en-US" b="1" dirty="0"/>
              <a:t> A </a:t>
            </a:r>
            <a:r>
              <a:rPr lang="en-US" b="1" dirty="0" err="1"/>
              <a:t>ROMANOS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002" y="1600200"/>
            <a:ext cx="7584797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Autoria</a:t>
            </a:r>
            <a:r>
              <a:rPr lang="en-US" b="1" dirty="0" smtClean="0"/>
              <a:t>: Paulo (1:1) </a:t>
            </a:r>
          </a:p>
          <a:p>
            <a:pPr marL="0" indent="0">
              <a:buNone/>
            </a:pPr>
            <a:r>
              <a:rPr lang="en-US" dirty="0" err="1" smtClean="0"/>
              <a:t>Fatos</a:t>
            </a:r>
            <a:r>
              <a:rPr lang="en-US" dirty="0" smtClean="0"/>
              <a:t> </a:t>
            </a:r>
            <a:r>
              <a:rPr lang="en-US" dirty="0" err="1" smtClean="0"/>
              <a:t>históricos</a:t>
            </a:r>
            <a:r>
              <a:rPr lang="en-US" dirty="0" smtClean="0"/>
              <a:t> </a:t>
            </a:r>
          </a:p>
          <a:p>
            <a:pPr algn="just"/>
            <a:r>
              <a:rPr lang="pt-BR" dirty="0" smtClean="0"/>
              <a:t>	Desejo de  </a:t>
            </a:r>
            <a:r>
              <a:rPr lang="pt-BR" dirty="0"/>
              <a:t>ir a Roma (1:15, 15:24) </a:t>
            </a:r>
            <a:endParaRPr lang="pt-BR" dirty="0" smtClean="0"/>
          </a:p>
          <a:p>
            <a:pPr algn="just"/>
            <a:r>
              <a:rPr lang="pt-BR" dirty="0" smtClean="0"/>
              <a:t>	Coleta </a:t>
            </a:r>
            <a:r>
              <a:rPr lang="pt-BR" dirty="0"/>
              <a:t>feita </a:t>
            </a:r>
            <a:r>
              <a:rPr lang="pt-BR" dirty="0" smtClean="0"/>
              <a:t>para os irmãos de Jerusalém </a:t>
            </a:r>
            <a:r>
              <a:rPr lang="pt-BR" dirty="0"/>
              <a:t>(15: 26-33), </a:t>
            </a:r>
            <a:r>
              <a:rPr lang="pt-BR" dirty="0" smtClean="0"/>
              <a:t>Auto referência - ser </a:t>
            </a:r>
            <a:r>
              <a:rPr lang="pt-BR" dirty="0"/>
              <a:t>apóstolo entre os gentios (cf. 15: 16; </a:t>
            </a:r>
            <a:r>
              <a:rPr lang="pt-BR" dirty="0" err="1"/>
              <a:t>Ef</a:t>
            </a:r>
            <a:r>
              <a:rPr lang="pt-BR" dirty="0"/>
              <a:t> 3:7,8; Cl 1:27; Gal 1:16). </a:t>
            </a:r>
            <a:endParaRPr lang="pt-BR" dirty="0" smtClean="0"/>
          </a:p>
          <a:p>
            <a:pPr algn="just"/>
            <a:r>
              <a:rPr lang="pt-BR" dirty="0" smtClean="0"/>
              <a:t>	Referências </a:t>
            </a:r>
            <a:r>
              <a:rPr lang="pt-BR" dirty="0"/>
              <a:t>a pessoas de conhecimento </a:t>
            </a:r>
            <a:r>
              <a:rPr lang="pt-BR" dirty="0" smtClean="0"/>
              <a:t>comum: </a:t>
            </a:r>
            <a:r>
              <a:rPr lang="pt-BR" dirty="0" err="1" smtClean="0"/>
              <a:t>Febe</a:t>
            </a:r>
            <a:r>
              <a:rPr lang="pt-BR" dirty="0"/>
              <a:t>, Priscila e </a:t>
            </a:r>
            <a:r>
              <a:rPr lang="pt-BR" dirty="0" err="1"/>
              <a:t>Áquila</a:t>
            </a:r>
            <a:r>
              <a:rPr lang="pt-BR" dirty="0"/>
              <a:t> e Timóteo, que se tornam elo importante entre o escritor e os destinatários.”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201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Soberania e Salvação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algn="just"/>
            <a:r>
              <a:rPr lang="pt-BR" dirty="0"/>
              <a:t>Quando só olhamos para a responsabilidade humana</a:t>
            </a:r>
            <a:r>
              <a:rPr lang="pt-BR" dirty="0" smtClean="0"/>
              <a:t>, podemos </a:t>
            </a:r>
            <a:r>
              <a:rPr lang="pt-BR" dirty="0"/>
              <a:t>nos esquecer de que é Deus quem faz, e deixamos de </a:t>
            </a:r>
            <a:r>
              <a:rPr lang="pt-BR" dirty="0" smtClean="0"/>
              <a:t>glorificá-lo.</a:t>
            </a:r>
          </a:p>
          <a:p>
            <a:pPr algn="just"/>
            <a:r>
              <a:rPr lang="pt-BR" dirty="0" smtClean="0"/>
              <a:t>Somos </a:t>
            </a:r>
            <a:r>
              <a:rPr lang="pt-BR" dirty="0"/>
              <a:t>tentados a usar todos os meios para convencer pessoas a se renderem a Cristo, como Paulo faz em 1 </a:t>
            </a:r>
            <a:r>
              <a:rPr lang="pt-BR" dirty="0" err="1"/>
              <a:t>Co</a:t>
            </a:r>
            <a:r>
              <a:rPr lang="pt-BR" dirty="0"/>
              <a:t> 9.19-23, mas na evangelização, precisamos </a:t>
            </a:r>
            <a:r>
              <a:rPr lang="pt-BR" dirty="0" smtClean="0"/>
              <a:t>entender </a:t>
            </a:r>
            <a:r>
              <a:rPr lang="pt-BR" dirty="0"/>
              <a:t>que a soberania de Deus deve nos orientar no planejamento, oração e na ação.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Isto é “antropocentrismo </a:t>
            </a:r>
            <a:r>
              <a:rPr lang="pt-BR" dirty="0" err="1" smtClean="0"/>
              <a:t>armeniano</a:t>
            </a:r>
            <a:r>
              <a:rPr lang="pt-BR" dirty="0" smtClean="0"/>
              <a:t>”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00390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Soberania e Salvação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/>
              <a:t>2 – Preocupação exclusiva com a soberania de Deus. </a:t>
            </a:r>
            <a:r>
              <a:rPr lang="pt-BR" b="1" dirty="0" smtClean="0"/>
              <a:t>Os </a:t>
            </a:r>
            <a:r>
              <a:rPr lang="pt-BR" b="1" dirty="0"/>
              <a:t>resultados negativos </a:t>
            </a:r>
            <a:r>
              <a:rPr lang="pt-BR" b="1" dirty="0" smtClean="0"/>
              <a:t>surgem e  </a:t>
            </a:r>
            <a:r>
              <a:rPr lang="pt-BR" b="1" dirty="0"/>
              <a:t>imediatamente</a:t>
            </a:r>
            <a:r>
              <a:rPr lang="pt-BR" b="1" dirty="0" smtClean="0"/>
              <a:t>:</a:t>
            </a:r>
          </a:p>
          <a:p>
            <a:pPr marL="0" indent="0">
              <a:buNone/>
            </a:pPr>
            <a:endParaRPr lang="pt-BR" b="1" dirty="0" smtClean="0"/>
          </a:p>
          <a:p>
            <a:r>
              <a:rPr lang="pt-BR" dirty="0" smtClean="0"/>
              <a:t>Enfraquecimento </a:t>
            </a:r>
            <a:r>
              <a:rPr lang="pt-BR" dirty="0"/>
              <a:t>da oração – Se Deus é quem faz, por que orar</a:t>
            </a:r>
            <a:r>
              <a:rPr lang="pt-BR" dirty="0" smtClean="0"/>
              <a:t>?</a:t>
            </a:r>
            <a:endParaRPr lang="pt-BR" dirty="0"/>
          </a:p>
          <a:p>
            <a:r>
              <a:rPr lang="pt-BR" dirty="0" smtClean="0"/>
              <a:t>Perda </a:t>
            </a:r>
            <a:r>
              <a:rPr lang="pt-BR" dirty="0"/>
              <a:t>do impulso evangelístico – Não sinto a responsabilidade de </a:t>
            </a:r>
            <a:r>
              <a:rPr lang="pt-BR" dirty="0" smtClean="0"/>
              <a:t>pregar</a:t>
            </a:r>
            <a:r>
              <a:rPr lang="pt-BR" dirty="0"/>
              <a:t> </a:t>
            </a:r>
          </a:p>
          <a:p>
            <a:r>
              <a:rPr lang="pt-BR" dirty="0" smtClean="0"/>
              <a:t>Perda </a:t>
            </a:r>
            <a:r>
              <a:rPr lang="pt-BR" dirty="0"/>
              <a:t>da sensibilidade com o próximo - Não me aproximo do pecador para lhe compartilhar as boas novas. Torno-me passível em relação ao mandato missionário.</a:t>
            </a:r>
          </a:p>
        </p:txBody>
      </p:sp>
    </p:spTree>
    <p:extLst>
      <p:ext uri="{BB962C8B-B14F-4D97-AF65-F5344CB8AC3E}">
        <p14:creationId xmlns:p14="http://schemas.microsoft.com/office/powerpoint/2010/main" val="4555019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Soberania e Salvação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2027" y="1600200"/>
            <a:ext cx="7602415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 smtClean="0"/>
              <a:t>Ilustração 1:</a:t>
            </a:r>
          </a:p>
          <a:p>
            <a:r>
              <a:rPr lang="pt-BR" dirty="0" smtClean="0"/>
              <a:t>Certo </a:t>
            </a:r>
            <a:r>
              <a:rPr lang="pt-BR" dirty="0"/>
              <a:t>fazendeiro calvinista se aproximou do seu vizinho metodista, que estava com uma lavoura muito bonita e lhe disse: “É meu irmão, Deus é realmente soberano e bom, veja como está sua plantação. A soja está bonita... Deus manda chuva no tempo certo e controla todas as coisas”. O </a:t>
            </a:r>
            <a:r>
              <a:rPr lang="pt-BR" dirty="0" err="1"/>
              <a:t>arminiano</a:t>
            </a:r>
            <a:r>
              <a:rPr lang="pt-BR" dirty="0"/>
              <a:t> respondeu: </a:t>
            </a:r>
            <a:r>
              <a:rPr lang="pt-BR" dirty="0" smtClean="0"/>
              <a:t>“Você precisava ver isto aqui quando só Deus cuidava”</a:t>
            </a:r>
          </a:p>
        </p:txBody>
      </p:sp>
    </p:spTree>
    <p:extLst>
      <p:ext uri="{BB962C8B-B14F-4D97-AF65-F5344CB8AC3E}">
        <p14:creationId xmlns:p14="http://schemas.microsoft.com/office/powerpoint/2010/main" val="165185674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Soberania e Salvação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0178" y="1519866"/>
            <a:ext cx="7602415" cy="4525963"/>
          </a:xfrm>
        </p:spPr>
        <p:txBody>
          <a:bodyPr/>
          <a:lstStyle/>
          <a:p>
            <a:pPr marL="0" indent="0">
              <a:buNone/>
            </a:pPr>
            <a:r>
              <a:rPr lang="pt-BR" b="1" dirty="0"/>
              <a:t>Outra resposta </a:t>
            </a:r>
            <a:r>
              <a:rPr lang="pt-BR" b="1" dirty="0" smtClean="0"/>
              <a:t>possível do metodista </a:t>
            </a:r>
            <a:endParaRPr lang="pt-BR" b="1" dirty="0"/>
          </a:p>
          <a:p>
            <a:r>
              <a:rPr lang="pt-BR" dirty="0"/>
              <a:t>“É... eu sei que Deus é bom, mas não fosse a gente arrancar o mato, tirar os cupins, semear e cultivar a semente, acho que não teríamos esta lavoura bonita que temos aqui...”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07674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Soberania e Salvação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/>
              <a:t>Ilustração 2:</a:t>
            </a:r>
          </a:p>
          <a:p>
            <a:pPr marL="0" indent="0">
              <a:buNone/>
            </a:pPr>
            <a:r>
              <a:rPr lang="pt-BR" dirty="0" smtClean="0"/>
              <a:t>Willian </a:t>
            </a:r>
            <a:r>
              <a:rPr lang="pt-BR" dirty="0"/>
              <a:t>Carey procurou o diretor da fraternidade de ministros da Inglaterra para falar do seu chamado missionário. A resposta foi: “Quando Deus quiser converter os pagãos, ele o fará sem a sua ajuda ou a minha”.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94257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Soberania e Salvação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O calvinismo fatalista, não leva em consideração todos os lados da salvação, que inclui a eleição divina e a responsabilidade humana.</a:t>
            </a:r>
          </a:p>
        </p:txBody>
      </p:sp>
    </p:spTree>
    <p:extLst>
      <p:ext uri="{BB962C8B-B14F-4D97-AF65-F5344CB8AC3E}">
        <p14:creationId xmlns:p14="http://schemas.microsoft.com/office/powerpoint/2010/main" val="42097313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INTRODUÇÃO</a:t>
            </a:r>
            <a:r>
              <a:rPr lang="en-US" b="1" dirty="0"/>
              <a:t> A </a:t>
            </a:r>
            <a:r>
              <a:rPr lang="en-US" b="1" dirty="0" err="1"/>
              <a:t>ROMANOS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/>
              <a:t>2) Época </a:t>
            </a:r>
            <a:r>
              <a:rPr lang="pt-BR" b="1" dirty="0"/>
              <a:t>da Produção da </a:t>
            </a:r>
            <a:r>
              <a:rPr lang="pt-BR" b="1" dirty="0" smtClean="0"/>
              <a:t>Epístola</a:t>
            </a:r>
          </a:p>
          <a:p>
            <a:pPr lvl="1" algn="just"/>
            <a:r>
              <a:rPr lang="pt-BR" dirty="0"/>
              <a:t>Durante o inverno de 56-57 A. D., </a:t>
            </a:r>
            <a:r>
              <a:rPr lang="pt-BR" dirty="0" smtClean="0"/>
              <a:t>no tempo em que </a:t>
            </a:r>
            <a:r>
              <a:rPr lang="pt-BR" dirty="0"/>
              <a:t>ele passou em Corinto, na casa de </a:t>
            </a:r>
            <a:r>
              <a:rPr lang="pt-BR" dirty="0" smtClean="0"/>
              <a:t>Gaio.</a:t>
            </a:r>
          </a:p>
          <a:p>
            <a:pPr lvl="1" algn="just"/>
            <a:r>
              <a:rPr lang="pt-BR" dirty="0" smtClean="0"/>
              <a:t>Foi ditada a </a:t>
            </a:r>
            <a:r>
              <a:rPr lang="pt-BR" dirty="0"/>
              <a:t>seu amigo </a:t>
            </a:r>
            <a:r>
              <a:rPr lang="pt-BR" dirty="0" smtClean="0"/>
              <a:t>Tércio</a:t>
            </a:r>
          </a:p>
        </p:txBody>
      </p:sp>
    </p:spTree>
    <p:extLst>
      <p:ext uri="{BB962C8B-B14F-4D97-AF65-F5344CB8AC3E}">
        <p14:creationId xmlns:p14="http://schemas.microsoft.com/office/powerpoint/2010/main" val="151037148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INTRODUÇÃO</a:t>
            </a:r>
            <a:r>
              <a:rPr lang="en-US" b="1" dirty="0"/>
              <a:t> A </a:t>
            </a:r>
            <a:r>
              <a:rPr lang="en-US" b="1" dirty="0" err="1" smtClean="0"/>
              <a:t>ROMANOS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" lvl="0" indent="0">
              <a:buNone/>
            </a:pPr>
            <a:r>
              <a:rPr lang="pt-BR" b="1" dirty="0" smtClean="0"/>
              <a:t>3) Destinatários</a:t>
            </a:r>
            <a:endParaRPr lang="pt-BR" b="1" dirty="0"/>
          </a:p>
          <a:p>
            <a:pPr marL="57150" indent="0" algn="just">
              <a:buNone/>
            </a:pPr>
            <a:r>
              <a:rPr lang="pt-BR" dirty="0" smtClean="0"/>
              <a:t>	Paulo </a:t>
            </a:r>
            <a:r>
              <a:rPr lang="pt-BR" dirty="0"/>
              <a:t>planeja ampliar </a:t>
            </a:r>
            <a:r>
              <a:rPr lang="pt-BR" dirty="0" smtClean="0"/>
              <a:t>seu trabalho de </a:t>
            </a:r>
            <a:r>
              <a:rPr lang="pt-BR" dirty="0"/>
              <a:t>evangelização. </a:t>
            </a:r>
            <a:r>
              <a:rPr lang="pt-BR" dirty="0" smtClean="0"/>
              <a:t>Não </a:t>
            </a:r>
            <a:r>
              <a:rPr lang="pt-BR" dirty="0"/>
              <a:t>querendo “edificar sobre fundamento alheio” (</a:t>
            </a:r>
            <a:r>
              <a:rPr lang="pt-BR" dirty="0" err="1"/>
              <a:t>Rm</a:t>
            </a:r>
            <a:r>
              <a:rPr lang="pt-BR" dirty="0"/>
              <a:t> 15:20), decidiu ir à Espanha, a mais antiga colônia romana do Ocidente. Mas a ida à Espanha também lhe daria a oportunidade </a:t>
            </a:r>
            <a:r>
              <a:rPr lang="pt-BR" dirty="0" smtClean="0"/>
              <a:t>de conhecer Roma, sendo cidadão </a:t>
            </a:r>
            <a:r>
              <a:rPr lang="pt-BR" dirty="0"/>
              <a:t>romano, por direito de nascença (At. </a:t>
            </a:r>
            <a:r>
              <a:rPr lang="pt-BR" dirty="0" smtClean="0"/>
              <a:t>22:28), julgou que seria apropriado  </a:t>
            </a:r>
            <a:r>
              <a:rPr lang="pt-BR" dirty="0"/>
              <a:t>passar por </a:t>
            </a:r>
            <a:r>
              <a:rPr lang="pt-BR" dirty="0" smtClean="0"/>
              <a:t>Roma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269154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 A ROMANOS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 smtClean="0"/>
              <a:t>Objetivo da Carta</a:t>
            </a:r>
          </a:p>
          <a:p>
            <a:pPr marL="0" lvl="0" indent="0">
              <a:buNone/>
            </a:pPr>
            <a:r>
              <a:rPr lang="pt-BR" dirty="0"/>
              <a:t>P</a:t>
            </a:r>
            <a:r>
              <a:rPr lang="pt-BR" dirty="0" smtClean="0"/>
              <a:t>reparar </a:t>
            </a:r>
            <a:r>
              <a:rPr lang="pt-BR" dirty="0"/>
              <a:t>os cristãos de Roma para sua chegada. </a:t>
            </a:r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478965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UM BREVE PANORAMA DE ROMANOS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IRA DE DEUS (1:18 – 3:20) </a:t>
            </a:r>
          </a:p>
          <a:p>
            <a:pPr marL="400050" lvl="1" indent="0">
              <a:buNone/>
            </a:pPr>
            <a:r>
              <a:rPr lang="pt-BR" dirty="0" smtClean="0"/>
              <a:t>A revelação da Justiça de Deus é necessária em  virtude de sua ira contra toda injustiça (1:18)</a:t>
            </a:r>
          </a:p>
          <a:p>
            <a:pPr marL="400050" lvl="1" indent="0">
              <a:buNone/>
            </a:pPr>
            <a:r>
              <a:rPr lang="pt-BR" dirty="0" smtClean="0"/>
              <a:t>A raça humana dividida em 3 grupos: </a:t>
            </a:r>
          </a:p>
          <a:p>
            <a:pPr lvl="2" indent="-342900">
              <a:buFontTx/>
              <a:buChar char="-"/>
            </a:pPr>
            <a:r>
              <a:rPr lang="pt-BR" dirty="0" smtClean="0"/>
              <a:t>A sociedade gentílica depravada (1: 18-32)</a:t>
            </a:r>
          </a:p>
          <a:p>
            <a:pPr lvl="2" indent="-342900">
              <a:buFontTx/>
              <a:buChar char="-"/>
            </a:pPr>
            <a:r>
              <a:rPr lang="pt-BR" dirty="0" smtClean="0"/>
              <a:t>Os críticos moralistas (2: 1-6)</a:t>
            </a:r>
          </a:p>
          <a:p>
            <a:pPr lvl="2" indent="-342900">
              <a:buFontTx/>
              <a:buChar char="-"/>
            </a:pPr>
            <a:r>
              <a:rPr lang="pt-BR" dirty="0" smtClean="0"/>
              <a:t>Os judeus instruídos e autoconfiantes  (3:9-20)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37711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UM BREVE PANORAMA DE ROMANOS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2. A Graça de Deus (3:21 – 8:39)</a:t>
            </a:r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pt-BR" dirty="0" smtClean="0"/>
              <a:t>Mas agora... Brilhou a luz do evangelho (Propiciação, redenção e justificação)</a:t>
            </a:r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pt-BR" dirty="0" smtClean="0"/>
              <a:t>Duas comunidades são tratadas, uma caracterizada pelo pecado e pela culpa encabeçada por Adão, e outra é caracterizada pela graça e pela fé, sendo o seu cabeça Cristo.  (5:12-21)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pt-BR" dirty="0"/>
              <a:t>Referência a Lei (Moisés</a:t>
            </a:r>
            <a:r>
              <a:rPr lang="pt-BR" dirty="0" smtClean="0"/>
              <a:t>) (7:1-13)</a:t>
            </a:r>
          </a:p>
          <a:p>
            <a:pPr marL="857250" lvl="1" indent="-457200" algn="just">
              <a:buFont typeface="Arial" pitchFamily="34" charset="0"/>
              <a:buChar char="•"/>
            </a:pPr>
            <a:r>
              <a:rPr lang="pt-BR" dirty="0" smtClean="0"/>
              <a:t>A Constante e penosa luta moral interior (7:14-25)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pt-BR" dirty="0" smtClean="0"/>
              <a:t>Referência ao Espírito Santo (8)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723480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UM BREVE PANORAMA DE ROMANOS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0832" y="1064846"/>
            <a:ext cx="7895967" cy="5061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 smtClean="0"/>
              <a:t>3) O Plano de Deus para judeus e para gentios (9-11)</a:t>
            </a:r>
          </a:p>
          <a:p>
            <a:pPr marL="457200" indent="-457200"/>
            <a:r>
              <a:rPr lang="pt-BR" dirty="0" smtClean="0"/>
              <a:t>O fracasso de Israel </a:t>
            </a:r>
            <a:r>
              <a:rPr lang="pt-BR" dirty="0"/>
              <a:t>(9:1-33</a:t>
            </a:r>
            <a:r>
              <a:rPr lang="pt-BR" dirty="0" smtClean="0"/>
              <a:t>): O propósito da eleição de Deus</a:t>
            </a:r>
          </a:p>
          <a:p>
            <a:pPr marL="457200" indent="-457200"/>
            <a:r>
              <a:rPr lang="pt-BR" dirty="0" smtClean="0"/>
              <a:t>A culpa de Israel (10:1-21): O desapontamento de Deus com a desobediência de seu povo. </a:t>
            </a:r>
          </a:p>
          <a:p>
            <a:pPr marL="457200" indent="-457200"/>
            <a:r>
              <a:rPr lang="pt-BR" dirty="0" smtClean="0"/>
              <a:t>O futuro de Israel (11:1-32): O desígnio eterno de Deus</a:t>
            </a:r>
          </a:p>
          <a:p>
            <a:pPr marL="457200" indent="-457200"/>
            <a:r>
              <a:rPr lang="pt-BR" dirty="0" err="1" smtClean="0"/>
              <a:t>Doxologia</a:t>
            </a:r>
            <a:r>
              <a:rPr lang="pt-BR" dirty="0" smtClean="0"/>
              <a:t> (11:33-36): A sabedoria e a generosidade de Deus. </a:t>
            </a:r>
          </a:p>
          <a:p>
            <a:pPr marL="0" indent="0">
              <a:buNone/>
            </a:pPr>
            <a:endParaRPr lang="pt-BR" dirty="0" smtClean="0"/>
          </a:p>
          <a:p>
            <a:pPr marL="457200" indent="-457200"/>
            <a:endParaRPr lang="pt-BR" dirty="0" smtClean="0"/>
          </a:p>
          <a:p>
            <a:pPr marL="40005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78189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UM BREVE PANORAMA DE ROMANOS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4) A vontade de Deus (12:1 – 15:13)</a:t>
            </a:r>
          </a:p>
          <a:p>
            <a:pPr lvl="1"/>
            <a:r>
              <a:rPr lang="pt-BR" dirty="0" smtClean="0"/>
              <a:t>Implicações nos nossos relacionamentos transformados pelo evangelho (12:1-16)</a:t>
            </a:r>
          </a:p>
          <a:p>
            <a:pPr lvl="1"/>
            <a:r>
              <a:rPr lang="pt-BR" dirty="0" smtClean="0"/>
              <a:t>Relacionamento com nossos inimigos e malfeitores (17-21)</a:t>
            </a:r>
          </a:p>
          <a:p>
            <a:pPr lvl="1"/>
            <a:r>
              <a:rPr lang="pt-BR" dirty="0" smtClean="0"/>
              <a:t>Relacionamento com as autoridades (13:1-7)</a:t>
            </a:r>
          </a:p>
          <a:p>
            <a:pPr lvl="1"/>
            <a:r>
              <a:rPr lang="pt-BR" dirty="0" smtClean="0"/>
              <a:t>Relacionamento com os fracos 14:1 – 15:13)</a:t>
            </a:r>
          </a:p>
          <a:p>
            <a:pPr lvl="1"/>
            <a:r>
              <a:rPr lang="pt-BR" dirty="0" smtClean="0"/>
              <a:t>Paulo descreve seu ministério de apóstolo dos gentios. </a:t>
            </a:r>
          </a:p>
          <a:p>
            <a:pPr marL="45720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28661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bd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ebd2013</Template>
  <TotalTime>1139</TotalTime>
  <Words>1374</Words>
  <Application>Microsoft Office PowerPoint</Application>
  <PresentationFormat>Apresentação na tela (4:3)</PresentationFormat>
  <Paragraphs>117</Paragraphs>
  <Slides>25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ebd2013</vt:lpstr>
      <vt:lpstr>SOBERANIA, EVANGELIZAÇÃO E MISSÕES – ROMANOS 9 A 11</vt:lpstr>
      <vt:lpstr>INTRODUÇÃO A ROMANOS</vt:lpstr>
      <vt:lpstr>INTRODUÇÃO A ROMANOS</vt:lpstr>
      <vt:lpstr>INTRODUÇÃO A ROMANOS</vt:lpstr>
      <vt:lpstr>INTRODUÇÃO A ROMANOS</vt:lpstr>
      <vt:lpstr>UM BREVE PANORAMA DE ROMANOS</vt:lpstr>
      <vt:lpstr>UM BREVE PANORAMA DE ROMANOS</vt:lpstr>
      <vt:lpstr>UM BREVE PANORAMA DE ROMANOS</vt:lpstr>
      <vt:lpstr>UM BREVE PANORAMA DE ROMANOS</vt:lpstr>
      <vt:lpstr>O problema da Soberania e Responsabilidade Humana na evangelização e missões</vt:lpstr>
      <vt:lpstr>A Soberania e a Salvação</vt:lpstr>
      <vt:lpstr>A Soberania e a Salvação</vt:lpstr>
      <vt:lpstr>A Soberania e a Salvação</vt:lpstr>
      <vt:lpstr>A Soberania e a Salvação</vt:lpstr>
      <vt:lpstr>A Soberania e a Salvação</vt:lpstr>
      <vt:lpstr>A Soberania e a Salvação</vt:lpstr>
      <vt:lpstr>A Soberania e a Salvação</vt:lpstr>
      <vt:lpstr>A Soberania e a Salvação</vt:lpstr>
      <vt:lpstr>A Soberania e Salvação</vt:lpstr>
      <vt:lpstr>A Soberania e Salvação</vt:lpstr>
      <vt:lpstr>A Soberania e Salvação</vt:lpstr>
      <vt:lpstr>A Soberania e Salvação</vt:lpstr>
      <vt:lpstr>A Soberania e Salvação</vt:lpstr>
      <vt:lpstr>A Soberania e Salvação</vt:lpstr>
      <vt:lpstr>A Soberania e Salvação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22</cp:revision>
  <cp:lastPrinted>2013-02-02T21:58:52Z</cp:lastPrinted>
  <dcterms:created xsi:type="dcterms:W3CDTF">2013-01-31T12:49:02Z</dcterms:created>
  <dcterms:modified xsi:type="dcterms:W3CDTF">2013-02-04T15:11:53Z</dcterms:modified>
</cp:coreProperties>
</file>